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339" r:id="rId2"/>
    <p:sldId id="256" r:id="rId3"/>
    <p:sldId id="335" r:id="rId4"/>
    <p:sldId id="336" r:id="rId5"/>
    <p:sldId id="337" r:id="rId6"/>
    <p:sldId id="338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doni Kirilic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doni Kirilic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doni Kirilic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doni Kirilic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doni Kirilic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doni Kirilic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doni Kirilic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doni Kirilic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doni Kirilica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ilo Li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FFCCCC"/>
    <a:srgbClr val="FFFF00"/>
    <a:srgbClr val="CCCCFF"/>
    <a:srgbClr val="E7E9D7"/>
    <a:srgbClr val="E9EFD1"/>
    <a:srgbClr val="CCFF99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053" autoAdjust="0"/>
    <p:restoredTop sz="71778" autoAdjust="0"/>
  </p:normalViewPr>
  <p:slideViewPr>
    <p:cSldViewPr>
      <p:cViewPr>
        <p:scale>
          <a:sx n="75" d="100"/>
          <a:sy n="75" d="100"/>
        </p:scale>
        <p:origin x="-81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CCDB15-3166-40C3-A78D-B2F59AC94A4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B2B02A-FADF-4685-841F-F616D527D3AE}">
      <dgm:prSet phldrT="[Text]"/>
      <dgm:spPr/>
      <dgm:t>
        <a:bodyPr/>
        <a:lstStyle/>
        <a:p>
          <a:r>
            <a:rPr lang="mk-MK" dirty="0" smtClean="0"/>
            <a:t>Трговец</a:t>
          </a:r>
          <a:endParaRPr lang="en-US" dirty="0"/>
        </a:p>
      </dgm:t>
    </dgm:pt>
    <dgm:pt modelId="{9C81CCF4-FCF9-4DCD-8277-2169D92FDA85}" type="parTrans" cxnId="{063A1AC4-E445-4FC0-88D1-34D07178AC27}">
      <dgm:prSet/>
      <dgm:spPr/>
      <dgm:t>
        <a:bodyPr/>
        <a:lstStyle/>
        <a:p>
          <a:endParaRPr lang="en-US"/>
        </a:p>
      </dgm:t>
    </dgm:pt>
    <dgm:pt modelId="{12FDE04F-D15F-4B5C-B6E0-F7BA81FA5A26}" type="sibTrans" cxnId="{063A1AC4-E445-4FC0-88D1-34D07178AC27}">
      <dgm:prSet/>
      <dgm:spPr/>
      <dgm:t>
        <a:bodyPr/>
        <a:lstStyle/>
        <a:p>
          <a:endParaRPr lang="en-US"/>
        </a:p>
      </dgm:t>
    </dgm:pt>
    <dgm:pt modelId="{1C646064-AED0-40F3-91B2-B3CC4914075F}">
      <dgm:prSet phldrT="[Text]"/>
      <dgm:spPr/>
      <dgm:t>
        <a:bodyPr/>
        <a:lstStyle/>
        <a:p>
          <a:r>
            <a:rPr lang="mk-MK" dirty="0" smtClean="0"/>
            <a:t>Стока</a:t>
          </a:r>
          <a:endParaRPr lang="en-US" dirty="0"/>
        </a:p>
      </dgm:t>
    </dgm:pt>
    <dgm:pt modelId="{6CC2F84D-033B-4FB9-A966-066758103F9F}" type="parTrans" cxnId="{7A0C99E2-9A66-4821-91E6-B12488C6FC55}">
      <dgm:prSet/>
      <dgm:spPr/>
      <dgm:t>
        <a:bodyPr/>
        <a:lstStyle/>
        <a:p>
          <a:endParaRPr lang="en-US"/>
        </a:p>
      </dgm:t>
    </dgm:pt>
    <dgm:pt modelId="{DF046549-D5C8-4E1F-9314-24C6416C07C4}" type="sibTrans" cxnId="{7A0C99E2-9A66-4821-91E6-B12488C6FC55}">
      <dgm:prSet/>
      <dgm:spPr/>
      <dgm:t>
        <a:bodyPr/>
        <a:lstStyle/>
        <a:p>
          <a:endParaRPr lang="en-US"/>
        </a:p>
      </dgm:t>
    </dgm:pt>
    <dgm:pt modelId="{ADC86D55-FBB4-4FE2-BABF-1295F0EDD18D}">
      <dgm:prSet phldrT="[Text]"/>
      <dgm:spPr/>
      <dgm:t>
        <a:bodyPr/>
        <a:lstStyle/>
        <a:p>
          <a:r>
            <a:rPr lang="mk-MK" dirty="0" smtClean="0"/>
            <a:t>Потрошувач</a:t>
          </a:r>
          <a:endParaRPr lang="en-US" dirty="0"/>
        </a:p>
      </dgm:t>
    </dgm:pt>
    <dgm:pt modelId="{D404F0CA-691A-4FB1-A3CA-8CAC9E9BE5CA}" type="parTrans" cxnId="{C0858467-7370-4FA9-85C9-F633339D23E1}">
      <dgm:prSet/>
      <dgm:spPr/>
      <dgm:t>
        <a:bodyPr/>
        <a:lstStyle/>
        <a:p>
          <a:endParaRPr lang="en-US"/>
        </a:p>
      </dgm:t>
    </dgm:pt>
    <dgm:pt modelId="{484A0361-9F65-4ADF-9C2C-5C9237A8BA22}" type="sibTrans" cxnId="{C0858467-7370-4FA9-85C9-F633339D23E1}">
      <dgm:prSet/>
      <dgm:spPr/>
      <dgm:t>
        <a:bodyPr/>
        <a:lstStyle/>
        <a:p>
          <a:endParaRPr lang="en-US"/>
        </a:p>
      </dgm:t>
    </dgm:pt>
    <dgm:pt modelId="{F130ECB2-0E14-4700-BB83-1FD5009369BE}" type="pres">
      <dgm:prSet presAssocID="{D6CCDB15-3166-40C3-A78D-B2F59AC94A4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2120A8-1D27-41DB-A115-6B28D3B72914}" type="pres">
      <dgm:prSet presAssocID="{03B2B02A-FADF-4685-841F-F616D527D3A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D6402B-8157-4244-B9A1-F548CCCD5DDE}" type="pres">
      <dgm:prSet presAssocID="{12FDE04F-D15F-4B5C-B6E0-F7BA81FA5A26}" presName="sibTrans" presStyleCnt="0"/>
      <dgm:spPr/>
    </dgm:pt>
    <dgm:pt modelId="{C464893C-AA1C-4CC3-8251-27B3D786636E}" type="pres">
      <dgm:prSet presAssocID="{1C646064-AED0-40F3-91B2-B3CC4914075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7AFF9-5D7E-4DE6-9C26-736A0E7CC0F0}" type="pres">
      <dgm:prSet presAssocID="{DF046549-D5C8-4E1F-9314-24C6416C07C4}" presName="sibTrans" presStyleCnt="0"/>
      <dgm:spPr/>
    </dgm:pt>
    <dgm:pt modelId="{33A98D9E-1991-4183-8369-6A5E00A53B5C}" type="pres">
      <dgm:prSet presAssocID="{ADC86D55-FBB4-4FE2-BABF-1295F0EDD18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F5899B-30C9-4620-845D-A751BA8DD631}" type="presOf" srcId="{03B2B02A-FADF-4685-841F-F616D527D3AE}" destId="{E72120A8-1D27-41DB-A115-6B28D3B72914}" srcOrd="0" destOrd="0" presId="urn:microsoft.com/office/officeart/2005/8/layout/default"/>
    <dgm:cxn modelId="{C0858467-7370-4FA9-85C9-F633339D23E1}" srcId="{D6CCDB15-3166-40C3-A78D-B2F59AC94A4F}" destId="{ADC86D55-FBB4-4FE2-BABF-1295F0EDD18D}" srcOrd="2" destOrd="0" parTransId="{D404F0CA-691A-4FB1-A3CA-8CAC9E9BE5CA}" sibTransId="{484A0361-9F65-4ADF-9C2C-5C9237A8BA22}"/>
    <dgm:cxn modelId="{3CB52C90-AB43-4BEF-88F9-9461C5B82B7E}" type="presOf" srcId="{D6CCDB15-3166-40C3-A78D-B2F59AC94A4F}" destId="{F130ECB2-0E14-4700-BB83-1FD5009369BE}" srcOrd="0" destOrd="0" presId="urn:microsoft.com/office/officeart/2005/8/layout/default"/>
    <dgm:cxn modelId="{B4FD6AA9-12C3-4513-84DD-5BBD2199617B}" type="presOf" srcId="{ADC86D55-FBB4-4FE2-BABF-1295F0EDD18D}" destId="{33A98D9E-1991-4183-8369-6A5E00A53B5C}" srcOrd="0" destOrd="0" presId="urn:microsoft.com/office/officeart/2005/8/layout/default"/>
    <dgm:cxn modelId="{9D497285-9714-4AFC-A2FD-C19E9AD7CC17}" type="presOf" srcId="{1C646064-AED0-40F3-91B2-B3CC4914075F}" destId="{C464893C-AA1C-4CC3-8251-27B3D786636E}" srcOrd="0" destOrd="0" presId="urn:microsoft.com/office/officeart/2005/8/layout/default"/>
    <dgm:cxn modelId="{063A1AC4-E445-4FC0-88D1-34D07178AC27}" srcId="{D6CCDB15-3166-40C3-A78D-B2F59AC94A4F}" destId="{03B2B02A-FADF-4685-841F-F616D527D3AE}" srcOrd="0" destOrd="0" parTransId="{9C81CCF4-FCF9-4DCD-8277-2169D92FDA85}" sibTransId="{12FDE04F-D15F-4B5C-B6E0-F7BA81FA5A26}"/>
    <dgm:cxn modelId="{7A0C99E2-9A66-4821-91E6-B12488C6FC55}" srcId="{D6CCDB15-3166-40C3-A78D-B2F59AC94A4F}" destId="{1C646064-AED0-40F3-91B2-B3CC4914075F}" srcOrd="1" destOrd="0" parTransId="{6CC2F84D-033B-4FB9-A966-066758103F9F}" sibTransId="{DF046549-D5C8-4E1F-9314-24C6416C07C4}"/>
    <dgm:cxn modelId="{E325848C-BF52-4BDD-9694-82F7D72DF0E0}" type="presParOf" srcId="{F130ECB2-0E14-4700-BB83-1FD5009369BE}" destId="{E72120A8-1D27-41DB-A115-6B28D3B72914}" srcOrd="0" destOrd="0" presId="urn:microsoft.com/office/officeart/2005/8/layout/default"/>
    <dgm:cxn modelId="{C2C22A51-8BA5-4073-BDB7-F0C389BD22CF}" type="presParOf" srcId="{F130ECB2-0E14-4700-BB83-1FD5009369BE}" destId="{93D6402B-8157-4244-B9A1-F548CCCD5DDE}" srcOrd="1" destOrd="0" presId="urn:microsoft.com/office/officeart/2005/8/layout/default"/>
    <dgm:cxn modelId="{EBBC6517-2A2B-41B6-AD77-25633E0E0276}" type="presParOf" srcId="{F130ECB2-0E14-4700-BB83-1FD5009369BE}" destId="{C464893C-AA1C-4CC3-8251-27B3D786636E}" srcOrd="2" destOrd="0" presId="urn:microsoft.com/office/officeart/2005/8/layout/default"/>
    <dgm:cxn modelId="{D167F5B5-4202-4F7C-8D33-38043B5C1589}" type="presParOf" srcId="{F130ECB2-0E14-4700-BB83-1FD5009369BE}" destId="{A827AFF9-5D7E-4DE6-9C26-736A0E7CC0F0}" srcOrd="3" destOrd="0" presId="urn:microsoft.com/office/officeart/2005/8/layout/default"/>
    <dgm:cxn modelId="{4A8F0582-8800-45A4-85C7-A48D03677FED}" type="presParOf" srcId="{F130ECB2-0E14-4700-BB83-1FD5009369BE}" destId="{33A98D9E-1991-4183-8369-6A5E00A53B5C}" srcOrd="4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04A94C-7416-4C14-A866-FA3F12B6DA0A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19047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9047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047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9047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7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7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8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8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9048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9048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8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8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048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9048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8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8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9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9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9049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9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  <p:sndAc>
      <p:stSnd>
        <p:snd r:embed="rId1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/>
      <p:bldP spid="190468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04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046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046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046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997A2-9EA3-432E-A846-D6B9C6F2AB8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  <p:sndAc>
      <p:stSnd>
        <p:snd r:embed="rId1" name="camera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DA8EE-43A0-4C13-BFEE-9FB41714C69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  <p:sndAc>
      <p:stSnd>
        <p:snd r:embed="rId1" name="camera.wav" builtIn="1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ED6402F-BE9F-4FFE-ADCC-2F07E17080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CA7E7-E7A1-45D1-8011-875CE1E1F9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  <p:sndAc>
      <p:stSnd>
        <p:snd r:embed="rId1" name="camera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6DC2A-4AE1-448B-A13D-9827E770438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  <p:sndAc>
      <p:stSnd>
        <p:snd r:embed="rId1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A0C0E-62CD-497A-96E2-F9F1BCF1DE9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  <p:sndAc>
      <p:stSnd>
        <p:snd r:embed="rId1" name="camera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2D07B-10AF-4172-B7D7-555A299C4D6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  <p:sndAc>
      <p:stSnd>
        <p:snd r:embed="rId1" name="camera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EA9BB-112D-421A-AFA6-5BA4BCADABF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  <p:sndAc>
      <p:stSnd>
        <p:snd r:embed="rId1" name="camera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03E07-5A8A-447A-8324-FD66EB6BB11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  <p:sndAc>
      <p:stSnd>
        <p:snd r:embed="rId1" name="camera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5AB8B-B8DE-477E-A2E5-AED9A34F6E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  <p:sndAc>
      <p:stSnd>
        <p:snd r:embed="rId1" name="camera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ADE70-D3D6-4235-984E-2F0C6F6E5E2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blinds/>
    <p:sndAc>
      <p:stSnd>
        <p:snd r:embed="rId1" name="camera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94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894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894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055BD9A2-C369-44C3-AAEF-A79A3A7D734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8944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44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945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894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94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894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8946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6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6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946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46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46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946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8946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7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7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7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7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7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7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7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8947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8947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7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948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8948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8948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948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8948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8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8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8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8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8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9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49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949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95" r:id="rId12"/>
  </p:sldLayoutIdLst>
  <p:transition>
    <p:blinds/>
    <p:sndAc>
      <p:stSnd>
        <p:snd r:embed="rId14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9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9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9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9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9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/>
      <p:bldP spid="189444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9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944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9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9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9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944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9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9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9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944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9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9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9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944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9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9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94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944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94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94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СОЕУ </a:t>
            </a:r>
            <a:r>
              <a:rPr lang="en-US" dirty="0" smtClean="0"/>
              <a:t>“</a:t>
            </a:r>
            <a:r>
              <a:rPr lang="mk-MK" dirty="0" smtClean="0"/>
              <a:t>Јане Сандански</a:t>
            </a:r>
            <a:r>
              <a:rPr lang="en-US" smtClean="0"/>
              <a:t>”</a:t>
            </a:r>
            <a:r>
              <a:rPr lang="mk-MK" smtClean="0"/>
              <a:t> </a:t>
            </a:r>
            <a:r>
              <a:rPr lang="mk-MK" dirty="0" smtClean="0"/>
              <a:t>Битола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400" y="4051300"/>
            <a:ext cx="6032500" cy="1806592"/>
          </a:xfrm>
        </p:spPr>
        <p:txBody>
          <a:bodyPr/>
          <a:lstStyle/>
          <a:p>
            <a:r>
              <a:rPr lang="mk-MK" dirty="0" smtClean="0"/>
              <a:t>Сметководство </a:t>
            </a:r>
            <a:r>
              <a:rPr lang="en-US" dirty="0" smtClean="0"/>
              <a:t>III </a:t>
            </a:r>
            <a:r>
              <a:rPr lang="mk-MK" dirty="0" smtClean="0"/>
              <a:t>година</a:t>
            </a:r>
          </a:p>
          <a:p>
            <a:r>
              <a:rPr lang="mk-MK" dirty="0" smtClean="0"/>
              <a:t>Предметен наставник</a:t>
            </a:r>
          </a:p>
          <a:p>
            <a:r>
              <a:rPr lang="mk-MK" dirty="0" smtClean="0"/>
              <a:t>Весна Василевска</a:t>
            </a:r>
            <a:endParaRPr lang="en-US" dirty="0"/>
          </a:p>
        </p:txBody>
      </p:sp>
    </p:spTree>
  </p:cSld>
  <p:clrMapOvr>
    <a:masterClrMapping/>
  </p:clrMapOvr>
  <p:transition>
    <p:fade/>
    <p:sndAc>
      <p:stSnd>
        <p:snd r:embed="rId2" name="camera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6870700" cy="1023938"/>
          </a:xfrm>
        </p:spPr>
        <p:txBody>
          <a:bodyPr/>
          <a:lstStyle/>
          <a:p>
            <a:r>
              <a:rPr lang="mk-MK" sz="2000" b="1" dirty="0" smtClean="0">
                <a:latin typeface="Bodoni Kirilica" pitchFamily="34" charset="0"/>
              </a:rPr>
              <a:t>Сметководство во трговска дејност</a:t>
            </a:r>
            <a:endParaRPr lang="en-GB" sz="2000" b="1" dirty="0">
              <a:latin typeface="Bodoni Kirilic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3860800"/>
            <a:ext cx="7696200" cy="1641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mk-MK" sz="1600" dirty="0" smtClean="0">
                <a:latin typeface="Bodoni Kirilica" pitchFamily="34" charset="0"/>
              </a:rPr>
              <a:t>Набавка на стоки кога на залиха се водат по набавни цени</a:t>
            </a:r>
            <a:endParaRPr lang="en-GB" sz="1600" dirty="0">
              <a:latin typeface="Bodoni Kirilica" pitchFamily="34" charset="0"/>
            </a:endParaRPr>
          </a:p>
        </p:txBody>
      </p:sp>
      <p:pic>
        <p:nvPicPr>
          <p:cNvPr id="2052" name="Picture 4" descr="teacher in classro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01177">
            <a:off x="5427663" y="1979613"/>
            <a:ext cx="2808287" cy="1368425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4437063"/>
            <a:ext cx="88201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GB"/>
          </a:p>
        </p:txBody>
      </p:sp>
    </p:spTree>
  </p:cSld>
  <p:clrMapOvr>
    <a:masterClrMapping/>
  </p:clrMapOvr>
  <p:transition>
    <p:blinds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1800" dirty="0" smtClean="0">
                <a:latin typeface="Bodoni Kirilica" pitchFamily="34" charset="0"/>
              </a:rPr>
              <a:t>Набавка на стоки кога на залиха се водат по набавни цени</a:t>
            </a:r>
            <a:r>
              <a:rPr lang="en-GB" dirty="0" smtClean="0">
                <a:latin typeface="Bodoni Kirilica" pitchFamily="34" charset="0"/>
              </a:rPr>
              <a:t/>
            </a:r>
            <a:br>
              <a:rPr lang="en-GB" dirty="0" smtClean="0">
                <a:latin typeface="Bodoni Kirilica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mk-MK" sz="1400" dirty="0" smtClean="0"/>
              <a:t>Трговските стоки се јавуваат кај друштва кои се занимаваат со продажба на стоки</a:t>
            </a:r>
          </a:p>
          <a:p>
            <a:endParaRPr lang="mk-MK" sz="1400" dirty="0" smtClean="0"/>
          </a:p>
          <a:p>
            <a:r>
              <a:rPr lang="mk-MK" sz="1400" dirty="0" smtClean="0"/>
              <a:t>Сметоводствено се евидентираат на сметката 660-Стоки на склад</a:t>
            </a:r>
          </a:p>
          <a:p>
            <a:endParaRPr lang="mk-MK" sz="1400" dirty="0" smtClean="0"/>
          </a:p>
          <a:p>
            <a:r>
              <a:rPr lang="mk-MK" sz="1400" dirty="0" smtClean="0"/>
              <a:t>Зависни трошоци се трошоци за превоз, утовар,истовар, осигурување...</a:t>
            </a:r>
            <a:endParaRPr lang="en-US" sz="1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5143504" y="1285860"/>
          <a:ext cx="3238496" cy="4200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blinds/>
    <p:sndAc>
      <p:stSnd>
        <p:snd r:embed="rId2" name="camera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Евиденција на фактурната вредност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mk-MK" sz="1600" dirty="0" smtClean="0"/>
              <a:t>Набавката на стоки кога се водат по набавна цена се книжи на левата страна (должи) на сметката трговски стоки и тоа за фактурната вредност и зависните трошоци, а на десната страна (побарува) обврски кон добавувачи )</a:t>
            </a:r>
          </a:p>
          <a:p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mk-MK" sz="2000" dirty="0" smtClean="0"/>
              <a:t>650 Фактурна вредност (вредност по пресметка на добаввачот)</a:t>
            </a:r>
          </a:p>
          <a:p>
            <a:r>
              <a:rPr lang="mk-MK" sz="2000" dirty="0" smtClean="0"/>
              <a:t>130 ДДВ при набавка/220 Обврски кон добавувачи</a:t>
            </a:r>
          </a:p>
          <a:p>
            <a:endParaRPr lang="en-US" dirty="0"/>
          </a:p>
        </p:txBody>
      </p:sp>
    </p:spTree>
  </p:cSld>
  <p:clrMapOvr>
    <a:masterClrMapping/>
  </p:clrMapOvr>
  <p:transition>
    <p:blinds/>
    <p:sndAc>
      <p:stSnd>
        <p:snd r:embed="rId2" name="camera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1600" dirty="0" smtClean="0"/>
              <a:t>Евиденција на зависните трошоци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mk-MK" sz="1600" dirty="0" smtClean="0"/>
              <a:t>Трговското друштво може да ги пресметува зависните трошоци</a:t>
            </a:r>
          </a:p>
          <a:p>
            <a:pPr>
              <a:buFont typeface="+mj-lt"/>
              <a:buAutoNum type="arabicPeriod"/>
            </a:pPr>
            <a:endParaRPr lang="mk-MK" sz="1600" dirty="0"/>
          </a:p>
          <a:p>
            <a:pPr>
              <a:buFont typeface="+mj-lt"/>
              <a:buAutoNum type="arabicPeriod"/>
            </a:pPr>
            <a:r>
              <a:rPr lang="mk-MK" sz="1600" dirty="0" smtClean="0"/>
              <a:t>Фактички, настанати според фактура или платени во готово</a:t>
            </a:r>
          </a:p>
          <a:p>
            <a:pPr>
              <a:buFont typeface="+mj-lt"/>
              <a:buAutoNum type="arabicPeriod"/>
            </a:pPr>
            <a:endParaRPr lang="mk-MK" sz="1600" dirty="0"/>
          </a:p>
          <a:p>
            <a:pPr>
              <a:buFont typeface="+mj-lt"/>
              <a:buAutoNum type="arabicPeriod"/>
            </a:pPr>
            <a:endParaRPr lang="mk-MK" sz="1600" dirty="0" smtClean="0"/>
          </a:p>
          <a:p>
            <a:pPr>
              <a:buFont typeface="+mj-lt"/>
              <a:buAutoNum type="arabicPeriod"/>
            </a:pPr>
            <a:r>
              <a:rPr lang="mk-MK" sz="1600" dirty="0" smtClean="0"/>
              <a:t>Пресметани зависни трошоци за набавка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6314" y="2000240"/>
            <a:ext cx="3771900" cy="3657600"/>
          </a:xfrm>
        </p:spPr>
        <p:txBody>
          <a:bodyPr/>
          <a:lstStyle/>
          <a:p>
            <a:r>
              <a:rPr lang="mk-MK" sz="1800" dirty="0" smtClean="0"/>
              <a:t>651 Зависни трошоци/220 Обврски кон добавувачи</a:t>
            </a:r>
          </a:p>
          <a:p>
            <a:r>
              <a:rPr lang="mk-MK" sz="1800" dirty="0" smtClean="0"/>
              <a:t>Зависни трошоци при добиена фактура</a:t>
            </a:r>
          </a:p>
          <a:p>
            <a:r>
              <a:rPr lang="mk-MK" sz="1800" dirty="0" smtClean="0"/>
              <a:t>651 Зависни трошоци/102 Благајна</a:t>
            </a:r>
          </a:p>
          <a:p>
            <a:r>
              <a:rPr lang="mk-MK" sz="1800" dirty="0" smtClean="0"/>
              <a:t>Зависни трошоци платени во готово</a:t>
            </a:r>
          </a:p>
          <a:p>
            <a:r>
              <a:rPr lang="mk-MK" sz="1800" dirty="0" smtClean="0"/>
              <a:t>651 Зависни трошоци/291 Пресметани трошоци при набавка на стоки</a:t>
            </a:r>
          </a:p>
          <a:p>
            <a:r>
              <a:rPr lang="mk-MK" sz="1800" dirty="0" smtClean="0"/>
              <a:t>Пресметани зависни трошоци</a:t>
            </a:r>
            <a:endParaRPr lang="en-US" sz="1800" dirty="0"/>
          </a:p>
        </p:txBody>
      </p:sp>
    </p:spTree>
  </p:cSld>
  <p:clrMapOvr>
    <a:masterClrMapping/>
  </p:clrMapOvr>
  <p:transition>
    <p:blinds/>
    <p:sndAc>
      <p:stSnd>
        <p:snd r:embed="rId2" name="camera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4429156" cy="528630"/>
          </a:xfrm>
        </p:spPr>
        <p:txBody>
          <a:bodyPr/>
          <a:lstStyle/>
          <a:p>
            <a:r>
              <a:rPr lang="mk-MK" sz="1000" dirty="0" smtClean="0"/>
              <a:t>Пример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mk-MK" sz="1600" dirty="0" smtClean="0"/>
              <a:t>По фактура бр.5 купени се трговски стоки за 80.000 ден. Плус 5% ДДВ.</a:t>
            </a:r>
          </a:p>
          <a:p>
            <a:r>
              <a:rPr lang="mk-MK" sz="1600" dirty="0" smtClean="0"/>
              <a:t>За превоз пресметан е трошок од 4.000 ден.</a:t>
            </a:r>
          </a:p>
          <a:p>
            <a:r>
              <a:rPr lang="mk-MK" sz="1600" dirty="0" smtClean="0"/>
              <a:t>Да се прокнижи набавка на стоки во магацинот на големо по набавна цена</a:t>
            </a:r>
            <a:endParaRPr lang="en-US" sz="1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25658" y="1500174"/>
          <a:ext cx="4518342" cy="6273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9090"/>
                <a:gridCol w="428628"/>
                <a:gridCol w="116840"/>
                <a:gridCol w="116840"/>
                <a:gridCol w="116840"/>
                <a:gridCol w="116840"/>
                <a:gridCol w="116840"/>
                <a:gridCol w="116840"/>
                <a:gridCol w="116840"/>
                <a:gridCol w="357190"/>
                <a:gridCol w="1000132"/>
                <a:gridCol w="214314"/>
                <a:gridCol w="752458"/>
                <a:gridCol w="628650"/>
              </a:tblGrid>
              <a:tr h="457192"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Р.бр</a:t>
                      </a:r>
                      <a:endParaRPr lang="en-US" sz="800" dirty="0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r>
                        <a:rPr lang="mk-MK" sz="800" dirty="0" smtClean="0"/>
                        <a:t>Конто</a:t>
                      </a:r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Опис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Износ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+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-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mk-MK" sz="800" dirty="0" smtClean="0"/>
                        <a:t>650</a:t>
                      </a:r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Вредност на стоките по пресметка на добавувачот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80.000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mk-MK" sz="800" dirty="0" smtClean="0"/>
                        <a:t>130</a:t>
                      </a:r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ДДВ при набавка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4.000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800" dirty="0" smtClean="0"/>
                        <a:t>220</a:t>
                      </a:r>
                      <a:endParaRPr lang="en-US" sz="800" dirty="0" smtClean="0"/>
                    </a:p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Обвсрки кон добавувачи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84.000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Купени стоки по фактура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2.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651</a:t>
                      </a:r>
                      <a:endParaRPr lang="en-US" sz="800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Зависни трошоци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4.000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mk-MK" sz="800" dirty="0" smtClean="0"/>
                        <a:t>291</a:t>
                      </a:r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Пресметани трошоци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4.000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Пресметани трошоци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3.</a:t>
                      </a:r>
                      <a:endParaRPr lang="en-US" sz="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mk-MK" sz="800" dirty="0" smtClean="0"/>
                        <a:t>660</a:t>
                      </a:r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Стоки во</a:t>
                      </a:r>
                      <a:r>
                        <a:rPr lang="mk-MK" sz="800" baseline="0" dirty="0" smtClean="0"/>
                        <a:t> склад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84.000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mk-MK" sz="800" dirty="0" smtClean="0"/>
                        <a:t>659</a:t>
                      </a:r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Набавна вреднст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84.000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4.</a:t>
                      </a:r>
                      <a:endParaRPr lang="en-US" sz="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mk-MK" sz="800" dirty="0" smtClean="0"/>
                        <a:t>659</a:t>
                      </a:r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Набавна вредност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84.000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mk-MK" sz="800" dirty="0" smtClean="0"/>
                        <a:t>650</a:t>
                      </a:r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Фактурна</a:t>
                      </a:r>
                      <a:r>
                        <a:rPr lang="mk-MK" sz="800" baseline="0" dirty="0" smtClean="0"/>
                        <a:t> вреднсот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80.000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mk-MK" sz="800" dirty="0" smtClean="0"/>
                        <a:t>  651</a:t>
                      </a:r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Зависни трошоци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4.000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800" dirty="0" smtClean="0"/>
                        <a:t>Затворање на сметки од класата 6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blinds/>
    <p:sndAc>
      <p:stSnd>
        <p:snd r:embed="rId2" name="camera.wav" builtIn="1"/>
      </p:stSnd>
    </p:sndAc>
  </p:transition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doni Kirilic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doni Kirilica" pitchFamily="34" charset="0"/>
            <a:cs typeface="Arial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307</Words>
  <Application>Microsoft Office PowerPoint</Application>
  <PresentationFormat>On-screen Show (4:3)</PresentationFormat>
  <Paragraphs>82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Crayons</vt:lpstr>
      <vt:lpstr>СОЕУ “Јане Сандански” Битола</vt:lpstr>
      <vt:lpstr>Сметководство во трговска дејност</vt:lpstr>
      <vt:lpstr>Набавка на стоки кога на залиха се водат по набавни цени </vt:lpstr>
      <vt:lpstr>Евиденција на фактурната вредност</vt:lpstr>
      <vt:lpstr>Евиденција на зависните трошоци</vt:lpstr>
      <vt:lpstr>Пример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U~ili{nite kompanii vo funkcija na podobruvawe na u~ili{nata klima i kultura</dc:title>
  <dc:creator>Amilo Li</dc:creator>
  <cp:lastModifiedBy>Vesna</cp:lastModifiedBy>
  <cp:revision>103</cp:revision>
  <dcterms:created xsi:type="dcterms:W3CDTF">2009-01-12T15:20:56Z</dcterms:created>
  <dcterms:modified xsi:type="dcterms:W3CDTF">2020-03-17T11:23:22Z</dcterms:modified>
</cp:coreProperties>
</file>