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FE"/>
    <a:srgbClr val="CC00FF"/>
    <a:srgbClr val="47C55F"/>
    <a:srgbClr val="6CB3F4"/>
    <a:srgbClr val="000000"/>
    <a:srgbClr val="FF3300"/>
    <a:srgbClr val="CBE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598" autoAdjust="0"/>
  </p:normalViewPr>
  <p:slideViewPr>
    <p:cSldViewPr>
      <p:cViewPr varScale="1">
        <p:scale>
          <a:sx n="74" d="100"/>
          <a:sy n="74" d="100"/>
        </p:scale>
        <p:origin x="7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97D2FB-351C-45BA-98D5-B53808E64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D56C-D2CE-4552-BF3A-84C676444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44286-6CEF-4693-86EA-423ACC679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EA23E-4ECE-435F-98BA-ACCF38112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6F0BC-653C-42DF-A3C7-C52397242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4B816-97F5-4778-8C47-4214FAF41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7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1A268-3111-4F3E-B389-9686634F9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B3D7-C0E5-40E8-A9AC-CDD24E4DC5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2C3B-DE9F-422A-8623-B85F49FA5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2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8B4F9-2AA0-45AB-9250-0DE024B8F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17266-5CB7-4042-A067-1124FD63D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4F9F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4F9F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4F9FE"/>
                </a:solidFill>
                <a:latin typeface="+mn-lt"/>
              </a:defRPr>
            </a:lvl1pPr>
          </a:lstStyle>
          <a:p>
            <a:fld id="{4B481EB7-C39C-464D-810A-B9DB450D0A4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F4F9F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F4F9F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4F9FE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F4F9FE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F4F9FE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F4F9F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1438" y="90488"/>
            <a:ext cx="895985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hlink"/>
                </a:solidFill>
                <a:latin typeface="Macedonian Helv" panose="020B0604020202020204" pitchFamily="34" charset="0"/>
              </a:rPr>
              <a:t>SOU GIMNAZIJA “JOSIP BROZ TITO” - BITOLA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5241925"/>
            <a:ext cx="8875713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3300"/>
                </a:solidFill>
                <a:latin typeface="Macedonian Helv" panose="020B0604020202020204" pitchFamily="34" charset="0"/>
              </a:rPr>
              <a:t>POTPA\AWETO NA MAKEDONIJA</a:t>
            </a:r>
          </a:p>
          <a:p>
            <a:pPr algn="ctr"/>
            <a:r>
              <a:rPr lang="en-US" sz="4000" b="1">
                <a:solidFill>
                  <a:srgbClr val="FF3300"/>
                </a:solidFill>
                <a:latin typeface="Macedonian Helv" panose="020B0604020202020204" pitchFamily="34" charset="0"/>
              </a:rPr>
              <a:t>POD RIMSKA VLAST</a:t>
            </a:r>
          </a:p>
        </p:txBody>
      </p:sp>
      <p:pic>
        <p:nvPicPr>
          <p:cNvPr id="10246" name="Picture 6" descr="400px-Spqr-big-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09700"/>
            <a:ext cx="41148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vergina%20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20750"/>
            <a:ext cx="53340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itus Quinctius Flamininus,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" b="3076"/>
          <a:stretch>
            <a:fillRect/>
          </a:stretch>
        </p:blipFill>
        <p:spPr bwMode="auto">
          <a:xfrm>
            <a:off x="533400" y="457200"/>
            <a:ext cx="2362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5295900"/>
            <a:ext cx="25019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6CB3F4"/>
                </a:solidFill>
                <a:latin typeface="Macedonian Helv" panose="020B0604020202020204" pitchFamily="34" charset="0"/>
              </a:rPr>
              <a:t>Rimski konzul</a:t>
            </a:r>
          </a:p>
          <a:p>
            <a:pPr algn="ctr"/>
            <a:r>
              <a:rPr lang="en-US" b="1">
                <a:solidFill>
                  <a:srgbClr val="6CB3F4"/>
                </a:solidFill>
                <a:latin typeface="Macedonian Helv" panose="020B0604020202020204" pitchFamily="34" charset="0"/>
              </a:rPr>
              <a:t>Flaminin</a:t>
            </a:r>
          </a:p>
        </p:txBody>
      </p:sp>
      <p:pic>
        <p:nvPicPr>
          <p:cNvPr id="26628" name="Picture 4" descr="soldromia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2670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ita06047g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90975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ynoscephalae_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0198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35138" y="4205288"/>
            <a:ext cx="5580062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47C55F"/>
                </a:solidFill>
                <a:latin typeface="Macedonian Helv" panose="020B0604020202020204" pitchFamily="34" charset="0"/>
              </a:rPr>
              <a:t>KINOSKEFALE 197 g.p.n.e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5143500"/>
            <a:ext cx="8099425" cy="1552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>
                <a:solidFill>
                  <a:srgbClr val="47C55F"/>
                </a:solidFill>
                <a:latin typeface="Macedonian Helv" panose="020B0604020202020204" pitchFamily="34" charset="0"/>
              </a:rPr>
              <a:t> Makedonija da gi otstapi site osvoeni teritorii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47C55F"/>
                </a:solidFill>
                <a:latin typeface="Macedonian Helv" panose="020B0604020202020204" pitchFamily="34" charset="0"/>
              </a:rPr>
              <a:t> Da ja prodade celata flota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47C55F"/>
                </a:solidFill>
                <a:latin typeface="Macedonian Helv" panose="020B0604020202020204" pitchFamily="34" charset="0"/>
              </a:rPr>
              <a:t> da mu isplati na Rim visoka voena ot{teta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47C55F"/>
                </a:solidFill>
                <a:latin typeface="Macedonian Helv" panose="020B0604020202020204" pitchFamily="34" charset="0"/>
              </a:rPr>
              <a:t> Da ja namali vojskata na  5.000 vojnici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itus Quinctius Flamininus, 01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1973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a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28800" y="6018213"/>
            <a:ext cx="51101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Macedonian Helv" panose="020B0604020202020204" pitchFamily="34" charset="0"/>
              </a:rPr>
              <a:t>Triumf na Rimskata Republika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200" y="12700"/>
            <a:ext cx="9010650" cy="48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3300"/>
                </a:solidFill>
                <a:latin typeface="Macedonian Helv" panose="020B0604020202020204" pitchFamily="34" charset="0"/>
              </a:rPr>
              <a:t>TRETA MAKEDONSKO-RIMSKA VOJNA 171-167 g.p.n.e</a:t>
            </a:r>
          </a:p>
        </p:txBody>
      </p:sp>
      <p:pic>
        <p:nvPicPr>
          <p:cNvPr id="23555" name="Picture 3" descr="coin_perseus_maced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2862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erseusMaced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581400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47775" y="5424488"/>
            <a:ext cx="65246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Macedonian Helv" panose="020B0604020202020204" pitchFamily="34" charset="0"/>
              </a:rPr>
              <a:t>Posledniot Makedonski kral </a:t>
            </a:r>
          </a:p>
          <a:p>
            <a:pPr algn="ctr"/>
            <a:r>
              <a:rPr lang="en-US" sz="3200" b="1">
                <a:solidFill>
                  <a:srgbClr val="FF3300"/>
                </a:solidFill>
                <a:latin typeface="Macedonian Helv" panose="020B0604020202020204" pitchFamily="34" charset="0"/>
              </a:rPr>
              <a:t>PERSEJ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Lucius Aemilius Macedonus Paullus,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105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0641" y="3733800"/>
            <a:ext cx="3762568" cy="20621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CC00FF"/>
                </a:solidFill>
                <a:latin typeface="Macedonian Helv" panose="020B0604020202020204" pitchFamily="34" charset="0"/>
              </a:rPr>
              <a:t>Rimskiot</a:t>
            </a:r>
            <a:r>
              <a:rPr lang="en-US" sz="3200" b="1" dirty="0">
                <a:solidFill>
                  <a:srgbClr val="CC00FF"/>
                </a:solidFill>
                <a:latin typeface="Macedonian Helv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Macedonian Helv" panose="020B0604020202020204" pitchFamily="34" charset="0"/>
              </a:rPr>
              <a:t>konzul</a:t>
            </a:r>
            <a:endParaRPr lang="en-US" sz="3200" b="1" dirty="0">
              <a:solidFill>
                <a:srgbClr val="CC00FF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C00FF"/>
                </a:solidFill>
                <a:latin typeface="Macedonian Helv" panose="020B0604020202020204" pitchFamily="34" charset="0"/>
              </a:rPr>
              <a:t>PAVLE </a:t>
            </a:r>
            <a:r>
              <a:rPr lang="en-US" sz="3200" b="1" dirty="0" smtClean="0">
                <a:solidFill>
                  <a:srgbClr val="CC00FF"/>
                </a:solidFill>
                <a:latin typeface="Macedonian Helv" panose="020B0604020202020204" pitchFamily="34" charset="0"/>
              </a:rPr>
              <a:t>EMILIJ</a:t>
            </a:r>
            <a:endParaRPr lang="mk-MK" sz="3200" b="1" dirty="0" smtClean="0">
              <a:solidFill>
                <a:srgbClr val="CC00FF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3200" b="1" dirty="0" smtClean="0">
                <a:solidFill>
                  <a:srgbClr val="CC00FF"/>
                </a:solidFill>
                <a:latin typeface="Macedonian Helv" panose="020B0604020202020204" pitchFamily="34" charset="0"/>
              </a:rPr>
              <a:t>на чело на </a:t>
            </a:r>
          </a:p>
          <a:p>
            <a:pPr algn="ctr"/>
            <a:r>
              <a:rPr lang="mk-MK" sz="3200" b="1" dirty="0" smtClean="0">
                <a:solidFill>
                  <a:srgbClr val="CC00FF"/>
                </a:solidFill>
                <a:latin typeface="Macedonian Helv" panose="020B0604020202020204" pitchFamily="34" charset="0"/>
              </a:rPr>
              <a:t>Римските легии</a:t>
            </a:r>
            <a:endParaRPr lang="en-US" sz="3200" b="1" dirty="0">
              <a:solidFill>
                <a:srgbClr val="CC00FF"/>
              </a:solidFill>
              <a:latin typeface="Macedonian Helv" panose="020B0604020202020204" pitchFamily="34" charset="0"/>
            </a:endParaRPr>
          </a:p>
        </p:txBody>
      </p:sp>
      <p:pic>
        <p:nvPicPr>
          <p:cNvPr id="2253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ydna,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762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pydn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800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untit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5956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" y="4962525"/>
            <a:ext cx="3967946" cy="1815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PIDNA</a:t>
            </a:r>
            <a:endParaRPr lang="mk-MK" sz="2800" b="1" dirty="0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28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последна битка</a:t>
            </a:r>
          </a:p>
          <a:p>
            <a:pPr algn="ctr"/>
            <a:r>
              <a:rPr lang="mk-MK" sz="28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меѓу Рим и Македонија</a:t>
            </a:r>
          </a:p>
          <a:p>
            <a:pPr algn="ctr"/>
            <a:r>
              <a:rPr lang="mk-MK" sz="28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168 година п.н.е.</a:t>
            </a:r>
            <a:endParaRPr lang="en-US" sz="2800" b="1" dirty="0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rseus Pey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048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967" y="5715000"/>
            <a:ext cx="7392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 smtClean="0"/>
              <a:t>Последниот македонски крал Персеј заробен</a:t>
            </a:r>
          </a:p>
          <a:p>
            <a:pPr algn="ctr"/>
            <a:r>
              <a:rPr lang="mk-MK" b="1" dirty="0" smtClean="0"/>
              <a:t>Со фамилијата однесен во Рим и продаден како роб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map 168 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7164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71852" y="1368425"/>
            <a:ext cx="42707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Macedonian Helv" panose="020B0604020202020204" pitchFamily="34" charset="0"/>
              </a:rPr>
              <a:t>Makedonija</a:t>
            </a:r>
            <a:r>
              <a:rPr lang="en-US" b="1" dirty="0">
                <a:latin typeface="Macedonian Helv" panose="020B0604020202020204" pitchFamily="34" charset="0"/>
              </a:rPr>
              <a:t> </a:t>
            </a:r>
            <a:r>
              <a:rPr lang="en-US" b="1" dirty="0" err="1">
                <a:latin typeface="Macedonian Helv" panose="020B0604020202020204" pitchFamily="34" charset="0"/>
              </a:rPr>
              <a:t>podelena</a:t>
            </a:r>
            <a:r>
              <a:rPr lang="en-US" b="1" dirty="0">
                <a:latin typeface="Macedonian Helv" panose="020B0604020202020204" pitchFamily="34" charset="0"/>
              </a:rPr>
              <a:t> </a:t>
            </a:r>
            <a:r>
              <a:rPr lang="en-US" b="1" dirty="0" err="1">
                <a:latin typeface="Macedonian Helv" panose="020B0604020202020204" pitchFamily="34" charset="0"/>
              </a:rPr>
              <a:t>na</a:t>
            </a:r>
            <a:r>
              <a:rPr lang="en-US" b="1" dirty="0">
                <a:latin typeface="Macedonian Helv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latin typeface="Macedonian Helv" panose="020B0604020202020204" pitchFamily="34" charset="0"/>
              </a:rPr>
              <a:t>~</a:t>
            </a:r>
            <a:r>
              <a:rPr lang="en-US" b="1" dirty="0" err="1">
                <a:latin typeface="Macedonian Helv" panose="020B0604020202020204" pitchFamily="34" charset="0"/>
              </a:rPr>
              <a:t>etiri</a:t>
            </a:r>
            <a:r>
              <a:rPr lang="en-US" b="1" dirty="0">
                <a:latin typeface="Macedonian Helv" panose="020B0604020202020204" pitchFamily="34" charset="0"/>
              </a:rPr>
              <a:t> </a:t>
            </a:r>
            <a:r>
              <a:rPr lang="en-US" b="1" dirty="0" err="1">
                <a:latin typeface="Macedonian Helv" panose="020B0604020202020204" pitchFamily="34" charset="0"/>
              </a:rPr>
              <a:t>oblasti</a:t>
            </a:r>
            <a:r>
              <a:rPr lang="en-US" b="1" dirty="0">
                <a:latin typeface="Macedonian Helv" panose="020B0604020202020204" pitchFamily="34" charset="0"/>
              </a:rPr>
              <a:t> </a:t>
            </a:r>
            <a:r>
              <a:rPr lang="en-US" b="1" dirty="0" smtClean="0">
                <a:latin typeface="Macedonian Helv" panose="020B0604020202020204" pitchFamily="34" charset="0"/>
              </a:rPr>
              <a:t>– MERIDI</a:t>
            </a:r>
            <a:endParaRPr lang="mk-MK" b="1" dirty="0" smtClean="0">
              <a:latin typeface="Macedonian Helv" panose="020B0604020202020204" pitchFamily="34" charset="0"/>
            </a:endParaRPr>
          </a:p>
          <a:p>
            <a:pPr algn="ctr"/>
            <a:r>
              <a:rPr lang="mk-MK" b="1" dirty="0" smtClean="0">
                <a:latin typeface="Macedonian Helv" panose="020B0604020202020204" pitchFamily="34" charset="0"/>
              </a:rPr>
              <a:t>со центри во:</a:t>
            </a:r>
            <a:endParaRPr lang="en-US" b="1" dirty="0">
              <a:latin typeface="Macedonian Helv" panose="020B060402020202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10200" y="2792413"/>
            <a:ext cx="34639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200" b="1">
                <a:latin typeface="Macedonian Helv" panose="020B0604020202020204" pitchFamily="34" charset="0"/>
              </a:rPr>
              <a:t>AMFIPOL</a:t>
            </a:r>
          </a:p>
          <a:p>
            <a:pPr>
              <a:buFontTx/>
              <a:buAutoNum type="arabicPeriod"/>
            </a:pPr>
            <a:r>
              <a:rPr lang="en-US" sz="3200" b="1">
                <a:latin typeface="Macedonian Helv" panose="020B0604020202020204" pitchFamily="34" charset="0"/>
              </a:rPr>
              <a:t>SOLUN</a:t>
            </a:r>
          </a:p>
          <a:p>
            <a:pPr>
              <a:buFontTx/>
              <a:buAutoNum type="arabicPeriod"/>
            </a:pPr>
            <a:r>
              <a:rPr lang="en-US" sz="3200" b="1">
                <a:latin typeface="Macedonian Helv" panose="020B0604020202020204" pitchFamily="34" charset="0"/>
              </a:rPr>
              <a:t>PELA</a:t>
            </a:r>
          </a:p>
          <a:p>
            <a:pPr>
              <a:buFontTx/>
              <a:buAutoNum type="arabicPeriod"/>
            </a:pPr>
            <a:r>
              <a:rPr lang="en-US" sz="3200" b="1">
                <a:latin typeface="Macedonian Helv" panose="020B0604020202020204" pitchFamily="34" charset="0"/>
              </a:rPr>
              <a:t>PELAGONIJA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p 148 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7901" y="152400"/>
            <a:ext cx="67755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000" b="1" dirty="0" smtClean="0">
                <a:solidFill>
                  <a:schemeClr val="bg1"/>
                </a:solidFill>
              </a:rPr>
              <a:t>148 г.п.н.е. Востание на војникот Андриск</a:t>
            </a:r>
          </a:p>
          <a:p>
            <a:pPr algn="ctr"/>
            <a:r>
              <a:rPr lang="mk-MK" sz="2000" b="1" dirty="0" smtClean="0">
                <a:solidFill>
                  <a:schemeClr val="bg1"/>
                </a:solidFill>
              </a:rPr>
              <a:t>Се претставил како син на Персеј и крал на Македонија</a:t>
            </a:r>
          </a:p>
          <a:p>
            <a:pPr algn="ctr"/>
            <a:r>
              <a:rPr lang="mk-MK" sz="2000" b="1" dirty="0" smtClean="0">
                <a:solidFill>
                  <a:schemeClr val="bg1"/>
                </a:solidFill>
              </a:rPr>
              <a:t>Наречен е Лажниот Филип - 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GB" sz="2000" b="1" dirty="0">
                <a:solidFill>
                  <a:schemeClr val="bg1"/>
                </a:solidFill>
              </a:rPr>
              <a:t>Pseudo-</a:t>
            </a:r>
            <a:r>
              <a:rPr lang="en-GB" sz="2000" b="1" dirty="0" err="1">
                <a:solidFill>
                  <a:schemeClr val="bg1"/>
                </a:solidFill>
              </a:rPr>
              <a:t>Philippus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omia_Imperio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838200"/>
            <a:ext cx="489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chemeClr val="bg1"/>
                </a:solidFill>
              </a:rPr>
              <a:t>Македонија – римска провинција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KISH_03_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9"/>
          <a:stretch>
            <a:fillRect/>
          </a:stretch>
        </p:blipFill>
        <p:spPr bwMode="auto">
          <a:xfrm>
            <a:off x="0" y="3810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5943600"/>
            <a:ext cx="10753725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Podelbata</a:t>
            </a:r>
            <a:r>
              <a:rPr lang="en-US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na</a:t>
            </a:r>
            <a:r>
              <a:rPr lang="en-US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dr`avata</a:t>
            </a:r>
            <a:r>
              <a:rPr lang="en-US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na</a:t>
            </a:r>
            <a:r>
              <a:rPr lang="en-US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Aleksandar</a:t>
            </a:r>
            <a:r>
              <a:rPr lang="en-US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III</a:t>
            </a:r>
            <a:r>
              <a:rPr lang="en-US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Macedonian Helv" panose="020B0604020202020204" pitchFamily="34" charset="0"/>
              </a:rPr>
              <a:t>Makedonski</a:t>
            </a:r>
            <a:endParaRPr lang="en-US" b="1" dirty="0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r>
              <a:rPr lang="mk-MK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по неговата смрт во Вавилон во 323 година пред нашата ера</a:t>
            </a:r>
            <a:endParaRPr lang="en-US" b="1" dirty="0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rg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0"/>
            <a:ext cx="70866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3048000"/>
            <a:ext cx="35558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Последн владетел од</a:t>
            </a:r>
          </a:p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династијата Аргеади</a:t>
            </a:r>
          </a:p>
          <a:p>
            <a:pPr algn="ctr"/>
            <a:r>
              <a:rPr lang="mk-MK" b="1" dirty="0">
                <a:solidFill>
                  <a:srgbClr val="FF0000"/>
                </a:solidFill>
              </a:rPr>
              <a:t>с</a:t>
            </a:r>
            <a:r>
              <a:rPr lang="mk-MK" b="1" dirty="0" smtClean="0">
                <a:solidFill>
                  <a:srgbClr val="FF0000"/>
                </a:solidFill>
              </a:rPr>
              <a:t>инот на Александар </a:t>
            </a:r>
            <a:r>
              <a:rPr lang="en-US" b="1" dirty="0" smtClean="0">
                <a:solidFill>
                  <a:srgbClr val="FF0000"/>
                </a:solidFill>
              </a:rPr>
              <a:t>III</a:t>
            </a:r>
          </a:p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Александар </a:t>
            </a:r>
            <a:r>
              <a:rPr lang="en-US" b="1" dirty="0" smtClean="0">
                <a:solidFill>
                  <a:srgbClr val="FF0000"/>
                </a:solidFill>
              </a:rPr>
              <a:t>IV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imeli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38862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BEC_50_ob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0"/>
          <a:stretch>
            <a:fillRect/>
          </a:stretch>
        </p:blipFill>
        <p:spPr bwMode="auto">
          <a:xfrm>
            <a:off x="4953000" y="3048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Gaul Soldiers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79800"/>
            <a:ext cx="4191000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475" y="2986088"/>
            <a:ext cx="5066579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mk-MK" sz="32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Генералот </a:t>
            </a:r>
            <a:r>
              <a:rPr lang="en-US" sz="3200" b="1" dirty="0" err="1" smtClean="0">
                <a:solidFill>
                  <a:srgbClr val="FF3300"/>
                </a:solidFill>
                <a:latin typeface="Macedonian Helv" panose="020B0604020202020204" pitchFamily="34" charset="0"/>
              </a:rPr>
              <a:t>Antigon</a:t>
            </a:r>
            <a:r>
              <a:rPr lang="en-US" sz="32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Macedonian Helv" panose="020B0604020202020204" pitchFamily="34" charset="0"/>
              </a:rPr>
              <a:t>Gonat</a:t>
            </a:r>
            <a:endParaRPr lang="mk-MK" sz="3200" b="1" dirty="0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32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ги порази Галите кај</a:t>
            </a:r>
          </a:p>
          <a:p>
            <a:pPr algn="ctr"/>
            <a:r>
              <a:rPr lang="mk-MK" sz="32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Пела </a:t>
            </a:r>
            <a:endParaRPr lang="en-US" sz="3200" b="1" dirty="0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76250" y="4448175"/>
            <a:ext cx="37147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Macedonian Helv" panose="020B0604020202020204" pitchFamily="34" charset="0"/>
              </a:rPr>
              <a:t>Nova dinastija</a:t>
            </a:r>
          </a:p>
          <a:p>
            <a:pPr algn="ctr"/>
            <a:r>
              <a:rPr lang="en-US" sz="3600" b="1">
                <a:solidFill>
                  <a:srgbClr val="FF3300"/>
                </a:solidFill>
                <a:latin typeface="Macedonian Helv" panose="020B0604020202020204" pitchFamily="34" charset="0"/>
              </a:rPr>
              <a:t>ANTIGONIDI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in, 03 Filip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28600"/>
            <a:ext cx="2540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oin, 02 Filip 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429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Filip V,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471055" y="235039"/>
            <a:ext cx="4463145" cy="25545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Macedonian Helv" panose="020B0604020202020204" pitchFamily="34" charset="0"/>
              </a:rPr>
              <a:t>FILIP</a:t>
            </a:r>
            <a:r>
              <a:rPr lang="en-US" sz="4000" b="1" dirty="0"/>
              <a:t> </a:t>
            </a:r>
            <a:r>
              <a:rPr lang="en-US" sz="4000" b="1" dirty="0" smtClean="0">
                <a:latin typeface="Arial" panose="020B0604020202020204" pitchFamily="34" charset="0"/>
              </a:rPr>
              <a:t>V</a:t>
            </a:r>
            <a:endParaRPr lang="mk-MK" sz="4000" b="1" dirty="0" smtClean="0">
              <a:latin typeface="Arial" panose="020B0604020202020204" pitchFamily="34" charset="0"/>
            </a:endParaRPr>
          </a:p>
          <a:p>
            <a:pPr algn="ctr"/>
            <a:r>
              <a:rPr lang="mk-MK" sz="4000" b="1" dirty="0" smtClean="0">
                <a:latin typeface="Arial" panose="020B0604020202020204" pitchFamily="34" charset="0"/>
              </a:rPr>
              <a:t>најзначаен крал </a:t>
            </a:r>
          </a:p>
          <a:p>
            <a:pPr algn="ctr"/>
            <a:r>
              <a:rPr lang="mk-MK" sz="4000" b="1" dirty="0" smtClean="0">
                <a:latin typeface="Arial" panose="020B0604020202020204" pitchFamily="34" charset="0"/>
              </a:rPr>
              <a:t>од династијата</a:t>
            </a:r>
          </a:p>
          <a:p>
            <a:pPr algn="ctr"/>
            <a:r>
              <a:rPr lang="mk-MK" sz="4000" b="1" dirty="0" smtClean="0">
                <a:latin typeface="Arial" panose="020B0604020202020204" pitchFamily="34" charset="0"/>
              </a:rPr>
              <a:t>Антигониди </a:t>
            </a:r>
            <a:endParaRPr 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omeRival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hannibal-maybe-b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2724"/>
            <a:ext cx="2117369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philip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995914"/>
            <a:ext cx="3049587" cy="28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611749" y="4174689"/>
            <a:ext cx="2217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Macedonian Helv" panose="020B0604020202020204" pitchFamily="34" charset="0"/>
              </a:rPr>
              <a:t>HANIBAL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684128" y="4906744"/>
            <a:ext cx="20716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Macedonian Helv" panose="020B0604020202020204" pitchFamily="34" charset="0"/>
              </a:rPr>
              <a:t>FILIP</a:t>
            </a:r>
            <a:r>
              <a:rPr lang="en-US" sz="3200" b="1" dirty="0"/>
              <a:t> </a:t>
            </a:r>
            <a:r>
              <a:rPr lang="en-US" sz="3200" b="1" dirty="0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5486182"/>
            <a:ext cx="3759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Сојуз меѓу </a:t>
            </a:r>
          </a:p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Македонија и Картагина </a:t>
            </a:r>
          </a:p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за напад на Рим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ellenistic_world_200BC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495800" y="5715000"/>
            <a:ext cx="444976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Ptolomejska dr`ava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429000" y="0"/>
            <a:ext cx="51673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Dr`ava na Selevkidite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74925" y="928688"/>
            <a:ext cx="309721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MAKEDONIJA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88925" y="2528888"/>
            <a:ext cx="10874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RIM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17525" y="90488"/>
            <a:ext cx="19208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Ilirite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09600" y="5791200"/>
            <a:ext cx="36163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Ajtolskiot sojuz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038600" y="4038600"/>
            <a:ext cx="17637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Pergam 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62000" y="1676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1752600" y="15240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1219200" y="7620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514600" y="2590800"/>
            <a:ext cx="1905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752600" y="2667000"/>
            <a:ext cx="1524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2590800" y="4343400"/>
            <a:ext cx="3124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3733800" y="685800"/>
            <a:ext cx="2743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36525" y="4130675"/>
            <a:ext cx="21685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CB3F4"/>
                </a:solidFill>
                <a:latin typeface="Macedonian Helv" panose="020B0604020202020204" pitchFamily="34" charset="0"/>
              </a:rPr>
              <a:t>Kartagina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28600" y="33528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85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85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65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6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5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5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79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995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22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20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  <p:bldP spid="29704" grpId="0"/>
      <p:bldP spid="29705" grpId="0"/>
      <p:bldP spid="29706" grpId="0" animBg="1"/>
      <p:bldP spid="29707" grpId="0" animBg="1"/>
      <p:bldP spid="29708" grpId="0" animBg="1"/>
      <p:bldP spid="29710" grpId="0" animBg="1"/>
      <p:bldP spid="29711" grpId="0" animBg="1"/>
      <p:bldP spid="29712" grpId="0" animBg="1"/>
      <p:bldP spid="29713" grpId="0" animBg="1"/>
      <p:bldP spid="29714" grpId="0"/>
      <p:bldP spid="297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rireme%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5418"/>
            <a:ext cx="60198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romeins_oorlogss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267200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romeins_vrachtsc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86688"/>
            <a:ext cx="4876800" cy="28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2400" y="12700"/>
            <a:ext cx="8863013" cy="48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3300"/>
                </a:solidFill>
                <a:latin typeface="Macedonian Helv" panose="020B0604020202020204" pitchFamily="34" charset="0"/>
              </a:rPr>
              <a:t>PRVA MAKEDONSKO-RIMSKA VOJNA 215-205 g.p.n.e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9722" y="2512144"/>
            <a:ext cx="5930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Рим испраќа само флота, за да го спречи </a:t>
            </a:r>
          </a:p>
          <a:p>
            <a:pPr algn="ctr"/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сојузот на Македонија со Картагина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4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" y="12700"/>
            <a:ext cx="9083675" cy="48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3300"/>
                </a:solidFill>
                <a:latin typeface="Macedonian Helv" panose="020B0604020202020204" pitchFamily="34" charset="0"/>
              </a:rPr>
              <a:t>VTORA MAKEDONSKO-RIMSKA VOJNA 200-197 g.p.n.e</a:t>
            </a:r>
          </a:p>
        </p:txBody>
      </p:sp>
      <p:pic>
        <p:nvPicPr>
          <p:cNvPr id="27651" name="Picture 3" descr="Macedonia_and_the_Aegean_World_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8638"/>
            <a:ext cx="8686800" cy="63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7635" y="4648200"/>
            <a:ext cx="3810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 smtClean="0">
                <a:solidFill>
                  <a:srgbClr val="F4F9FE"/>
                </a:solidFill>
              </a:rPr>
              <a:t>Римските легии</a:t>
            </a:r>
          </a:p>
          <a:p>
            <a:pPr algn="ctr"/>
            <a:r>
              <a:rPr lang="mk-MK" b="1" dirty="0" smtClean="0">
                <a:solidFill>
                  <a:srgbClr val="F4F9FE"/>
                </a:solidFill>
              </a:rPr>
              <a:t>ја напаѓаат Македонија</a:t>
            </a:r>
          </a:p>
          <a:p>
            <a:pPr algn="ctr"/>
            <a:r>
              <a:rPr lang="mk-MK" b="1" dirty="0" smtClean="0">
                <a:solidFill>
                  <a:srgbClr val="F4F9FE"/>
                </a:solidFill>
              </a:rPr>
              <a:t>од југ, преку територијата</a:t>
            </a:r>
          </a:p>
          <a:p>
            <a:pPr algn="ctr"/>
            <a:r>
              <a:rPr lang="mk-MK" b="1" dirty="0" smtClean="0">
                <a:solidFill>
                  <a:srgbClr val="F4F9FE"/>
                </a:solidFill>
              </a:rPr>
              <a:t>на Хелада</a:t>
            </a:r>
            <a:endParaRPr lang="en-GB" b="1" dirty="0">
              <a:solidFill>
                <a:srgbClr val="F4F9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" grpId="0"/>
    </p:bldLst>
  </p:timing>
</p:sld>
</file>

<file path=ppt/theme/theme1.xml><?xml version="1.0" encoding="utf-8"?>
<a:theme xmlns:a="http://schemas.openxmlformats.org/drawingml/2006/main" name="BlueFree">
  <a:themeElements>
    <a:clrScheme name="BlueFree 8">
      <a:dk1>
        <a:srgbClr val="808080"/>
      </a:dk1>
      <a:lt1>
        <a:srgbClr val="CBE4FB"/>
      </a:lt1>
      <a:dk2>
        <a:srgbClr val="0000FF"/>
      </a:dk2>
      <a:lt2>
        <a:srgbClr val="CBE4FB"/>
      </a:lt2>
      <a:accent1>
        <a:srgbClr val="FFCC66"/>
      </a:accent1>
      <a:accent2>
        <a:srgbClr val="9966FF"/>
      </a:accent2>
      <a:accent3>
        <a:srgbClr val="AAAAFF"/>
      </a:accent3>
      <a:accent4>
        <a:srgbClr val="ADC3D6"/>
      </a:accent4>
      <a:accent5>
        <a:srgbClr val="FFE2B8"/>
      </a:accent5>
      <a:accent6>
        <a:srgbClr val="8A5CE7"/>
      </a:accent6>
      <a:hlink>
        <a:srgbClr val="CCCCFF"/>
      </a:hlink>
      <a:folHlink>
        <a:srgbClr val="969696"/>
      </a:folHlink>
    </a:clrScheme>
    <a:fontScheme name="BlueFree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ueFre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8">
        <a:dk1>
          <a:srgbClr val="808080"/>
        </a:dk1>
        <a:lt1>
          <a:srgbClr val="CBE4FB"/>
        </a:lt1>
        <a:dk2>
          <a:srgbClr val="0000FF"/>
        </a:dk2>
        <a:lt2>
          <a:srgbClr val="CBE4FB"/>
        </a:lt2>
        <a:accent1>
          <a:srgbClr val="FFCC66"/>
        </a:accent1>
        <a:accent2>
          <a:srgbClr val="9966FF"/>
        </a:accent2>
        <a:accent3>
          <a:srgbClr val="AAAAFF"/>
        </a:accent3>
        <a:accent4>
          <a:srgbClr val="ADC3D6"/>
        </a:accent4>
        <a:accent5>
          <a:srgbClr val="FFE2B8"/>
        </a:accent5>
        <a:accent6>
          <a:srgbClr val="8A5CE7"/>
        </a:accent6>
        <a:hlink>
          <a:srgbClr val="CCC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9">
        <a:dk1>
          <a:srgbClr val="808080"/>
        </a:dk1>
        <a:lt1>
          <a:srgbClr val="F4F9FE"/>
        </a:lt1>
        <a:dk2>
          <a:srgbClr val="0000FF"/>
        </a:dk2>
        <a:lt2>
          <a:srgbClr val="CBE4FB"/>
        </a:lt2>
        <a:accent1>
          <a:srgbClr val="FF9900"/>
        </a:accent1>
        <a:accent2>
          <a:srgbClr val="DDDDDD"/>
        </a:accent2>
        <a:accent3>
          <a:srgbClr val="AAAAFF"/>
        </a:accent3>
        <a:accent4>
          <a:srgbClr val="D0D5D9"/>
        </a:accent4>
        <a:accent5>
          <a:srgbClr val="FFCAAA"/>
        </a:accent5>
        <a:accent6>
          <a:srgbClr val="C8C8C8"/>
        </a:accent6>
        <a:hlink>
          <a:srgbClr val="CC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10">
        <a:dk1>
          <a:srgbClr val="808080"/>
        </a:dk1>
        <a:lt1>
          <a:srgbClr val="F4F9FE"/>
        </a:lt1>
        <a:dk2>
          <a:srgbClr val="0000FF"/>
        </a:dk2>
        <a:lt2>
          <a:srgbClr val="CBE4FB"/>
        </a:lt2>
        <a:accent1>
          <a:srgbClr val="FF9900"/>
        </a:accent1>
        <a:accent2>
          <a:srgbClr val="DDDDDD"/>
        </a:accent2>
        <a:accent3>
          <a:srgbClr val="AAAAFF"/>
        </a:accent3>
        <a:accent4>
          <a:srgbClr val="D0D5D9"/>
        </a:accent4>
        <a:accent5>
          <a:srgbClr val="FFCAAA"/>
        </a:accent5>
        <a:accent6>
          <a:srgbClr val="C8C8C8"/>
        </a:accent6>
        <a:hlink>
          <a:srgbClr val="CC3300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11">
        <a:dk1>
          <a:srgbClr val="808080"/>
        </a:dk1>
        <a:lt1>
          <a:srgbClr val="F4F9FE"/>
        </a:lt1>
        <a:dk2>
          <a:srgbClr val="0000FF"/>
        </a:dk2>
        <a:lt2>
          <a:srgbClr val="CBE4FB"/>
        </a:lt2>
        <a:accent1>
          <a:srgbClr val="FF9900"/>
        </a:accent1>
        <a:accent2>
          <a:srgbClr val="EEEEEE"/>
        </a:accent2>
        <a:accent3>
          <a:srgbClr val="AAAAFF"/>
        </a:accent3>
        <a:accent4>
          <a:srgbClr val="D0D5D9"/>
        </a:accent4>
        <a:accent5>
          <a:srgbClr val="FFCAAA"/>
        </a:accent5>
        <a:accent6>
          <a:srgbClr val="D8D8D8"/>
        </a:accent6>
        <a:hlink>
          <a:srgbClr val="CC3300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12">
        <a:dk1>
          <a:srgbClr val="808080"/>
        </a:dk1>
        <a:lt1>
          <a:srgbClr val="CBE4FB"/>
        </a:lt1>
        <a:dk2>
          <a:srgbClr val="0000FF"/>
        </a:dk2>
        <a:lt2>
          <a:srgbClr val="CBE4FB"/>
        </a:lt2>
        <a:accent1>
          <a:srgbClr val="FFCC66"/>
        </a:accent1>
        <a:accent2>
          <a:srgbClr val="9966FF"/>
        </a:accent2>
        <a:accent3>
          <a:srgbClr val="AAAAFF"/>
        </a:accent3>
        <a:accent4>
          <a:srgbClr val="ADC3D6"/>
        </a:accent4>
        <a:accent5>
          <a:srgbClr val="FFE2B8"/>
        </a:accent5>
        <a:accent6>
          <a:srgbClr val="8A5CE7"/>
        </a:accent6>
        <a:hlink>
          <a:srgbClr val="DFD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BlueFree</Template>
  <TotalTime>433</TotalTime>
  <Words>250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Macedonian Helv</vt:lpstr>
      <vt:lpstr>Tahoma</vt:lpstr>
      <vt:lpstr>Times New Roman</vt:lpstr>
      <vt:lpstr>Verdana</vt:lpstr>
      <vt:lpstr>BlueFree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word</cp:lastModifiedBy>
  <cp:revision>14</cp:revision>
  <dcterms:created xsi:type="dcterms:W3CDTF">2009-03-03T17:35:40Z</dcterms:created>
  <dcterms:modified xsi:type="dcterms:W3CDTF">2020-03-21T06:42:27Z</dcterms:modified>
</cp:coreProperties>
</file>