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5" r:id="rId19"/>
    <p:sldId id="273" r:id="rId20"/>
    <p:sldId id="274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7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EC411-15C6-4F41-A9BD-71E2E72DF3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7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D403F0-25E3-4BF4-872B-2BABEBBC2C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69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A8B36-CC57-4AAF-AD5C-DF8CAD3DBC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91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F9605-F6B9-451E-9B67-57F020848E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5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1CAA2-B1DA-4C13-92C1-D86D5E2468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814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357264-947B-42A7-B088-BFFC88AE66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5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45838-A265-47F8-B69E-1B3F31C4D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258EF-E842-485D-829B-DD867245CF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39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A4937-F413-43AD-AF92-000BF974A9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3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386E4-8E99-436F-A3C5-46D1158986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748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CD994-9A10-4A04-8BE0-9C1B7923D3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66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00D88E-2CE8-47C7-9F39-5F467B22F21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84150" y="381000"/>
            <a:ext cx="8959850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  <a:latin typeface="Macedonian Helv" panose="020B0604020202020204" pitchFamily="34" charset="0"/>
              </a:rPr>
              <a:t>SOU GIMNAZIJA “JOSIP BROZ TITO” - BITOLA</a:t>
            </a:r>
          </a:p>
        </p:txBody>
      </p:sp>
      <p:pic>
        <p:nvPicPr>
          <p:cNvPr id="2058" name="Picture 10" descr="Knezevstvoto Srbija, zname 18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324008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62762" y="5546725"/>
            <a:ext cx="7659726" cy="132343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SRBIJA </a:t>
            </a:r>
            <a:r>
              <a:rPr lang="en-US" sz="40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OD </a:t>
            </a:r>
            <a:r>
              <a:rPr lang="en-US" sz="4000" b="1" dirty="0">
                <a:solidFill>
                  <a:srgbClr val="FF3300"/>
                </a:solidFill>
              </a:rPr>
              <a:t>XIX</a:t>
            </a:r>
            <a:r>
              <a:rPr lang="en-US" sz="40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VEK</a:t>
            </a:r>
          </a:p>
          <a:p>
            <a:pPr algn="ctr"/>
            <a:r>
              <a:rPr lang="en-US" sz="40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DO PRVATA SVETSKA VOJNA</a:t>
            </a:r>
          </a:p>
        </p:txBody>
      </p:sp>
      <p:pic>
        <p:nvPicPr>
          <p:cNvPr id="2060" name="Picture 12" descr="Резултат со слика за београд XIX ве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94" y="1123156"/>
            <a:ext cx="4762500" cy="420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5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60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takov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533400"/>
            <a:ext cx="787717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3200" y="6110288"/>
            <a:ext cx="8788400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VTORO SRPSKO VOSTANIE 1815 GODINA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knez Milos Obrenovic,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8766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takovo,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0"/>
            <a:ext cx="287337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Takovo, spomenik,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90600"/>
            <a:ext cx="26685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80572" y="5905500"/>
            <a:ext cx="3502882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MILO[ OBRENOVI</a:t>
            </a:r>
            <a:r>
              <a:rPr lang="en-US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]</a:t>
            </a:r>
            <a:endParaRPr lang="mk-MK" sz="24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Водач на востаниците</a:t>
            </a:r>
            <a:endParaRPr lang="en-US" sz="24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5381625" y="5321300"/>
            <a:ext cx="2716213" cy="5191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3300"/>
                </a:solidFill>
                <a:latin typeface="Macedonian Helv" panose="020B0604020202020204" pitchFamily="34" charset="0"/>
              </a:rPr>
              <a:t>TAKOVO, 1815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7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3" presetID="52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6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800px-SmederevskiSandz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2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90800" y="4321076"/>
            <a:ext cx="641977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/>
              <a:t>Автономија за Србија</a:t>
            </a:r>
          </a:p>
          <a:p>
            <a:r>
              <a:rPr lang="mk-MK" sz="2400" b="1" dirty="0" smtClean="0"/>
              <a:t>Првата српска влада на чело со Кнез</a:t>
            </a:r>
          </a:p>
          <a:p>
            <a:r>
              <a:rPr lang="mk-MK" sz="2400" b="1" dirty="0" smtClean="0"/>
              <a:t>„Српска Канцеларија“</a:t>
            </a:r>
          </a:p>
          <a:p>
            <a:r>
              <a:rPr lang="mk-MK" sz="2400" b="1" dirty="0" smtClean="0"/>
              <a:t>Србите сами го собираат данокот</a:t>
            </a:r>
          </a:p>
          <a:p>
            <a:r>
              <a:rPr lang="mk-MK" sz="2400" b="1" dirty="0" smtClean="0"/>
              <a:t>Османската војска само во тврдините</a:t>
            </a:r>
          </a:p>
          <a:p>
            <a:r>
              <a:rPr lang="mk-MK" sz="2400" b="1" dirty="0" smtClean="0"/>
              <a:t>Проширување на Белградскиот пашалак</a:t>
            </a:r>
            <a:endParaRPr lang="en-GB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423px-MilosObrenovic_18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33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4706807" y="304800"/>
            <a:ext cx="4426212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KNEZ MILO[ OBRENOVI</a:t>
            </a:r>
            <a:r>
              <a:rPr lang="en-US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]</a:t>
            </a:r>
            <a:endParaRPr lang="mk-MK" sz="24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Прв српски кнез</a:t>
            </a:r>
            <a:endParaRPr lang="en-US" sz="24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  <p:pic>
        <p:nvPicPr>
          <p:cNvPr id="14341" name="Picture 5" descr="Sretenski usta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6480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Prince Milos Obrenovic (1788 - 186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8"/>
          <a:stretch>
            <a:fillRect/>
          </a:stretch>
        </p:blipFill>
        <p:spPr bwMode="auto">
          <a:xfrm>
            <a:off x="533400" y="838200"/>
            <a:ext cx="353695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Prince Alexander I Karadjordjev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78301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04850" y="5943600"/>
            <a:ext cx="333375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3300"/>
                </a:solidFill>
                <a:latin typeface="Macedonian Helv" panose="020B0604020202020204" pitchFamily="34" charset="0"/>
              </a:rPr>
              <a:t>KNEZ MILO[ OBRENOVI]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441325" y="5980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4419600" y="5932488"/>
            <a:ext cx="4514850" cy="3667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3300"/>
                </a:solidFill>
                <a:latin typeface="Macedonian Helv" panose="020B0604020202020204" pitchFamily="34" charset="0"/>
              </a:rPr>
              <a:t>KNEZ ALEKSANDAR KARAXORXEVI]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291" y="228600"/>
            <a:ext cx="5832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mk-MK" sz="2800" b="1" dirty="0" smtClean="0"/>
              <a:t>Промена на српската династија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  <p:bldP spid="15368" grpId="0"/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Vuk Karadz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064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Dositej Obradov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36083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549400" y="5372100"/>
            <a:ext cx="2184400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DOSITEJ 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OBRADOVI]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570538" y="5295900"/>
            <a:ext cx="3116262" cy="8223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VUK STEFANOVI]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KARAXI]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76400" y="6248400"/>
            <a:ext cx="6206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k-MK" sz="2400" b="1" dirty="0" smtClean="0">
                <a:solidFill>
                  <a:srgbClr val="FFFF00"/>
                </a:solidFill>
              </a:rPr>
              <a:t>Просветителство – појава на училишта</a:t>
            </a:r>
            <a:endParaRPr lang="en-GB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Knez Mihailo Obrenovic, 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386715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Михаило Обреновић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04800"/>
            <a:ext cx="221773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Knez Mihajlov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00450"/>
            <a:ext cx="43434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457200" y="5791200"/>
            <a:ext cx="4078361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Knez</a:t>
            </a:r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Mihajlo</a:t>
            </a:r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Obrenovi</a:t>
            </a:r>
            <a:r>
              <a:rPr lang="en-US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}</a:t>
            </a:r>
            <a:endParaRPr lang="mk-MK" sz="24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најзначаен српски кнез</a:t>
            </a:r>
            <a:endParaRPr lang="en-US" sz="24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Kralj Milan I Obrenovic, 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406082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Kralj Milan Obrenov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/>
          <a:stretch>
            <a:fillRect/>
          </a:stretch>
        </p:blipFill>
        <p:spPr bwMode="auto">
          <a:xfrm>
            <a:off x="5029200" y="304800"/>
            <a:ext cx="38671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57200" y="5829300"/>
            <a:ext cx="37861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Knez</a:t>
            </a:r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Milan </a:t>
            </a:r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Obrenovi</a:t>
            </a:r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}</a:t>
            </a:r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4419600" y="6096000"/>
            <a:ext cx="7620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5181600" y="5829300"/>
            <a:ext cx="383698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Kral Milan Obrenovi}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35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2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 animBg="1"/>
      <p:bldP spid="184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Jovan Ris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9"/>
          <a:stretch>
            <a:fillRect/>
          </a:stretch>
        </p:blipFill>
        <p:spPr bwMode="auto">
          <a:xfrm>
            <a:off x="5105400" y="1066800"/>
            <a:ext cx="301148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Serbian Prime Minister Nikolai Pasi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328771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1447800" y="457200"/>
            <a:ext cx="27781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NIKOLA PA[I]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241925" y="457200"/>
            <a:ext cx="2608263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JOVAN RISTI]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066800" y="5867400"/>
            <a:ext cx="3678238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RADIKALNA PARTIJA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4800600" y="5867400"/>
            <a:ext cx="36607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LIBERALNA PARTIJA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Berlin, The Castle, Cathedral &amp; Memorial Of The Grossen Kurfürs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7200"/>
            <a:ext cx="7010400" cy="442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279525" y="5195888"/>
            <a:ext cx="6883400" cy="10668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1878 godina, Berlinski Kongres</a:t>
            </a:r>
          </a:p>
          <a:p>
            <a:pPr algn="ctr"/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Srbija dobiva nezavisnost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Belgrade_pashal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Kralj Aleksandar Obrenov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66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Kralj Aleksandar Obrenovic, 03 19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28600"/>
            <a:ext cx="2716213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Kralj Aleksandar Obrenovic, 02 18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200400"/>
            <a:ext cx="18621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4267200" y="5791200"/>
            <a:ext cx="4865688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solidFill>
                  <a:schemeClr val="accent2"/>
                </a:solidFill>
                <a:latin typeface="Macedonian Helv" panose="020B0604020202020204" pitchFamily="34" charset="0"/>
              </a:rPr>
              <a:t>KRALOT ALEKSANDAR OBRENOVI]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Macedonian Helv" panose="020B0604020202020204" pitchFamily="34" charset="0"/>
              </a:rPr>
              <a:t>Posledniot kral od Dinastijata</a:t>
            </a:r>
          </a:p>
          <a:p>
            <a:pPr algn="ctr"/>
            <a:r>
              <a:rPr lang="en-US" sz="2000" b="1">
                <a:solidFill>
                  <a:schemeClr val="accent2"/>
                </a:solidFill>
                <a:latin typeface="Macedonian Helv" panose="020B0604020202020204" pitchFamily="34" charset="0"/>
              </a:rPr>
              <a:t>OBRENOVI]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Kralj Aleksandar Obrenovic i Draga Mashin,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7788"/>
            <a:ext cx="2286000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Kralj Aleksandar Obrenovic i Draga Mash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09825"/>
            <a:ext cx="331470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00400" y="304800"/>
            <a:ext cx="5800369" cy="10772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MAJSKI PREVRAT </a:t>
            </a:r>
            <a:r>
              <a:rPr lang="en-US" sz="32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1903</a:t>
            </a:r>
            <a:endParaRPr lang="mk-MK" sz="32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32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Убиство на кралот и кралицата</a:t>
            </a:r>
            <a:endParaRPr lang="en-US" sz="32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  <p:pic>
        <p:nvPicPr>
          <p:cNvPr id="22534" name="Picture 6" descr="Konak1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447800"/>
            <a:ext cx="4724400" cy="313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7" descr="Razgledn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214813"/>
            <a:ext cx="4114800" cy="264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50"/>
                            </p:stCondLst>
                            <p:childTnLst>
                              <p:par>
                                <p:cTn id="12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50"/>
                            </p:stCondLst>
                            <p:childTnLst>
                              <p:par>
                                <p:cTn id="21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5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5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Petar I Karadzordzevic,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47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Petar I Karadzordzevic, 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38" y="0"/>
            <a:ext cx="401796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798883" y="5943600"/>
            <a:ext cx="8116517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accent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KRALOT PETAR </a:t>
            </a:r>
            <a:r>
              <a:rPr lang="en-US" sz="2800" b="1" dirty="0">
                <a:solidFill>
                  <a:srgbClr val="FF3300"/>
                </a:solidFill>
              </a:rPr>
              <a:t>I</a:t>
            </a:r>
            <a:r>
              <a:rPr lang="en-US" sz="28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KARAXORXEVI</a:t>
            </a:r>
            <a:r>
              <a:rPr lang="en-US" sz="28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]</a:t>
            </a:r>
            <a:endParaRPr lang="mk-MK" sz="28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28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Првиот српски крал од династијата Караџорџевиќ</a:t>
            </a:r>
            <a:endParaRPr lang="en-US" sz="28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7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pic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" b="8888"/>
          <a:stretch>
            <a:fillRect/>
          </a:stretch>
        </p:blipFill>
        <p:spPr bwMode="auto">
          <a:xfrm>
            <a:off x="0" y="0"/>
            <a:ext cx="4852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istem_yenicer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20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Kalemegdan, 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6576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876800" y="3124200"/>
            <a:ext cx="4318000" cy="5794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accent2"/>
                </a:solidFill>
                <a:latin typeface="Macedonian Helv" panose="020B0604020202020204" pitchFamily="34" charset="0"/>
              </a:rPr>
              <a:t>DAHII – JANI^ARI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65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65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stan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200"/>
            <a:ext cx="7620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57200" y="5973763"/>
            <a:ext cx="8516938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PRVO SRPSKO VOSTANIE 1804 GODINA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4" presetClass="entr" presetSubtype="0" ac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Orasac 18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3400"/>
            <a:ext cx="4762500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ecatot na Vostanieto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stana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514725"/>
            <a:ext cx="44958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400800" y="4286250"/>
            <a:ext cx="2884488" cy="14319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FF3300"/>
                </a:solidFill>
                <a:latin typeface="Macedonian Helv" panose="020B0604020202020204" pitchFamily="34" charset="0"/>
              </a:rPr>
              <a:t>ORA[AC </a:t>
            </a:r>
          </a:p>
          <a:p>
            <a:pPr algn="ctr"/>
            <a:r>
              <a:rPr lang="en-US" sz="4400" b="1">
                <a:solidFill>
                  <a:srgbClr val="FF3300"/>
                </a:solidFill>
              </a:rPr>
              <a:t>II</a:t>
            </a:r>
            <a:r>
              <a:rPr lang="en-US" sz="4400" b="1">
                <a:solidFill>
                  <a:srgbClr val="FF3300"/>
                </a:solidFill>
                <a:latin typeface="Macedonian Helv" panose="020B0604020202020204" pitchFamily="34" charset="0"/>
              </a:rPr>
              <a:t>. 1804 g.</a:t>
            </a:r>
          </a:p>
        </p:txBody>
      </p:sp>
      <p:pic>
        <p:nvPicPr>
          <p:cNvPr id="6152" name="Picture 8" descr="skulptura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905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radjord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0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ecatoy na Karadjordje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638" y="1066800"/>
            <a:ext cx="4297362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146675" y="107950"/>
            <a:ext cx="3692525" cy="11874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KARAXORXE PETRVI]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Voda~ na Prvoto</a:t>
            </a:r>
          </a:p>
          <a:p>
            <a:pPr algn="ctr"/>
            <a:r>
              <a:rPr lang="en-US" sz="2400" b="1">
                <a:solidFill>
                  <a:srgbClr val="FF3300"/>
                </a:solidFill>
                <a:latin typeface="Macedonian Helv" panose="020B0604020202020204" pitchFamily="34" charset="0"/>
              </a:rPr>
              <a:t>Srpsko vostanie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Bitkata na Mish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5715000" cy="607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aradjordje, 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6622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oruzj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4648200"/>
            <a:ext cx="2857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25450" y="6216650"/>
            <a:ext cx="5670550" cy="641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3300"/>
                </a:solidFill>
                <a:latin typeface="Macedonian Helv" panose="020B0604020202020204" pitchFamily="34" charset="0"/>
              </a:rPr>
              <a:t>Bitkata kaj Mi{ar 1806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9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ega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6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eg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838200"/>
            <a:ext cx="4216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029200" y="5417403"/>
            <a:ext cx="4154984" cy="8309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Bitkata</a:t>
            </a:r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kaj</a:t>
            </a:r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^</a:t>
            </a:r>
            <a:r>
              <a:rPr lang="en-US" sz="2400" b="1" dirty="0" err="1">
                <a:solidFill>
                  <a:srgbClr val="FF3300"/>
                </a:solidFill>
                <a:latin typeface="Macedonian Helv" panose="020B0604020202020204" pitchFamily="34" charset="0"/>
              </a:rPr>
              <a:t>egar</a:t>
            </a:r>
            <a:r>
              <a:rPr lang="en-US" sz="2400" b="1" dirty="0">
                <a:solidFill>
                  <a:srgbClr val="FF3300"/>
                </a:solidFill>
                <a:latin typeface="Macedonian Helv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1809</a:t>
            </a:r>
            <a:endParaRPr lang="mk-MK" sz="2400" b="1" dirty="0" smtClean="0">
              <a:solidFill>
                <a:srgbClr val="FF3300"/>
              </a:solidFill>
              <a:latin typeface="Macedonian Helv" panose="020B0604020202020204" pitchFamily="34" charset="0"/>
            </a:endParaRPr>
          </a:p>
          <a:p>
            <a:pPr algn="ctr"/>
            <a:r>
              <a:rPr lang="mk-MK" sz="2400" b="1" dirty="0" smtClean="0">
                <a:solidFill>
                  <a:srgbClr val="FF3300"/>
                </a:solidFill>
                <a:latin typeface="Macedonian Helv" panose="020B0604020202020204" pitchFamily="34" charset="0"/>
              </a:rPr>
              <a:t>Пораз на српските востаници</a:t>
            </a:r>
            <a:endParaRPr lang="en-US" sz="2400" b="1" dirty="0">
              <a:solidFill>
                <a:srgbClr val="FF3300"/>
              </a:solidFill>
              <a:latin typeface="Macedonian Helv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00005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ele kula, 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4" b="5263"/>
          <a:stretch>
            <a:fillRect/>
          </a:stretch>
        </p:blipFill>
        <p:spPr bwMode="auto">
          <a:xfrm>
            <a:off x="0" y="0"/>
            <a:ext cx="4800600" cy="297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ele kula, 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43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ele kula, 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665538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ele kula, 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21000"/>
            <a:ext cx="2952750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 descr="Cele kula, 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33900"/>
            <a:ext cx="3098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029200" y="166688"/>
            <a:ext cx="3776663" cy="5794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3300"/>
                </a:solidFill>
                <a:latin typeface="Macedonian Helv" panose="020B0604020202020204" pitchFamily="34" charset="0"/>
              </a:rPr>
              <a:t>]ELE KULA, NI[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13" presetClass="entr" presetSubtype="3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5" presetID="13" presetClass="entr" presetSubtype="32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</TotalTime>
  <Words>198</Words>
  <Application>Microsoft Office PowerPoint</Application>
  <PresentationFormat>On-screen Show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Macedonian Helv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ilce</dc:creator>
  <cp:lastModifiedBy>JonMMx 2000</cp:lastModifiedBy>
  <cp:revision>19</cp:revision>
  <dcterms:created xsi:type="dcterms:W3CDTF">2008-03-08T08:11:12Z</dcterms:created>
  <dcterms:modified xsi:type="dcterms:W3CDTF">2020-03-21T06:52:10Z</dcterms:modified>
</cp:coreProperties>
</file>