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0"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CE2D84B-1B84-40AE-B49C-710063AC144C}" type="datetimeFigureOut">
              <a:rPr lang="en-US" smtClean="0"/>
              <a:t>3/24/2020</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331CE62C-E426-4B5D-8997-7F0252934C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2D84B-1B84-40AE-B49C-710063AC144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CE62C-E426-4B5D-8997-7F0252934C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2D84B-1B84-40AE-B49C-710063AC144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CE62C-E426-4B5D-8997-7F0252934C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2D84B-1B84-40AE-B49C-710063AC144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CE62C-E426-4B5D-8997-7F0252934C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E2D84B-1B84-40AE-B49C-710063AC144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CE62C-E426-4B5D-8997-7F0252934C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CE2D84B-1B84-40AE-B49C-710063AC144C}"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CE62C-E426-4B5D-8997-7F0252934C38}"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CE2D84B-1B84-40AE-B49C-710063AC144C}"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1CE62C-E426-4B5D-8997-7F0252934C38}"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E2D84B-1B84-40AE-B49C-710063AC144C}"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1CE62C-E426-4B5D-8997-7F0252934C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2D84B-1B84-40AE-B49C-710063AC144C}"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1CE62C-E426-4B5D-8997-7F0252934C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CE2D84B-1B84-40AE-B49C-710063AC144C}" type="datetimeFigureOut">
              <a:rPr lang="en-US" smtClean="0"/>
              <a:t>3/24/2020</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331CE62C-E426-4B5D-8997-7F0252934C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CE2D84B-1B84-40AE-B49C-710063AC144C}" type="datetimeFigureOut">
              <a:rPr lang="en-US" smtClean="0"/>
              <a:t>3/24/2020</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331CE62C-E426-4B5D-8997-7F0252934C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CE2D84B-1B84-40AE-B49C-710063AC144C}" type="datetimeFigureOut">
              <a:rPr lang="en-US" smtClean="0"/>
              <a:t>3/24/2020</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331CE62C-E426-4B5D-8997-7F0252934C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0266" y="2514955"/>
            <a:ext cx="5723468" cy="1828090"/>
          </a:xfrm>
        </p:spPr>
        <p:txBody>
          <a:bodyPr/>
          <a:lstStyle/>
          <a:p>
            <a:r>
              <a:rPr lang="mk-MK" dirty="0" smtClean="0"/>
              <a:t>ВЛАДЕЕЊЕ НА ПРАВОТО</a:t>
            </a:r>
            <a:endParaRPr lang="en-US" dirty="0"/>
          </a:p>
        </p:txBody>
      </p:sp>
    </p:spTree>
    <p:extLst>
      <p:ext uri="{BB962C8B-B14F-4D97-AF65-F5344CB8AC3E}">
        <p14:creationId xmlns:p14="http://schemas.microsoft.com/office/powerpoint/2010/main" val="36219395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378" y="2827758"/>
            <a:ext cx="6965245" cy="1202485"/>
          </a:xfrm>
        </p:spPr>
        <p:txBody>
          <a:bodyPr>
            <a:noAutofit/>
          </a:bodyPr>
          <a:lstStyle/>
          <a:p>
            <a:r>
              <a:rPr lang="mk-MK" sz="3600" dirty="0"/>
              <a:t>Правото е автономна структура заснована на основните социјални вредности. Поедноставно речено тоа штити одредени вредности како што се правдата, редот, мирот, слободата...</a:t>
            </a:r>
            <a:endParaRPr lang="en-US" sz="3600" dirty="0"/>
          </a:p>
        </p:txBody>
      </p:sp>
    </p:spTree>
    <p:extLst>
      <p:ext uri="{BB962C8B-B14F-4D97-AF65-F5344CB8AC3E}">
        <p14:creationId xmlns:p14="http://schemas.microsoft.com/office/powerpoint/2010/main" val="40826692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1228398"/>
            <a:ext cx="7467600" cy="4401205"/>
          </a:xfrm>
          <a:prstGeom prst="rect">
            <a:avLst/>
          </a:prstGeom>
        </p:spPr>
        <p:txBody>
          <a:bodyPr wrap="square">
            <a:spAutoFit/>
          </a:bodyPr>
          <a:lstStyle/>
          <a:p>
            <a:pPr algn="ctr"/>
            <a:r>
              <a:rPr lang="mk-MK" sz="2800" dirty="0">
                <a:latin typeface="+mj-lt"/>
              </a:rPr>
              <a:t>Функции на правото: </a:t>
            </a:r>
            <a:endParaRPr lang="mk-MK" sz="2800" dirty="0" smtClean="0">
              <a:latin typeface="+mj-lt"/>
            </a:endParaRPr>
          </a:p>
          <a:p>
            <a:pPr algn="ctr"/>
            <a:endParaRPr lang="en-US" sz="2800" dirty="0">
              <a:latin typeface="+mj-lt"/>
            </a:endParaRPr>
          </a:p>
          <a:p>
            <a:pPr marL="285750" lvl="0" indent="-285750">
              <a:buFont typeface="Courier New" pitchFamily="49" charset="0"/>
              <a:buChar char="o"/>
            </a:pPr>
            <a:r>
              <a:rPr lang="mk-MK" sz="2800" dirty="0">
                <a:latin typeface="+mj-lt"/>
              </a:rPr>
              <a:t>Регулација – уредување на меѓучовечките односи и заедничкиот живот. </a:t>
            </a:r>
            <a:endParaRPr lang="en-US" sz="2800" dirty="0">
              <a:latin typeface="+mj-lt"/>
            </a:endParaRPr>
          </a:p>
          <a:p>
            <a:pPr marL="285750" lvl="0" indent="-285750">
              <a:buFont typeface="Courier New" pitchFamily="49" charset="0"/>
              <a:buChar char="o"/>
            </a:pPr>
            <a:r>
              <a:rPr lang="mk-MK" sz="2800" dirty="0">
                <a:latin typeface="+mj-lt"/>
              </a:rPr>
              <a:t>Социјална контрола – правото контролира како ние ги подесуваме нашите однесувања кон важечките норми и вредности. </a:t>
            </a:r>
            <a:endParaRPr lang="en-US" sz="2800" dirty="0">
              <a:latin typeface="+mj-lt"/>
            </a:endParaRPr>
          </a:p>
          <a:p>
            <a:pPr marL="285750" indent="-285750">
              <a:buFont typeface="Courier New" pitchFamily="49" charset="0"/>
              <a:buChar char="o"/>
            </a:pPr>
            <a:r>
              <a:rPr lang="mk-MK" sz="2800" dirty="0">
                <a:latin typeface="+mj-lt"/>
              </a:rPr>
              <a:t>Интеграција – правото врши усогласувње на заедничките вредности и интереси. </a:t>
            </a:r>
            <a:endParaRPr lang="en-US" sz="2800" dirty="0">
              <a:latin typeface="+mj-lt"/>
            </a:endParaRPr>
          </a:p>
        </p:txBody>
      </p:sp>
    </p:spTree>
    <p:extLst>
      <p:ext uri="{BB962C8B-B14F-4D97-AF65-F5344CB8AC3E}">
        <p14:creationId xmlns:p14="http://schemas.microsoft.com/office/powerpoint/2010/main" val="400751811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Ви благодарам за вниманието!</a:t>
            </a:r>
            <a:endParaRPr lang="en-US" dirty="0"/>
          </a:p>
        </p:txBody>
      </p:sp>
      <p:sp>
        <p:nvSpPr>
          <p:cNvPr id="3" name="Text Placeholder 2"/>
          <p:cNvSpPr>
            <a:spLocks noGrp="1"/>
          </p:cNvSpPr>
          <p:nvPr>
            <p:ph type="body" idx="1"/>
          </p:nvPr>
        </p:nvSpPr>
        <p:spPr/>
        <p:txBody>
          <a:bodyPr/>
          <a:lstStyle/>
          <a:p>
            <a:r>
              <a:rPr lang="mk-MK" dirty="0" smtClean="0"/>
              <a:t>Александра Моштановска</a:t>
            </a:r>
            <a:endParaRPr lang="en-US" dirty="0"/>
          </a:p>
        </p:txBody>
      </p:sp>
    </p:spTree>
    <p:extLst>
      <p:ext uri="{BB962C8B-B14F-4D97-AF65-F5344CB8AC3E}">
        <p14:creationId xmlns:p14="http://schemas.microsoft.com/office/powerpoint/2010/main" val="212906310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26315"/>
            <a:ext cx="6965245" cy="1202485"/>
          </a:xfrm>
        </p:spPr>
        <p:txBody>
          <a:bodyPr>
            <a:normAutofit fontScale="90000"/>
          </a:bodyPr>
          <a:lstStyle/>
          <a:p>
            <a:r>
              <a:rPr lang="mk-MK" dirty="0" smtClean="0"/>
              <a:t>ВЛАДЕЕЊЕ НА ПРАВОТО</a:t>
            </a:r>
            <a:endParaRPr lang="en-US" dirty="0"/>
          </a:p>
        </p:txBody>
      </p:sp>
      <p:sp>
        <p:nvSpPr>
          <p:cNvPr id="3" name="Content Placeholder 2"/>
          <p:cNvSpPr>
            <a:spLocks noGrp="1"/>
          </p:cNvSpPr>
          <p:nvPr>
            <p:ph idx="1"/>
          </p:nvPr>
        </p:nvSpPr>
        <p:spPr>
          <a:xfrm>
            <a:off x="838200" y="1981200"/>
            <a:ext cx="7467600" cy="3603812"/>
          </a:xfrm>
        </p:spPr>
        <p:txBody>
          <a:bodyPr>
            <a:noAutofit/>
          </a:bodyPr>
          <a:lstStyle/>
          <a:p>
            <a:pPr marL="0" indent="0">
              <a:buNone/>
            </a:pPr>
            <a:r>
              <a:rPr lang="mk-MK" sz="1800" dirty="0">
                <a:latin typeface="+mj-lt"/>
              </a:rPr>
              <a:t>Во уставот на нашата држава како темелна вредност е усвоен концептот владеење на </a:t>
            </a:r>
            <a:r>
              <a:rPr lang="mk-MK" sz="1800" dirty="0" smtClean="0">
                <a:latin typeface="+mj-lt"/>
              </a:rPr>
              <a:t>правото. </a:t>
            </a:r>
          </a:p>
          <a:p>
            <a:pPr marL="0" indent="0">
              <a:buNone/>
            </a:pPr>
            <a:r>
              <a:rPr lang="mk-MK" sz="1800" dirty="0">
                <a:latin typeface="+mj-lt"/>
              </a:rPr>
              <a:t>Концептот владеење на правото се развива во англосаксонската традиција како резултат на борбата за ограничување на кралските овластувања и власта на администрацијата. Суштината на концептот е ограничување на самоволието на носителите на власта, односно и оние кои владеат треба да почитуваат правила или нивната власт треба да биде ставена во правни рамки. Владеењето на правото претставува спротивност на апсолутизмот, односно апсолутистичкото владеење. Владеењето на правото спречува секаков вид на самоволие и според концептот сите прекршители сносат одговорност подеднакво, вклучувајќи ги и носителите на власта. </a:t>
            </a:r>
            <a:endParaRPr lang="en-US" sz="1800" dirty="0">
              <a:latin typeface="+mj-lt"/>
            </a:endParaRPr>
          </a:p>
          <a:p>
            <a:pPr marL="0" indent="0">
              <a:buNone/>
            </a:pPr>
            <a:r>
              <a:rPr lang="mk-MK" sz="1800" dirty="0">
                <a:latin typeface="+mj-lt"/>
              </a:rPr>
              <a:t>Секој демократски устав, владеењето на правото го гарантира како принцип на демократијата.</a:t>
            </a:r>
            <a:endParaRPr lang="en-US" sz="1800" dirty="0">
              <a:latin typeface="+mj-lt"/>
            </a:endParaRPr>
          </a:p>
        </p:txBody>
      </p:sp>
    </p:spTree>
    <p:extLst>
      <p:ext uri="{BB962C8B-B14F-4D97-AF65-F5344CB8AC3E}">
        <p14:creationId xmlns:p14="http://schemas.microsoft.com/office/powerpoint/2010/main" val="8410859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1159715"/>
            <a:ext cx="6965245" cy="1202485"/>
          </a:xfrm>
        </p:spPr>
        <p:txBody>
          <a:bodyPr>
            <a:noAutofit/>
          </a:bodyPr>
          <a:lstStyle/>
          <a:p>
            <a:r>
              <a:rPr lang="mk-MK" sz="2400" dirty="0"/>
              <a:t>Општеството е организирана заедница на луѓето во која тие стапуваат во взаемни односи кои се регулирани со норми. Опстанокот и функционирањето на општеството не може да се замисли без </a:t>
            </a:r>
            <a:r>
              <a:rPr lang="mk-MK" sz="2400" b="1" dirty="0"/>
              <a:t>норми</a:t>
            </a:r>
            <a:r>
              <a:rPr lang="mk-MK" sz="2400" dirty="0"/>
              <a:t>.</a:t>
            </a:r>
            <a:endParaRPr lang="en-US" sz="2400" dirty="0"/>
          </a:p>
        </p:txBody>
      </p:sp>
      <p:sp>
        <p:nvSpPr>
          <p:cNvPr id="3" name="Content Placeholder 2"/>
          <p:cNvSpPr>
            <a:spLocks noGrp="1"/>
          </p:cNvSpPr>
          <p:nvPr>
            <p:ph idx="1"/>
          </p:nvPr>
        </p:nvSpPr>
        <p:spPr>
          <a:xfrm>
            <a:off x="838200" y="3200400"/>
            <a:ext cx="7543800" cy="3603812"/>
          </a:xfrm>
        </p:spPr>
        <p:txBody>
          <a:bodyPr>
            <a:normAutofit/>
          </a:bodyPr>
          <a:lstStyle/>
          <a:p>
            <a:pPr marL="0" indent="0">
              <a:buNone/>
            </a:pPr>
            <a:r>
              <a:rPr lang="mk-MK" sz="2200" dirty="0">
                <a:latin typeface="+mj-lt"/>
              </a:rPr>
              <a:t>Нормите кои ги создава општеството (организирано или неорганизирано) и се однесуваат на свеста на човекот и го определуваат неговото однесување. </a:t>
            </a:r>
            <a:endParaRPr lang="mk-MK" sz="2200" dirty="0" smtClean="0">
              <a:latin typeface="+mj-lt"/>
            </a:endParaRPr>
          </a:p>
          <a:p>
            <a:pPr marL="0" indent="0">
              <a:buNone/>
            </a:pPr>
            <a:r>
              <a:rPr lang="mk-MK" sz="2200" dirty="0" smtClean="0">
                <a:latin typeface="+mj-lt"/>
              </a:rPr>
              <a:t>Нормите </a:t>
            </a:r>
            <a:r>
              <a:rPr lang="mk-MK" sz="2200" dirty="0">
                <a:latin typeface="+mj-lt"/>
              </a:rPr>
              <a:t>генерално имаат две значења: </a:t>
            </a:r>
            <a:r>
              <a:rPr lang="mk-MK" sz="2200" i="1" dirty="0">
                <a:latin typeface="+mj-lt"/>
              </a:rPr>
              <a:t>императивно</a:t>
            </a:r>
            <a:r>
              <a:rPr lang="mk-MK" sz="2200" dirty="0">
                <a:latin typeface="+mj-lt"/>
              </a:rPr>
              <a:t> или </a:t>
            </a:r>
            <a:r>
              <a:rPr lang="mk-MK" sz="2200" i="1" dirty="0">
                <a:latin typeface="+mj-lt"/>
              </a:rPr>
              <a:t>нормативно</a:t>
            </a:r>
            <a:r>
              <a:rPr lang="mk-MK" sz="2200" dirty="0">
                <a:latin typeface="+mj-lt"/>
              </a:rPr>
              <a:t> значење кога пропишуваат како нешто треба да биде и </a:t>
            </a:r>
            <a:r>
              <a:rPr lang="mk-MK" sz="2200" i="1" dirty="0">
                <a:latin typeface="+mj-lt"/>
              </a:rPr>
              <a:t>индикативно</a:t>
            </a:r>
            <a:r>
              <a:rPr lang="mk-MK" sz="2200" dirty="0">
                <a:latin typeface="+mj-lt"/>
              </a:rPr>
              <a:t> кога само го утврдуваат она што се случува. </a:t>
            </a:r>
            <a:endParaRPr lang="en-US" sz="2200" dirty="0">
              <a:latin typeface="+mj-lt"/>
            </a:endParaRPr>
          </a:p>
        </p:txBody>
      </p:sp>
    </p:spTree>
    <p:extLst>
      <p:ext uri="{BB962C8B-B14F-4D97-AF65-F5344CB8AC3E}">
        <p14:creationId xmlns:p14="http://schemas.microsoft.com/office/powerpoint/2010/main" val="26885557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457200"/>
            <a:ext cx="6965245" cy="1202485"/>
          </a:xfrm>
        </p:spPr>
        <p:txBody>
          <a:bodyPr>
            <a:normAutofit/>
          </a:bodyPr>
          <a:lstStyle/>
          <a:p>
            <a:r>
              <a:rPr lang="mk-MK" sz="3200" dirty="0" smtClean="0"/>
              <a:t>Видови општествени норми</a:t>
            </a:r>
            <a:endParaRPr lang="en-US" sz="3200" dirty="0"/>
          </a:p>
        </p:txBody>
      </p:sp>
      <p:sp>
        <p:nvSpPr>
          <p:cNvPr id="3" name="Content Placeholder 2"/>
          <p:cNvSpPr>
            <a:spLocks noGrp="1"/>
          </p:cNvSpPr>
          <p:nvPr>
            <p:ph idx="1"/>
          </p:nvPr>
        </p:nvSpPr>
        <p:spPr>
          <a:xfrm>
            <a:off x="762000" y="1676400"/>
            <a:ext cx="7620000" cy="4343400"/>
          </a:xfrm>
        </p:spPr>
        <p:txBody>
          <a:bodyPr>
            <a:normAutofit fontScale="92500" lnSpcReduction="20000"/>
          </a:bodyPr>
          <a:lstStyle/>
          <a:p>
            <a:pPr>
              <a:buFont typeface="Courier New" pitchFamily="49" charset="0"/>
              <a:buChar char="o"/>
            </a:pPr>
            <a:r>
              <a:rPr lang="mk-MK" dirty="0" smtClean="0">
                <a:latin typeface="+mj-lt"/>
              </a:rPr>
              <a:t>Според содржината: морални, религиозни, економски и тн. </a:t>
            </a:r>
          </a:p>
          <a:p>
            <a:pPr>
              <a:buFont typeface="Courier New" pitchFamily="49" charset="0"/>
              <a:buChar char="o"/>
            </a:pPr>
            <a:r>
              <a:rPr lang="mk-MK" dirty="0">
                <a:latin typeface="+mj-lt"/>
              </a:rPr>
              <a:t>Во правната теорија општествените норми се делат на технички норми и општествени норми во потесна смисла. </a:t>
            </a:r>
            <a:endParaRPr lang="mk-MK" dirty="0" smtClean="0">
              <a:latin typeface="+mj-lt"/>
            </a:endParaRPr>
          </a:p>
          <a:p>
            <a:pPr marL="738188" indent="-273050">
              <a:buFont typeface="Arial" pitchFamily="34" charset="0"/>
              <a:buChar char="•"/>
            </a:pPr>
            <a:r>
              <a:rPr lang="mk-MK" dirty="0" smtClean="0">
                <a:latin typeface="+mj-lt"/>
              </a:rPr>
              <a:t>Под </a:t>
            </a:r>
            <a:r>
              <a:rPr lang="mk-MK" dirty="0">
                <a:latin typeface="+mj-lt"/>
              </a:rPr>
              <a:t>технички норми се подразбираат определени правила кои го определуваат однесувањето на човекот кон природата односно нејзиното прилагодување на човековите потреби. </a:t>
            </a:r>
            <a:endParaRPr lang="mk-MK" dirty="0" smtClean="0">
              <a:latin typeface="+mj-lt"/>
            </a:endParaRPr>
          </a:p>
          <a:p>
            <a:pPr marL="739775" indent="-273050">
              <a:buFont typeface="Arial" pitchFamily="34" charset="0"/>
              <a:buChar char="•"/>
            </a:pPr>
            <a:r>
              <a:rPr lang="mk-MK" dirty="0" smtClean="0">
                <a:latin typeface="+mj-lt"/>
              </a:rPr>
              <a:t>Општествените </a:t>
            </a:r>
            <a:r>
              <a:rPr lang="mk-MK" dirty="0">
                <a:latin typeface="+mj-lt"/>
              </a:rPr>
              <a:t>норми во потесна смисла се норми кои што се создаваат спонтано како на пример морал, обичајни норми кои се создаваат свесно, плански од страна на луѓето за да остварат одредени цели. </a:t>
            </a:r>
            <a:endParaRPr lang="en-US" dirty="0">
              <a:latin typeface="+mj-lt"/>
            </a:endParaRPr>
          </a:p>
        </p:txBody>
      </p:sp>
    </p:spTree>
    <p:extLst>
      <p:ext uri="{BB962C8B-B14F-4D97-AF65-F5344CB8AC3E}">
        <p14:creationId xmlns:p14="http://schemas.microsoft.com/office/powerpoint/2010/main" val="5836465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762000"/>
            <a:ext cx="6965245" cy="1202485"/>
          </a:xfrm>
        </p:spPr>
        <p:txBody>
          <a:bodyPr>
            <a:noAutofit/>
          </a:bodyPr>
          <a:lstStyle/>
          <a:p>
            <a:r>
              <a:rPr lang="mk-MK" sz="2800" b="1" dirty="0"/>
              <a:t>Обичаите</a:t>
            </a:r>
            <a:r>
              <a:rPr lang="mk-MK" sz="2800" dirty="0"/>
              <a:t> настануваат со долготрајно и постојано повторување на едно пведение во една иста општествена средина. </a:t>
            </a:r>
            <a:endParaRPr lang="en-US" sz="2800" dirty="0"/>
          </a:p>
        </p:txBody>
      </p:sp>
      <p:sp>
        <p:nvSpPr>
          <p:cNvPr id="3" name="Content Placeholder 2"/>
          <p:cNvSpPr>
            <a:spLocks noGrp="1"/>
          </p:cNvSpPr>
          <p:nvPr>
            <p:ph idx="1"/>
          </p:nvPr>
        </p:nvSpPr>
        <p:spPr>
          <a:xfrm>
            <a:off x="762000" y="2263588"/>
            <a:ext cx="7620000" cy="3603812"/>
          </a:xfrm>
        </p:spPr>
        <p:txBody>
          <a:bodyPr>
            <a:normAutofit fontScale="85000" lnSpcReduction="10000"/>
          </a:bodyPr>
          <a:lstStyle/>
          <a:p>
            <a:pPr marL="0" indent="0">
              <a:buNone/>
            </a:pPr>
            <a:r>
              <a:rPr lang="mk-MK" dirty="0" smtClean="0">
                <a:latin typeface="+mj-lt"/>
              </a:rPr>
              <a:t>Обичаите настануваат </a:t>
            </a:r>
            <a:r>
              <a:rPr lang="mk-MK" dirty="0">
                <a:latin typeface="+mj-lt"/>
              </a:rPr>
              <a:t>врз основа на спонтано повторување на одредено поведение најчесто во врска со битни настани во животот на луѓето, како што се на пример: стапување во брак, раѓање на деца, смрт и други. Обичаите ги сретнуваме во сите општества и тие се разликуваат од држава до држава. Доколку дојде до повреда на обичајното правило следи санкција од страна на припадниците на одредена заедница. </a:t>
            </a:r>
            <a:r>
              <a:rPr lang="mk-MK" dirty="0" smtClean="0">
                <a:latin typeface="+mj-lt"/>
              </a:rPr>
              <a:t>Санкцијата </a:t>
            </a:r>
            <a:r>
              <a:rPr lang="mk-MK" dirty="0">
                <a:latin typeface="+mj-lt"/>
              </a:rPr>
              <a:t>може да биде многу блага (на пример потсмев, презир, критика) но, може да биде и многу тешка како на пример измачување, одземање на живот и сл. Познато е дека во некои конзервативни средини крвната освета претставува обичај. Обичаите како општествени норми имаат конзервативен карактер. </a:t>
            </a:r>
            <a:endParaRPr lang="en-US" dirty="0">
              <a:latin typeface="+mj-lt"/>
            </a:endParaRPr>
          </a:p>
        </p:txBody>
      </p:sp>
    </p:spTree>
    <p:extLst>
      <p:ext uri="{BB962C8B-B14F-4D97-AF65-F5344CB8AC3E}">
        <p14:creationId xmlns:p14="http://schemas.microsoft.com/office/powerpoint/2010/main" val="17832902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762000"/>
            <a:ext cx="6965245" cy="1202485"/>
          </a:xfrm>
        </p:spPr>
        <p:txBody>
          <a:bodyPr>
            <a:noAutofit/>
          </a:bodyPr>
          <a:lstStyle/>
          <a:p>
            <a:r>
              <a:rPr lang="mk-MK" sz="3000" b="1" dirty="0"/>
              <a:t>Моралот</a:t>
            </a:r>
            <a:r>
              <a:rPr lang="mk-MK" sz="3000" dirty="0"/>
              <a:t> претставува еден вид на општествена непишана норма која што настанува неорганизирано. </a:t>
            </a:r>
            <a:endParaRPr lang="en-US" sz="3000" dirty="0"/>
          </a:p>
        </p:txBody>
      </p:sp>
      <p:sp>
        <p:nvSpPr>
          <p:cNvPr id="3" name="Content Placeholder 2"/>
          <p:cNvSpPr>
            <a:spLocks noGrp="1"/>
          </p:cNvSpPr>
          <p:nvPr>
            <p:ph idx="1"/>
          </p:nvPr>
        </p:nvSpPr>
        <p:spPr>
          <a:xfrm>
            <a:off x="762000" y="2576456"/>
            <a:ext cx="7620000" cy="3138544"/>
          </a:xfrm>
        </p:spPr>
        <p:txBody>
          <a:bodyPr>
            <a:noAutofit/>
          </a:bodyPr>
          <a:lstStyle/>
          <a:p>
            <a:pPr marL="0" indent="0">
              <a:buNone/>
            </a:pPr>
            <a:r>
              <a:rPr lang="mk-MK" dirty="0">
                <a:latin typeface="+mj-lt"/>
              </a:rPr>
              <a:t>Моралот, заедно со религијата, е најстар облик на општествена свест. Заедничкиот живот на луѓето продуцира и заеднички искуства и заеднички критериуми и знаења за она што е добро и она што е лошо. Така луѓето од една иста заедница најчесто имаат и исти погледи кон животот за тоа што е </a:t>
            </a:r>
            <a:r>
              <a:rPr lang="mk-MK" dirty="0" smtClean="0">
                <a:latin typeface="+mj-lt"/>
              </a:rPr>
              <a:t>зло,  </a:t>
            </a:r>
            <a:r>
              <a:rPr lang="mk-MK" dirty="0">
                <a:latin typeface="+mj-lt"/>
              </a:rPr>
              <a:t>што е корисно или штетно за заедницата, а од друга страна што е добро. </a:t>
            </a:r>
            <a:endParaRPr lang="en-US" dirty="0">
              <a:latin typeface="+mj-lt"/>
            </a:endParaRPr>
          </a:p>
        </p:txBody>
      </p:sp>
    </p:spTree>
    <p:extLst>
      <p:ext uri="{BB962C8B-B14F-4D97-AF65-F5344CB8AC3E}">
        <p14:creationId xmlns:p14="http://schemas.microsoft.com/office/powerpoint/2010/main" val="191516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762000"/>
            <a:ext cx="6965245" cy="1202485"/>
          </a:xfrm>
        </p:spPr>
        <p:txBody>
          <a:bodyPr>
            <a:noAutofit/>
          </a:bodyPr>
          <a:lstStyle/>
          <a:p>
            <a:r>
              <a:rPr lang="mk-MK" sz="3000" b="1" dirty="0"/>
              <a:t>Моралот</a:t>
            </a:r>
            <a:r>
              <a:rPr lang="mk-MK" sz="3000" dirty="0"/>
              <a:t> претставува еден вид на општествена непишана норма која што настанува неорганизирано. </a:t>
            </a:r>
            <a:endParaRPr lang="en-US" sz="3000" dirty="0"/>
          </a:p>
        </p:txBody>
      </p:sp>
      <p:sp>
        <p:nvSpPr>
          <p:cNvPr id="3" name="Content Placeholder 2"/>
          <p:cNvSpPr>
            <a:spLocks noGrp="1"/>
          </p:cNvSpPr>
          <p:nvPr>
            <p:ph idx="1"/>
          </p:nvPr>
        </p:nvSpPr>
        <p:spPr>
          <a:xfrm>
            <a:off x="762000" y="2286000"/>
            <a:ext cx="7620000" cy="4052943"/>
          </a:xfrm>
        </p:spPr>
        <p:txBody>
          <a:bodyPr>
            <a:noAutofit/>
          </a:bodyPr>
          <a:lstStyle/>
          <a:p>
            <a:pPr>
              <a:buFont typeface="Courier New" pitchFamily="49" charset="0"/>
              <a:buChar char="o"/>
            </a:pPr>
            <a:r>
              <a:rPr lang="mk-MK" dirty="0">
                <a:latin typeface="+mj-lt"/>
              </a:rPr>
              <a:t>Луѓето моралните норми не ги создаваат произволно туку тие се формираат врз основа на дадени услови и околности. Човекот во процесот на својата социјализација ги усвојува и моралните норми важечки во неговата заедница. </a:t>
            </a:r>
            <a:endParaRPr lang="en-US" dirty="0">
              <a:latin typeface="+mj-lt"/>
            </a:endParaRPr>
          </a:p>
          <a:p>
            <a:pPr>
              <a:buFont typeface="Courier New" pitchFamily="49" charset="0"/>
              <a:buChar char="o"/>
            </a:pPr>
            <a:r>
              <a:rPr lang="mk-MK" dirty="0">
                <a:latin typeface="+mj-lt"/>
              </a:rPr>
              <a:t>Моралната санкција има две димензии и тоа: внатрешна или автосанкција (грижа на совеста) и надворешна санкција (морален презир, морално гадење спрема прекршителот на моралот).</a:t>
            </a:r>
            <a:endParaRPr lang="en-US" dirty="0">
              <a:latin typeface="+mj-lt"/>
            </a:endParaRPr>
          </a:p>
        </p:txBody>
      </p:sp>
    </p:spTree>
    <p:extLst>
      <p:ext uri="{BB962C8B-B14F-4D97-AF65-F5344CB8AC3E}">
        <p14:creationId xmlns:p14="http://schemas.microsoft.com/office/powerpoint/2010/main" val="35100826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378" y="2827758"/>
            <a:ext cx="6965245" cy="1202485"/>
          </a:xfrm>
        </p:spPr>
        <p:txBody>
          <a:bodyPr>
            <a:noAutofit/>
          </a:bodyPr>
          <a:lstStyle/>
          <a:p>
            <a:r>
              <a:rPr lang="mk-MK" sz="3600" dirty="0"/>
              <a:t>Поимот </a:t>
            </a:r>
            <a:r>
              <a:rPr lang="mk-MK" sz="3600" b="1" dirty="0"/>
              <a:t>право</a:t>
            </a:r>
            <a:r>
              <a:rPr lang="mk-MK" sz="3600" dirty="0"/>
              <a:t> а многу употребуван и има повеќе значења. Најдоминантно определување на правото е дека тоа е систем на норми кои го регулираат општествениот живот на луѓето, а се пропишани и обезбедени од државата.</a:t>
            </a:r>
            <a:endParaRPr lang="en-US" sz="3600" dirty="0"/>
          </a:p>
        </p:txBody>
      </p:sp>
    </p:spTree>
    <p:extLst>
      <p:ext uri="{BB962C8B-B14F-4D97-AF65-F5344CB8AC3E}">
        <p14:creationId xmlns:p14="http://schemas.microsoft.com/office/powerpoint/2010/main" val="29420219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133725"/>
            <a:ext cx="7467599" cy="1362075"/>
          </a:xfrm>
        </p:spPr>
        <p:txBody>
          <a:bodyPr>
            <a:noAutofit/>
          </a:bodyPr>
          <a:lstStyle/>
          <a:p>
            <a:r>
              <a:rPr lang="mk-MK" sz="3000" dirty="0"/>
              <a:t>Правото е општествена појава и дел од поширокиот општествен систем. Тоа значи дека правото го пронаоѓаме помеѓу луѓето, односно тоа ги регулира или уредува најразличните општествени или меѓучовечки односи (купување, продавање, сопственост, брак, владеење...). </a:t>
            </a:r>
            <a:endParaRPr lang="en-US" sz="3000" dirty="0"/>
          </a:p>
        </p:txBody>
      </p:sp>
      <p:sp>
        <p:nvSpPr>
          <p:cNvPr id="3" name="Text Placeholder 2"/>
          <p:cNvSpPr>
            <a:spLocks noGrp="1"/>
          </p:cNvSpPr>
          <p:nvPr>
            <p:ph type="body" idx="1"/>
          </p:nvPr>
        </p:nvSpPr>
        <p:spPr>
          <a:xfrm>
            <a:off x="838201" y="4634089"/>
            <a:ext cx="7467600" cy="1309511"/>
          </a:xfrm>
        </p:spPr>
        <p:txBody>
          <a:bodyPr>
            <a:normAutofit lnSpcReduction="10000"/>
          </a:bodyPr>
          <a:lstStyle/>
          <a:p>
            <a:r>
              <a:rPr lang="mk-MK" dirty="0">
                <a:latin typeface="+mj-lt"/>
              </a:rPr>
              <a:t>Правото е дел од нормативната стварност. Велиме „дел од нормативната стварност“ бидејќи го пропишува „она што треба да биде,“ кое често пати се разликува „од она што е“ (фактичката стварност). </a:t>
            </a:r>
            <a:endParaRPr lang="en-US" dirty="0">
              <a:latin typeface="+mj-lt"/>
            </a:endParaRPr>
          </a:p>
          <a:p>
            <a:endParaRPr lang="en-US" dirty="0">
              <a:latin typeface="+mj-lt"/>
            </a:endParaRPr>
          </a:p>
        </p:txBody>
      </p:sp>
    </p:spTree>
    <p:extLst>
      <p:ext uri="{BB962C8B-B14F-4D97-AF65-F5344CB8AC3E}">
        <p14:creationId xmlns:p14="http://schemas.microsoft.com/office/powerpoint/2010/main" val="24764602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44</TotalTime>
  <Words>795</Words>
  <Application>Microsoft Office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Pushpin</vt:lpstr>
      <vt:lpstr>ВЛАДЕЕЊЕ НА ПРАВОТО</vt:lpstr>
      <vt:lpstr>ВЛАДЕЕЊЕ НА ПРАВОТО</vt:lpstr>
      <vt:lpstr>Општеството е организирана заедница на луѓето во која тие стапуваат во взаемни односи кои се регулирани со норми. Опстанокот и функционирањето на општеството не може да се замисли без норми.</vt:lpstr>
      <vt:lpstr>Видови општествени норми</vt:lpstr>
      <vt:lpstr>Обичаите настануваат со долготрајно и постојано повторување на едно пведение во една иста општествена средина. </vt:lpstr>
      <vt:lpstr>Моралот претставува еден вид на општествена непишана норма која што настанува неорганизирано. </vt:lpstr>
      <vt:lpstr>Моралот претставува еден вид на општествена непишана норма која што настанува неорганизирано. </vt:lpstr>
      <vt:lpstr>Поимот право а многу употребуван и има повеќе значења. Најдоминантно определување на правото е дека тоа е систем на норми кои го регулираат општествениот живот на луѓето, а се пропишани и обезбедени од државата.</vt:lpstr>
      <vt:lpstr>Правото е општествена појава и дел од поширокиот општествен систем. Тоа значи дека правото го пронаоѓаме помеѓу луѓето, односно тоа ги регулира или уредува најразличните општествени или меѓучовечки односи (купување, продавање, сопственост, брак, владеење...). </vt:lpstr>
      <vt:lpstr>Правото е автономна структура заснована на основните социјални вредности. Поедноставно речено тоа штити одредени вредности како што се правдата, редот, мирот, слободата...</vt:lpstr>
      <vt:lpstr>PowerPoint Presentation</vt:lpstr>
      <vt:lpstr>Ви благодарам за вниманието!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ВЛАДЕЕЊЕ НА ПРАВОТО</dc:title>
  <dc:creator>igor pecakovski</dc:creator>
  <cp:lastModifiedBy>igor pecakovski</cp:lastModifiedBy>
  <cp:revision>13</cp:revision>
  <dcterms:created xsi:type="dcterms:W3CDTF">2020-03-24T10:13:02Z</dcterms:created>
  <dcterms:modified xsi:type="dcterms:W3CDTF">2020-03-24T13:31:18Z</dcterms:modified>
</cp:coreProperties>
</file>