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>
        <p:scale>
          <a:sx n="80" d="100"/>
          <a:sy n="80" d="100"/>
        </p:scale>
        <p:origin x="-159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AD68-DA7F-4CC3-AC61-B4B9AC89D6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CE73-0CD2-4DE7-A6C8-DB444B188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AD68-DA7F-4CC3-AC61-B4B9AC89D6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CE73-0CD2-4DE7-A6C8-DB444B188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AD68-DA7F-4CC3-AC61-B4B9AC89D6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CE73-0CD2-4DE7-A6C8-DB444B188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AD68-DA7F-4CC3-AC61-B4B9AC89D6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CE73-0CD2-4DE7-A6C8-DB444B188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AD68-DA7F-4CC3-AC61-B4B9AC89D6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CE73-0CD2-4DE7-A6C8-DB444B188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AD68-DA7F-4CC3-AC61-B4B9AC89D6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CE73-0CD2-4DE7-A6C8-DB444B188A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AD68-DA7F-4CC3-AC61-B4B9AC89D6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CE73-0CD2-4DE7-A6C8-DB444B188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AD68-DA7F-4CC3-AC61-B4B9AC89D6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CE73-0CD2-4DE7-A6C8-DB444B188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AD68-DA7F-4CC3-AC61-B4B9AC89D6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CE73-0CD2-4DE7-A6C8-DB444B188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AD68-DA7F-4CC3-AC61-B4B9AC89D6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17CE73-0CD2-4DE7-A6C8-DB444B188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AD68-DA7F-4CC3-AC61-B4B9AC89D6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CE73-0CD2-4DE7-A6C8-DB444B188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F0BAD68-DA7F-4CC3-AC61-B4B9AC89D6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617CE73-0CD2-4DE7-A6C8-DB444B188A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b="1" dirty="0"/>
              <a:t>ИЗБОРИТЕ И ДЕМОКРАТСКИТЕ </a:t>
            </a:r>
            <a:r>
              <a:rPr lang="mk-MK" b="1" dirty="0" smtClean="0"/>
              <a:t>ПРОЦЕСИ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46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41960"/>
            <a:ext cx="7520940" cy="548640"/>
          </a:xfrm>
        </p:spPr>
        <p:txBody>
          <a:bodyPr/>
          <a:lstStyle/>
          <a:p>
            <a:pPr algn="ctr"/>
            <a:r>
              <a:rPr lang="mk-MK" b="1" dirty="0"/>
              <a:t>ИЗБОРИТЕ И ДЕМОКРАТСКИТЕ </a:t>
            </a:r>
            <a:r>
              <a:rPr lang="mk-MK" b="1" dirty="0" smtClean="0"/>
              <a:t>ПРОЦЕСИ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3579849"/>
          </a:xfrm>
        </p:spPr>
        <p:txBody>
          <a:bodyPr>
            <a:normAutofit/>
          </a:bodyPr>
          <a:lstStyle/>
          <a:p>
            <a:pPr marL="0" indent="0"/>
            <a:r>
              <a:rPr lang="en-US" sz="2800" dirty="0" err="1"/>
              <a:t>Изборниот</a:t>
            </a:r>
            <a:r>
              <a:rPr lang="en-US" sz="2800" dirty="0"/>
              <a:t> </a:t>
            </a:r>
            <a:r>
              <a:rPr lang="en-US" sz="2800" dirty="0" err="1"/>
              <a:t>модел</a:t>
            </a:r>
            <a:r>
              <a:rPr lang="en-US" sz="2800" dirty="0"/>
              <a:t>, </a:t>
            </a:r>
            <a:r>
              <a:rPr lang="en-US" sz="2800" dirty="0" err="1"/>
              <a:t>едноставно</a:t>
            </a:r>
            <a:r>
              <a:rPr lang="en-US" sz="2800" dirty="0"/>
              <a:t> </a:t>
            </a:r>
            <a:r>
              <a:rPr lang="en-US" sz="2800" dirty="0" err="1"/>
              <a:t>кажано</a:t>
            </a:r>
            <a:r>
              <a:rPr lang="en-US" sz="2800" dirty="0"/>
              <a:t>, </a:t>
            </a:r>
            <a:r>
              <a:rPr lang="en-US" sz="2800" dirty="0" err="1"/>
              <a:t>претставува</a:t>
            </a:r>
            <a:r>
              <a:rPr lang="en-US" sz="2800" dirty="0"/>
              <a:t> </a:t>
            </a:r>
            <a:r>
              <a:rPr lang="en-US" sz="2800" dirty="0" err="1"/>
              <a:t>збир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правила</a:t>
            </a:r>
            <a:r>
              <a:rPr lang="en-US" sz="2800" dirty="0"/>
              <a:t> </a:t>
            </a:r>
            <a:r>
              <a:rPr lang="en-US" sz="2800" dirty="0" err="1"/>
              <a:t>со</a:t>
            </a:r>
            <a:r>
              <a:rPr lang="en-US" sz="2800" dirty="0"/>
              <a:t> </a:t>
            </a:r>
            <a:r>
              <a:rPr lang="en-US" sz="2800" dirty="0" err="1"/>
              <a:t>коишто</a:t>
            </a:r>
            <a:r>
              <a:rPr lang="en-US" sz="2800" dirty="0"/>
              <a:t> </a:t>
            </a:r>
            <a:r>
              <a:rPr lang="en-US" sz="2800" dirty="0" err="1" smtClean="0"/>
              <a:t>се</a:t>
            </a:r>
            <a:r>
              <a:rPr lang="mk-MK" sz="2800" dirty="0"/>
              <a:t> </a:t>
            </a:r>
            <a:r>
              <a:rPr lang="en-US" sz="2800" dirty="0" err="1" smtClean="0"/>
              <a:t>одредува</a:t>
            </a:r>
            <a:r>
              <a:rPr lang="en-US" sz="2800" dirty="0" smtClean="0"/>
              <a:t> </a:t>
            </a:r>
            <a:r>
              <a:rPr lang="en-US" sz="2800" dirty="0" err="1"/>
              <a:t>начинот</a:t>
            </a:r>
            <a:r>
              <a:rPr lang="en-US" sz="2800" dirty="0"/>
              <a:t> и </a:t>
            </a:r>
            <a:r>
              <a:rPr lang="en-US" sz="2800" dirty="0" err="1"/>
              <a:t>постапката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претворање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добиените</a:t>
            </a:r>
            <a:r>
              <a:rPr lang="en-US" sz="2800" dirty="0"/>
              <a:t> </a:t>
            </a:r>
            <a:r>
              <a:rPr lang="en-US" sz="2800" dirty="0" err="1"/>
              <a:t>гласови</a:t>
            </a:r>
            <a:r>
              <a:rPr lang="en-US" sz="2800" dirty="0"/>
              <a:t> </a:t>
            </a:r>
            <a:r>
              <a:rPr lang="en-US" sz="2800" dirty="0" err="1"/>
              <a:t>од</a:t>
            </a:r>
            <a:r>
              <a:rPr lang="en-US" sz="2800" dirty="0"/>
              <a:t> </a:t>
            </a:r>
            <a:r>
              <a:rPr lang="en-US" sz="2800" dirty="0" err="1"/>
              <a:t>изборите</a:t>
            </a:r>
            <a:r>
              <a:rPr lang="en-US" sz="2800" dirty="0"/>
              <a:t> </a:t>
            </a:r>
            <a:r>
              <a:rPr lang="en-US" sz="2800" dirty="0" err="1"/>
              <a:t>во</a:t>
            </a:r>
            <a:r>
              <a:rPr lang="en-US" sz="2800" dirty="0"/>
              <a:t> </a:t>
            </a:r>
            <a:r>
              <a:rPr lang="en-US" sz="2800" dirty="0" err="1"/>
              <a:t>мандати</a:t>
            </a:r>
            <a:r>
              <a:rPr lang="en-US" sz="2800" dirty="0"/>
              <a:t>. </a:t>
            </a:r>
            <a:r>
              <a:rPr lang="en-US" sz="2800" dirty="0" err="1"/>
              <a:t>Во</a:t>
            </a:r>
            <a:r>
              <a:rPr lang="en-US" sz="2800" dirty="0"/>
              <a:t> </a:t>
            </a:r>
            <a:r>
              <a:rPr lang="en-US" sz="2800" dirty="0" err="1"/>
              <a:t>теоријата</a:t>
            </a:r>
            <a:r>
              <a:rPr lang="en-US" sz="2800" dirty="0"/>
              <a:t>, </a:t>
            </a:r>
            <a:r>
              <a:rPr lang="en-US" sz="2800" dirty="0" err="1"/>
              <a:t>но</a:t>
            </a:r>
            <a:r>
              <a:rPr lang="en-US" sz="2800" dirty="0"/>
              <a:t> и </a:t>
            </a:r>
            <a:r>
              <a:rPr lang="en-US" sz="2800" dirty="0" err="1"/>
              <a:t>во</a:t>
            </a:r>
            <a:r>
              <a:rPr lang="en-US" sz="2800" dirty="0"/>
              <a:t> </a:t>
            </a:r>
            <a:r>
              <a:rPr lang="en-US" sz="2800" dirty="0" err="1"/>
              <a:t>практиката</a:t>
            </a:r>
            <a:r>
              <a:rPr lang="en-US" sz="2800" dirty="0"/>
              <a:t>, </a:t>
            </a:r>
            <a:r>
              <a:rPr lang="en-US" sz="2800" dirty="0" err="1"/>
              <a:t>воглавно</a:t>
            </a:r>
            <a:r>
              <a:rPr lang="en-US" sz="2800" dirty="0"/>
              <a:t>, </a:t>
            </a:r>
            <a:r>
              <a:rPr lang="en-US" sz="2800" dirty="0" err="1"/>
              <a:t>постојат</a:t>
            </a:r>
            <a:r>
              <a:rPr lang="en-US" sz="2800" dirty="0"/>
              <a:t> </a:t>
            </a:r>
            <a:r>
              <a:rPr lang="en-US" sz="2800" dirty="0" err="1"/>
              <a:t>два</a:t>
            </a:r>
            <a:r>
              <a:rPr lang="en-US" sz="2800" dirty="0"/>
              <a:t> </a:t>
            </a:r>
            <a:r>
              <a:rPr lang="en-US" sz="2800" dirty="0" err="1"/>
              <a:t>вида</a:t>
            </a:r>
            <a:r>
              <a:rPr lang="en-US" sz="2800" dirty="0"/>
              <a:t> </a:t>
            </a:r>
            <a:r>
              <a:rPr lang="en-US" sz="2800" dirty="0" err="1"/>
              <a:t>изборни</a:t>
            </a:r>
            <a:r>
              <a:rPr lang="en-US" sz="2800" dirty="0"/>
              <a:t> </a:t>
            </a:r>
            <a:r>
              <a:rPr lang="en-US" sz="2800" dirty="0" err="1"/>
              <a:t>модели</a:t>
            </a:r>
            <a:r>
              <a:rPr lang="en-US" sz="2800" dirty="0"/>
              <a:t>, и </a:t>
            </a:r>
            <a:r>
              <a:rPr lang="en-US" sz="2800" dirty="0" err="1"/>
              <a:t>тоа</a:t>
            </a:r>
            <a:r>
              <a:rPr lang="en-US" sz="2800" dirty="0"/>
              <a:t>: </a:t>
            </a:r>
            <a:r>
              <a:rPr lang="en-US" sz="2800" i="1" dirty="0" err="1"/>
              <a:t>пропорционален</a:t>
            </a:r>
            <a:r>
              <a:rPr lang="en-US" sz="2800" dirty="0"/>
              <a:t> </a:t>
            </a:r>
            <a:r>
              <a:rPr lang="en-US" sz="2800" dirty="0" err="1"/>
              <a:t>изборен</a:t>
            </a:r>
            <a:r>
              <a:rPr lang="en-US" sz="2800" dirty="0"/>
              <a:t> </a:t>
            </a:r>
            <a:r>
              <a:rPr lang="en-US" sz="2800" dirty="0" err="1"/>
              <a:t>модел</a:t>
            </a:r>
            <a:r>
              <a:rPr lang="en-US" sz="2800" dirty="0"/>
              <a:t> и </a:t>
            </a:r>
            <a:r>
              <a:rPr lang="en-US" sz="2800" i="1" dirty="0" err="1"/>
              <a:t>мнозински</a:t>
            </a:r>
            <a:r>
              <a:rPr lang="en-US" sz="2800" i="1" dirty="0"/>
              <a:t> </a:t>
            </a:r>
            <a:r>
              <a:rPr lang="en-US" sz="2800" dirty="0" err="1"/>
              <a:t>изборен</a:t>
            </a:r>
            <a:r>
              <a:rPr lang="en-US" sz="2800" dirty="0"/>
              <a:t> </a:t>
            </a:r>
            <a:r>
              <a:rPr lang="en-US" sz="2800" dirty="0" err="1"/>
              <a:t>модел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8126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Мнозински</a:t>
            </a:r>
            <a:r>
              <a:rPr lang="en-US" b="1" dirty="0"/>
              <a:t> </a:t>
            </a:r>
            <a:r>
              <a:rPr lang="en-US" b="1" dirty="0" err="1"/>
              <a:t>изборен</a:t>
            </a:r>
            <a:r>
              <a:rPr lang="en-US" b="1" dirty="0"/>
              <a:t> </a:t>
            </a:r>
            <a:r>
              <a:rPr lang="en-US" b="1" dirty="0" err="1"/>
              <a:t>модел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3776172"/>
          </a:xfrm>
        </p:spPr>
        <p:txBody>
          <a:bodyPr>
            <a:noAutofit/>
          </a:bodyPr>
          <a:lstStyle/>
          <a:p>
            <a:pPr marL="0" indent="0"/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примена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мнозинскиот</a:t>
            </a:r>
            <a:r>
              <a:rPr lang="en-US" dirty="0"/>
              <a:t> </a:t>
            </a:r>
            <a:r>
              <a:rPr lang="en-US" dirty="0" err="1"/>
              <a:t>изборен</a:t>
            </a:r>
            <a:r>
              <a:rPr lang="en-US" dirty="0"/>
              <a:t> </a:t>
            </a:r>
            <a:r>
              <a:rPr lang="en-US" dirty="0" err="1"/>
              <a:t>модел</a:t>
            </a:r>
            <a:r>
              <a:rPr lang="en-US" dirty="0"/>
              <a:t>, </a:t>
            </a:r>
            <a:r>
              <a:rPr lang="en-US" dirty="0" err="1"/>
              <a:t>кандидатот</a:t>
            </a:r>
            <a:r>
              <a:rPr lang="en-US" dirty="0"/>
              <a:t> </a:t>
            </a:r>
            <a:r>
              <a:rPr lang="en-US" dirty="0" err="1"/>
              <a:t>кој</a:t>
            </a:r>
            <a:r>
              <a:rPr lang="en-US" dirty="0"/>
              <a:t> </a:t>
            </a:r>
            <a:r>
              <a:rPr lang="en-US" dirty="0" err="1"/>
              <a:t>ќе</a:t>
            </a:r>
            <a:r>
              <a:rPr lang="en-US" dirty="0"/>
              <a:t> </a:t>
            </a:r>
            <a:r>
              <a:rPr lang="en-US" dirty="0" err="1"/>
              <a:t>освои</a:t>
            </a:r>
            <a:r>
              <a:rPr lang="en-US" dirty="0"/>
              <a:t> </a:t>
            </a:r>
            <a:r>
              <a:rPr lang="en-US" dirty="0" err="1"/>
              <a:t>најмногу</a:t>
            </a:r>
            <a:r>
              <a:rPr lang="en-US" dirty="0"/>
              <a:t> </a:t>
            </a:r>
            <a:r>
              <a:rPr lang="en-US" dirty="0" err="1"/>
              <a:t>гласови</a:t>
            </a:r>
            <a:r>
              <a:rPr lang="en-US" dirty="0"/>
              <a:t> </a:t>
            </a:r>
            <a:r>
              <a:rPr lang="en-US" dirty="0" err="1"/>
              <a:t>го</a:t>
            </a:r>
            <a:r>
              <a:rPr lang="en-US" dirty="0"/>
              <a:t> </a:t>
            </a:r>
            <a:r>
              <a:rPr lang="en-US" dirty="0" err="1"/>
              <a:t>добива</a:t>
            </a:r>
            <a:r>
              <a:rPr lang="en-US" dirty="0"/>
              <a:t> </a:t>
            </a:r>
            <a:r>
              <a:rPr lang="en-US" dirty="0" err="1"/>
              <a:t>изборниот</a:t>
            </a:r>
            <a:r>
              <a:rPr lang="en-US" dirty="0"/>
              <a:t> </a:t>
            </a:r>
            <a:r>
              <a:rPr lang="en-US" dirty="0" err="1"/>
              <a:t>мандат</a:t>
            </a:r>
            <a:r>
              <a:rPr lang="en-US" dirty="0"/>
              <a:t>. </a:t>
            </a:r>
            <a:r>
              <a:rPr lang="en-US" dirty="0" err="1"/>
              <a:t>Избирачот</a:t>
            </a:r>
            <a:r>
              <a:rPr lang="en-US" dirty="0"/>
              <a:t>, </a:t>
            </a:r>
            <a:r>
              <a:rPr lang="en-US" dirty="0" err="1"/>
              <a:t>односно</a:t>
            </a:r>
            <a:r>
              <a:rPr lang="en-US" dirty="0"/>
              <a:t> </a:t>
            </a:r>
            <a:r>
              <a:rPr lang="en-US" dirty="0" err="1"/>
              <a:t>гласачот</a:t>
            </a:r>
            <a:r>
              <a:rPr lang="en-US" dirty="0"/>
              <a:t>, </a:t>
            </a:r>
            <a:r>
              <a:rPr lang="en-US" dirty="0" err="1"/>
              <a:t>го</a:t>
            </a:r>
            <a:r>
              <a:rPr lang="en-US" dirty="0"/>
              <a:t> </a:t>
            </a:r>
            <a:r>
              <a:rPr lang="en-US" dirty="0" err="1"/>
              <a:t>доделува</a:t>
            </a:r>
            <a:r>
              <a:rPr lang="en-US" dirty="0"/>
              <a:t> </a:t>
            </a:r>
            <a:r>
              <a:rPr lang="en-US" dirty="0" err="1"/>
              <a:t>својот</a:t>
            </a:r>
            <a:r>
              <a:rPr lang="en-US" dirty="0"/>
              <a:t> </a:t>
            </a:r>
            <a:r>
              <a:rPr lang="en-US" dirty="0" err="1"/>
              <a:t>глас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еден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утврдените</a:t>
            </a:r>
            <a:r>
              <a:rPr lang="en-US" dirty="0"/>
              <a:t> </a:t>
            </a:r>
            <a:r>
              <a:rPr lang="en-US" dirty="0" err="1"/>
              <a:t>кандидати</a:t>
            </a:r>
            <a:r>
              <a:rPr lang="en-US" dirty="0"/>
              <a:t> </a:t>
            </a:r>
            <a:r>
              <a:rPr lang="en-US" dirty="0" err="1"/>
              <a:t>коишто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наоѓаат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самото</a:t>
            </a:r>
            <a:r>
              <a:rPr lang="en-US" dirty="0"/>
              <a:t> </a:t>
            </a:r>
            <a:r>
              <a:rPr lang="en-US" dirty="0" err="1"/>
              <a:t>гласачко</a:t>
            </a:r>
            <a:r>
              <a:rPr lang="en-US" dirty="0"/>
              <a:t> </a:t>
            </a:r>
            <a:r>
              <a:rPr lang="en-US" dirty="0" err="1"/>
              <a:t>ливче</a:t>
            </a:r>
            <a:r>
              <a:rPr lang="en-US" dirty="0"/>
              <a:t>. </a:t>
            </a:r>
            <a:r>
              <a:rPr lang="en-US" dirty="0" err="1"/>
              <a:t>Доколку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првиот</a:t>
            </a:r>
            <a:r>
              <a:rPr lang="en-US" dirty="0"/>
              <a:t> </a:t>
            </a:r>
            <a:r>
              <a:rPr lang="en-US" dirty="0" err="1"/>
              <a:t>изборен</a:t>
            </a:r>
            <a:r>
              <a:rPr lang="en-US" dirty="0"/>
              <a:t> </a:t>
            </a:r>
            <a:r>
              <a:rPr lang="en-US" dirty="0" err="1"/>
              <a:t>круг</a:t>
            </a:r>
            <a:r>
              <a:rPr lang="en-US" dirty="0"/>
              <a:t> </a:t>
            </a:r>
            <a:r>
              <a:rPr lang="en-US" dirty="0" err="1"/>
              <a:t>ниеден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утврдените</a:t>
            </a:r>
            <a:r>
              <a:rPr lang="en-US" dirty="0"/>
              <a:t> </a:t>
            </a:r>
            <a:r>
              <a:rPr lang="en-US" dirty="0" err="1"/>
              <a:t>кандидати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го</a:t>
            </a:r>
            <a:r>
              <a:rPr lang="en-US" dirty="0"/>
              <a:t> </a:t>
            </a:r>
            <a:r>
              <a:rPr lang="en-US" dirty="0" err="1"/>
              <a:t>добие</a:t>
            </a:r>
            <a:r>
              <a:rPr lang="en-US" dirty="0"/>
              <a:t> </a:t>
            </a:r>
            <a:r>
              <a:rPr lang="en-US" dirty="0" err="1"/>
              <a:t>потребното</a:t>
            </a:r>
            <a:r>
              <a:rPr lang="en-US" dirty="0"/>
              <a:t> </a:t>
            </a:r>
            <a:r>
              <a:rPr lang="en-US" dirty="0" err="1"/>
              <a:t>мнозинство</a:t>
            </a:r>
            <a:r>
              <a:rPr lang="en-US" dirty="0"/>
              <a:t> </a:t>
            </a:r>
            <a:r>
              <a:rPr lang="en-US" dirty="0" err="1"/>
              <a:t>гласови</a:t>
            </a:r>
            <a:r>
              <a:rPr lang="en-US" dirty="0"/>
              <a:t>,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преминува</a:t>
            </a:r>
            <a:r>
              <a:rPr lang="en-US" dirty="0"/>
              <a:t> </a:t>
            </a:r>
            <a:r>
              <a:rPr lang="en-US" dirty="0" err="1"/>
              <a:t>кон</a:t>
            </a:r>
            <a:r>
              <a:rPr lang="en-US" dirty="0"/>
              <a:t> </a:t>
            </a:r>
            <a:r>
              <a:rPr lang="en-US" dirty="0" err="1"/>
              <a:t>одржување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втор</a:t>
            </a:r>
            <a:r>
              <a:rPr lang="en-US" dirty="0"/>
              <a:t> </a:t>
            </a:r>
            <a:r>
              <a:rPr lang="en-US" dirty="0" err="1"/>
              <a:t>изборен</a:t>
            </a:r>
            <a:r>
              <a:rPr lang="en-US" dirty="0"/>
              <a:t> </a:t>
            </a:r>
            <a:r>
              <a:rPr lang="en-US" dirty="0" err="1"/>
              <a:t>круг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кој</a:t>
            </a:r>
            <a:r>
              <a:rPr lang="en-US" dirty="0"/>
              <a:t> </a:t>
            </a:r>
            <a:r>
              <a:rPr lang="en-US" dirty="0" err="1"/>
              <a:t>учествуваат</a:t>
            </a:r>
            <a:r>
              <a:rPr lang="en-US" dirty="0"/>
              <a:t> </a:t>
            </a:r>
            <a:r>
              <a:rPr lang="en-US" dirty="0" err="1"/>
              <a:t>двајцата</a:t>
            </a:r>
            <a:r>
              <a:rPr lang="en-US" dirty="0"/>
              <a:t> </a:t>
            </a:r>
            <a:r>
              <a:rPr lang="en-US" dirty="0" err="1"/>
              <a:t>кандидати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освоиле</a:t>
            </a:r>
            <a:r>
              <a:rPr lang="en-US" dirty="0"/>
              <a:t> </a:t>
            </a:r>
            <a:r>
              <a:rPr lang="en-US" dirty="0" err="1"/>
              <a:t>најмногу</a:t>
            </a:r>
            <a:r>
              <a:rPr lang="en-US" dirty="0"/>
              <a:t> </a:t>
            </a:r>
            <a:r>
              <a:rPr lang="en-US" dirty="0" err="1"/>
              <a:t>гласови</a:t>
            </a:r>
            <a:r>
              <a:rPr lang="en-US" dirty="0"/>
              <a:t>.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нашата</a:t>
            </a:r>
            <a:r>
              <a:rPr lang="en-US" dirty="0"/>
              <a:t> </a:t>
            </a:r>
            <a:r>
              <a:rPr lang="en-US" dirty="0" err="1"/>
              <a:t>држава</a:t>
            </a:r>
            <a:r>
              <a:rPr lang="en-US" dirty="0"/>
              <a:t>, </a:t>
            </a:r>
            <a:r>
              <a:rPr lang="en-US" dirty="0" err="1"/>
              <a:t>согласно</a:t>
            </a:r>
            <a:r>
              <a:rPr lang="en-US" dirty="0"/>
              <a:t> </a:t>
            </a:r>
            <a:r>
              <a:rPr lang="en-US" dirty="0" err="1"/>
              <a:t>Изборниот</a:t>
            </a:r>
            <a:r>
              <a:rPr lang="en-US" dirty="0"/>
              <a:t> </a:t>
            </a:r>
            <a:r>
              <a:rPr lang="en-US" dirty="0" err="1"/>
              <a:t>законик</a:t>
            </a:r>
            <a:r>
              <a:rPr lang="en-US" dirty="0"/>
              <a:t>, </a:t>
            </a:r>
            <a:r>
              <a:rPr lang="en-US" dirty="0" err="1"/>
              <a:t>мнозинскиот</a:t>
            </a:r>
            <a:r>
              <a:rPr lang="en-US" dirty="0"/>
              <a:t> </a:t>
            </a:r>
            <a:r>
              <a:rPr lang="en-US" dirty="0" err="1"/>
              <a:t>изборен</a:t>
            </a:r>
            <a:r>
              <a:rPr lang="en-US" dirty="0"/>
              <a:t> </a:t>
            </a:r>
            <a:r>
              <a:rPr lang="en-US" dirty="0" err="1"/>
              <a:t>модел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применува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избор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Претседател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smtClean="0"/>
              <a:t>Р</a:t>
            </a:r>
            <a:r>
              <a:rPr lang="mk-MK" dirty="0" smtClean="0"/>
              <a:t>С</a:t>
            </a:r>
            <a:r>
              <a:rPr lang="en-US" dirty="0" smtClean="0"/>
              <a:t>М </a:t>
            </a:r>
            <a:r>
              <a:rPr lang="en-US" dirty="0"/>
              <a:t>и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избор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градоначалници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општините</a:t>
            </a:r>
            <a:r>
              <a:rPr lang="en-US" dirty="0"/>
              <a:t>.</a:t>
            </a:r>
          </a:p>
          <a:p>
            <a:pPr marL="0" indent="0"/>
            <a:r>
              <a:rPr lang="en-US" dirty="0" err="1"/>
              <a:t>Овој</a:t>
            </a:r>
            <a:r>
              <a:rPr lang="en-US" dirty="0"/>
              <a:t> </a:t>
            </a:r>
            <a:r>
              <a:rPr lang="en-US" dirty="0" err="1"/>
              <a:t>модел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покажа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многу</a:t>
            </a:r>
            <a:r>
              <a:rPr lang="en-US" dirty="0"/>
              <a:t> </a:t>
            </a:r>
            <a:r>
              <a:rPr lang="en-US" dirty="0" err="1"/>
              <a:t>корисен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партиите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даден</a:t>
            </a:r>
            <a:r>
              <a:rPr lang="en-US" dirty="0"/>
              <a:t> </a:t>
            </a:r>
            <a:r>
              <a:rPr lang="en-US" dirty="0" err="1"/>
              <a:t>момент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власт</a:t>
            </a:r>
            <a:r>
              <a:rPr lang="en-US" dirty="0"/>
              <a:t>, </a:t>
            </a:r>
            <a:r>
              <a:rPr lang="en-US" dirty="0" err="1"/>
              <a:t>поради</a:t>
            </a:r>
            <a:r>
              <a:rPr lang="en-US" dirty="0"/>
              <a:t> </a:t>
            </a:r>
            <a:r>
              <a:rPr lang="en-US" dirty="0" err="1"/>
              <a:t>можностите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им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нудат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користење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државните</a:t>
            </a:r>
            <a:r>
              <a:rPr lang="en-US" dirty="0"/>
              <a:t> </a:t>
            </a:r>
            <a:r>
              <a:rPr lang="en-US" dirty="0" err="1"/>
              <a:t>ресурси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„</a:t>
            </a:r>
            <a:r>
              <a:rPr lang="en-US" dirty="0" err="1"/>
              <a:t>мотивирање</a:t>
            </a:r>
            <a:r>
              <a:rPr lang="en-US" dirty="0"/>
              <a:t>“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граѓаните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гласаат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нивниот</a:t>
            </a:r>
            <a:r>
              <a:rPr lang="en-US" dirty="0"/>
              <a:t> </a:t>
            </a:r>
            <a:r>
              <a:rPr lang="en-US" dirty="0" err="1"/>
              <a:t>кандидат</a:t>
            </a:r>
            <a:r>
              <a:rPr lang="en-US" dirty="0"/>
              <a:t>.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главна</a:t>
            </a:r>
            <a:r>
              <a:rPr lang="en-US" dirty="0"/>
              <a:t> </a:t>
            </a:r>
            <a:r>
              <a:rPr lang="en-US" dirty="0" err="1"/>
              <a:t>придобивка</a:t>
            </a:r>
            <a:r>
              <a:rPr lang="en-US" dirty="0"/>
              <a:t> </a:t>
            </a:r>
            <a:r>
              <a:rPr lang="en-US" dirty="0" err="1"/>
              <a:t>приврзаниците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мнозинскиот</a:t>
            </a:r>
            <a:r>
              <a:rPr lang="en-US" dirty="0"/>
              <a:t> </a:t>
            </a:r>
            <a:r>
              <a:rPr lang="en-US" dirty="0" err="1"/>
              <a:t>изборен</a:t>
            </a:r>
            <a:r>
              <a:rPr lang="en-US" dirty="0"/>
              <a:t> </a:t>
            </a:r>
            <a:r>
              <a:rPr lang="en-US" dirty="0" err="1"/>
              <a:t>модел</a:t>
            </a:r>
            <a:r>
              <a:rPr lang="en-US" dirty="0"/>
              <a:t> </a:t>
            </a:r>
            <a:r>
              <a:rPr lang="en-US" dirty="0" err="1"/>
              <a:t>ги</a:t>
            </a:r>
            <a:r>
              <a:rPr lang="en-US" dirty="0"/>
              <a:t> </a:t>
            </a:r>
            <a:r>
              <a:rPr lang="en-US" dirty="0" err="1"/>
              <a:t>наведуваат</a:t>
            </a:r>
            <a:r>
              <a:rPr lang="en-US" dirty="0"/>
              <a:t> </a:t>
            </a:r>
            <a:r>
              <a:rPr lang="en-US" dirty="0" err="1"/>
              <a:t>непосредниот</a:t>
            </a:r>
            <a:r>
              <a:rPr lang="en-US" dirty="0"/>
              <a:t> </a:t>
            </a:r>
            <a:r>
              <a:rPr lang="en-US" dirty="0" err="1"/>
              <a:t>однос</a:t>
            </a:r>
            <a:r>
              <a:rPr lang="en-US" dirty="0"/>
              <a:t> </a:t>
            </a:r>
            <a:r>
              <a:rPr lang="en-US" dirty="0" err="1"/>
              <a:t>меѓу</a:t>
            </a:r>
            <a:r>
              <a:rPr lang="en-US" dirty="0"/>
              <a:t> </a:t>
            </a:r>
            <a:r>
              <a:rPr lang="en-US" dirty="0" err="1"/>
              <a:t>пратеникот</a:t>
            </a:r>
            <a:r>
              <a:rPr lang="en-US" dirty="0"/>
              <a:t> и </a:t>
            </a:r>
            <a:r>
              <a:rPr lang="en-US" dirty="0" err="1"/>
              <a:t>гласачот</a:t>
            </a:r>
            <a:r>
              <a:rPr lang="en-US" dirty="0"/>
              <a:t>, </a:t>
            </a:r>
            <a:r>
              <a:rPr lang="en-US" dirty="0" err="1"/>
              <a:t>високото</a:t>
            </a:r>
            <a:r>
              <a:rPr lang="en-US" dirty="0"/>
              <a:t> </a:t>
            </a:r>
            <a:r>
              <a:rPr lang="en-US" dirty="0" err="1"/>
              <a:t>ниво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одговорност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однос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изборната</a:t>
            </a:r>
            <a:r>
              <a:rPr lang="en-US" dirty="0"/>
              <a:t> </a:t>
            </a:r>
            <a:r>
              <a:rPr lang="en-US" dirty="0" err="1"/>
              <a:t>единица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претставува</a:t>
            </a:r>
            <a:r>
              <a:rPr lang="en-US" dirty="0"/>
              <a:t> </a:t>
            </a:r>
            <a:r>
              <a:rPr lang="en-US" dirty="0" err="1"/>
              <a:t>пратеникот</a:t>
            </a:r>
            <a:r>
              <a:rPr lang="en-US" dirty="0"/>
              <a:t>.</a:t>
            </a:r>
          </a:p>
          <a:p>
            <a:pPr marL="0" indent="0"/>
            <a:r>
              <a:rPr lang="en-US" dirty="0" err="1"/>
              <a:t>Според</a:t>
            </a:r>
            <a:r>
              <a:rPr lang="en-US" dirty="0"/>
              <a:t> </a:t>
            </a:r>
            <a:r>
              <a:rPr lang="en-US" dirty="0" err="1"/>
              <a:t>овој</a:t>
            </a:r>
            <a:r>
              <a:rPr lang="en-US" dirty="0"/>
              <a:t> </a:t>
            </a:r>
            <a:r>
              <a:rPr lang="en-US" dirty="0" err="1"/>
              <a:t>изборен</a:t>
            </a:r>
            <a:r>
              <a:rPr lang="en-US" dirty="0"/>
              <a:t> </a:t>
            </a:r>
            <a:r>
              <a:rPr lang="en-US" dirty="0" err="1"/>
              <a:t>модел</a:t>
            </a:r>
            <a:r>
              <a:rPr lang="en-US" dirty="0"/>
              <a:t>, </a:t>
            </a:r>
            <a:r>
              <a:rPr lang="en-US" dirty="0" err="1"/>
              <a:t>освен</a:t>
            </a:r>
            <a:r>
              <a:rPr lang="en-US" dirty="0"/>
              <a:t> </a:t>
            </a:r>
            <a:r>
              <a:rPr lang="en-US" dirty="0" err="1"/>
              <a:t>партиската</a:t>
            </a:r>
            <a:r>
              <a:rPr lang="en-US" dirty="0"/>
              <a:t> </a:t>
            </a:r>
            <a:r>
              <a:rPr lang="en-US" dirty="0" err="1"/>
              <a:t>припадност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кандидатот</a:t>
            </a:r>
            <a:r>
              <a:rPr lang="en-US" dirty="0"/>
              <a:t>,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израз</a:t>
            </a:r>
            <a:r>
              <a:rPr lang="en-US" dirty="0"/>
              <a:t> </a:t>
            </a:r>
            <a:r>
              <a:rPr lang="en-US" dirty="0" err="1"/>
              <a:t>доаѓа</a:t>
            </a:r>
            <a:r>
              <a:rPr lang="en-US" dirty="0"/>
              <a:t> и </a:t>
            </a:r>
            <a:r>
              <a:rPr lang="en-US" dirty="0" err="1"/>
              <a:t>неговата</a:t>
            </a:r>
            <a:r>
              <a:rPr lang="en-US" dirty="0"/>
              <a:t> </a:t>
            </a:r>
            <a:r>
              <a:rPr lang="en-US" dirty="0" err="1"/>
              <a:t>личност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и </a:t>
            </a:r>
            <a:r>
              <a:rPr lang="en-US" dirty="0" err="1"/>
              <a:t>авторитетот</a:t>
            </a:r>
            <a:r>
              <a:rPr lang="en-US" dirty="0"/>
              <a:t> </a:t>
            </a:r>
            <a:r>
              <a:rPr lang="en-US" dirty="0" err="1"/>
              <a:t>којшто</a:t>
            </a:r>
            <a:r>
              <a:rPr lang="en-US" dirty="0"/>
              <a:t> </a:t>
            </a:r>
            <a:r>
              <a:rPr lang="en-US" dirty="0" err="1"/>
              <a:t>го</a:t>
            </a:r>
            <a:r>
              <a:rPr lang="en-US" dirty="0"/>
              <a:t> </a:t>
            </a:r>
            <a:r>
              <a:rPr lang="en-US" dirty="0" err="1"/>
              <a:t>поседува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084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Пропорционален</a:t>
            </a:r>
            <a:r>
              <a:rPr lang="en-US" b="1" dirty="0"/>
              <a:t> </a:t>
            </a:r>
            <a:r>
              <a:rPr lang="en-US" b="1" dirty="0" err="1"/>
              <a:t>изборен</a:t>
            </a:r>
            <a:r>
              <a:rPr lang="en-US" b="1" dirty="0"/>
              <a:t> </a:t>
            </a:r>
            <a:r>
              <a:rPr lang="en-US" b="1" dirty="0" err="1"/>
              <a:t>модел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5428"/>
            <a:ext cx="9144000" cy="3776172"/>
          </a:xfrm>
        </p:spPr>
        <p:txBody>
          <a:bodyPr>
            <a:noAutofit/>
          </a:bodyPr>
          <a:lstStyle/>
          <a:p>
            <a:pPr marL="0" indent="0"/>
            <a:r>
              <a:rPr lang="en-US" sz="2000" dirty="0" err="1"/>
              <a:t>Kога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применува</a:t>
            </a:r>
            <a:r>
              <a:rPr lang="en-US" sz="2000" dirty="0"/>
              <a:t> </a:t>
            </a:r>
            <a:r>
              <a:rPr lang="en-US" sz="2000" dirty="0" err="1"/>
              <a:t>пропорционалниот</a:t>
            </a:r>
            <a:r>
              <a:rPr lang="en-US" sz="2000" dirty="0"/>
              <a:t> </a:t>
            </a:r>
            <a:r>
              <a:rPr lang="en-US" sz="2000" dirty="0" err="1"/>
              <a:t>изборен</a:t>
            </a:r>
            <a:r>
              <a:rPr lang="en-US" sz="2000" dirty="0"/>
              <a:t> </a:t>
            </a:r>
            <a:r>
              <a:rPr lang="en-US" sz="2000" dirty="0" err="1"/>
              <a:t>модел</a:t>
            </a:r>
            <a:r>
              <a:rPr lang="en-US" sz="2000" dirty="0"/>
              <a:t>, </a:t>
            </a:r>
            <a:r>
              <a:rPr lang="en-US" sz="2000" dirty="0" err="1"/>
              <a:t>кандидатите</a:t>
            </a:r>
            <a:r>
              <a:rPr lang="en-US" sz="2000" dirty="0"/>
              <a:t> </a:t>
            </a:r>
            <a:r>
              <a:rPr lang="en-US" sz="2000" dirty="0" err="1"/>
              <a:t>или</a:t>
            </a:r>
            <a:r>
              <a:rPr lang="en-US" sz="2000" dirty="0"/>
              <a:t> </a:t>
            </a:r>
            <a:r>
              <a:rPr lang="en-US" sz="2000" dirty="0" err="1"/>
              <a:t>политичките</a:t>
            </a:r>
            <a:r>
              <a:rPr lang="en-US" sz="2000" dirty="0"/>
              <a:t> </a:t>
            </a:r>
            <a:r>
              <a:rPr lang="en-US" sz="2000" dirty="0" err="1"/>
              <a:t>партии</a:t>
            </a:r>
            <a:r>
              <a:rPr lang="en-US" sz="2000" dirty="0"/>
              <a:t> </a:t>
            </a:r>
            <a:r>
              <a:rPr lang="en-US" sz="2000" dirty="0" err="1"/>
              <a:t>кои</a:t>
            </a:r>
            <a:r>
              <a:rPr lang="en-US" sz="2000" dirty="0"/>
              <a:t> </a:t>
            </a:r>
            <a:r>
              <a:rPr lang="en-US" sz="2000" dirty="0" err="1"/>
              <a:t>добиле</a:t>
            </a:r>
            <a:r>
              <a:rPr lang="en-US" sz="2000" dirty="0"/>
              <a:t> </a:t>
            </a:r>
            <a:r>
              <a:rPr lang="en-US" sz="2000" dirty="0" err="1"/>
              <a:t>најмногу</a:t>
            </a:r>
            <a:r>
              <a:rPr lang="en-US" sz="2000" dirty="0"/>
              <a:t> </a:t>
            </a:r>
            <a:r>
              <a:rPr lang="en-US" sz="2000" dirty="0" err="1"/>
              <a:t>гласови</a:t>
            </a:r>
            <a:r>
              <a:rPr lang="en-US" sz="2000" dirty="0"/>
              <a:t> </a:t>
            </a:r>
            <a:r>
              <a:rPr lang="en-US" sz="2000" dirty="0" err="1"/>
              <a:t>учествуваат</a:t>
            </a:r>
            <a:r>
              <a:rPr lang="en-US" sz="2000" dirty="0"/>
              <a:t> </a:t>
            </a:r>
            <a:r>
              <a:rPr lang="en-US" sz="2000" dirty="0" err="1"/>
              <a:t>во</a:t>
            </a:r>
            <a:r>
              <a:rPr lang="en-US" sz="2000" dirty="0"/>
              <a:t> </a:t>
            </a:r>
            <a:r>
              <a:rPr lang="en-US" sz="2000" dirty="0" err="1"/>
              <a:t>распределбата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мандатите</a:t>
            </a:r>
            <a:r>
              <a:rPr lang="en-US" sz="2000" dirty="0"/>
              <a:t>. </a:t>
            </a:r>
            <a:r>
              <a:rPr lang="en-US" sz="2000" dirty="0" err="1"/>
              <a:t>Во</a:t>
            </a:r>
            <a:r>
              <a:rPr lang="en-US" sz="2000" dirty="0"/>
              <a:t> </a:t>
            </a:r>
            <a:r>
              <a:rPr lang="en-US" sz="2000" dirty="0" err="1"/>
              <a:t>овој</a:t>
            </a:r>
            <a:r>
              <a:rPr lang="en-US" sz="2000" dirty="0"/>
              <a:t> </a:t>
            </a:r>
            <a:r>
              <a:rPr lang="en-US" sz="2000" dirty="0" err="1"/>
              <a:t>случај</a:t>
            </a:r>
            <a:r>
              <a:rPr lang="en-US" sz="2000" dirty="0"/>
              <a:t> </a:t>
            </a:r>
            <a:r>
              <a:rPr lang="en-US" sz="2000" dirty="0" err="1"/>
              <a:t>гласачот</a:t>
            </a:r>
            <a:r>
              <a:rPr lang="en-US" sz="2000" dirty="0"/>
              <a:t> </a:t>
            </a:r>
            <a:r>
              <a:rPr lang="en-US" sz="2000" dirty="0" err="1"/>
              <a:t>гласа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</a:t>
            </a:r>
            <a:r>
              <a:rPr lang="en-US" sz="2000" dirty="0" err="1"/>
              <a:t>листа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кандидати</a:t>
            </a:r>
            <a:r>
              <a:rPr lang="en-US" sz="2000" dirty="0"/>
              <a:t> (</a:t>
            </a:r>
            <a:r>
              <a:rPr lang="en-US" sz="2000" dirty="0" err="1"/>
              <a:t>листа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политичка</a:t>
            </a:r>
            <a:r>
              <a:rPr lang="en-US" sz="2000" dirty="0"/>
              <a:t> </a:t>
            </a:r>
            <a:r>
              <a:rPr lang="en-US" sz="2000" dirty="0" err="1"/>
              <a:t>партија</a:t>
            </a:r>
            <a:r>
              <a:rPr lang="en-US" sz="2000" dirty="0"/>
              <a:t>,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коалиција</a:t>
            </a:r>
            <a:r>
              <a:rPr lang="en-US" sz="2000" dirty="0"/>
              <a:t> </a:t>
            </a:r>
            <a:r>
              <a:rPr lang="en-US" sz="2000" dirty="0" err="1"/>
              <a:t>или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независни</a:t>
            </a:r>
            <a:r>
              <a:rPr lang="en-US" sz="2000" dirty="0"/>
              <a:t> </a:t>
            </a:r>
            <a:r>
              <a:rPr lang="en-US" sz="2000" dirty="0" err="1"/>
              <a:t>кандидати</a:t>
            </a:r>
            <a:r>
              <a:rPr lang="en-US" sz="2000" dirty="0"/>
              <a:t>). </a:t>
            </a:r>
            <a:r>
              <a:rPr lang="en-US" sz="2000" dirty="0" err="1"/>
              <a:t>Значи</a:t>
            </a:r>
            <a:r>
              <a:rPr lang="en-US" sz="2000" dirty="0"/>
              <a:t>, </a:t>
            </a:r>
            <a:r>
              <a:rPr lang="en-US" sz="2000" dirty="0" err="1"/>
              <a:t>кандидатите</a:t>
            </a:r>
            <a:r>
              <a:rPr lang="en-US" sz="2000" dirty="0"/>
              <a:t> </a:t>
            </a:r>
            <a:r>
              <a:rPr lang="en-US" sz="2000" dirty="0" err="1"/>
              <a:t>добиваат</a:t>
            </a:r>
            <a:r>
              <a:rPr lang="en-US" sz="2000" dirty="0"/>
              <a:t> </a:t>
            </a:r>
            <a:r>
              <a:rPr lang="en-US" sz="2000" dirty="0" err="1"/>
              <a:t>онолку</a:t>
            </a:r>
            <a:r>
              <a:rPr lang="en-US" sz="2000" dirty="0"/>
              <a:t> </a:t>
            </a:r>
            <a:r>
              <a:rPr lang="en-US" sz="2000" dirty="0" err="1"/>
              <a:t>мандати</a:t>
            </a:r>
            <a:r>
              <a:rPr lang="en-US" sz="2000" dirty="0"/>
              <a:t> </a:t>
            </a:r>
            <a:r>
              <a:rPr lang="en-US" sz="2000" dirty="0" err="1"/>
              <a:t>колку</a:t>
            </a:r>
            <a:r>
              <a:rPr lang="en-US" sz="2000" dirty="0"/>
              <a:t> </a:t>
            </a:r>
            <a:r>
              <a:rPr lang="en-US" sz="2000" dirty="0" err="1"/>
              <a:t>што</a:t>
            </a:r>
            <a:r>
              <a:rPr lang="en-US" sz="2000" dirty="0"/>
              <a:t> </a:t>
            </a:r>
            <a:r>
              <a:rPr lang="en-US" sz="2000" dirty="0" err="1"/>
              <a:t>добила</a:t>
            </a:r>
            <a:r>
              <a:rPr lang="en-US" sz="2000" dirty="0"/>
              <a:t> </a:t>
            </a:r>
            <a:r>
              <a:rPr lang="en-US" sz="2000" dirty="0" err="1"/>
              <a:t>гласови</a:t>
            </a:r>
            <a:r>
              <a:rPr lang="en-US" sz="2000" dirty="0"/>
              <a:t> </a:t>
            </a:r>
            <a:r>
              <a:rPr lang="en-US" sz="2000" dirty="0" err="1"/>
              <a:t>нивната</a:t>
            </a:r>
            <a:r>
              <a:rPr lang="en-US" sz="2000" dirty="0"/>
              <a:t> </a:t>
            </a:r>
            <a:r>
              <a:rPr lang="en-US" sz="2000" dirty="0" err="1"/>
              <a:t>предложена</a:t>
            </a:r>
            <a:r>
              <a:rPr lang="en-US" sz="2000" dirty="0"/>
              <a:t> </a:t>
            </a:r>
            <a:r>
              <a:rPr lang="en-US" sz="2000" dirty="0" err="1"/>
              <a:t>листа</a:t>
            </a:r>
            <a:r>
              <a:rPr lang="en-US" sz="2000" dirty="0"/>
              <a:t>. </a:t>
            </a:r>
            <a:r>
              <a:rPr lang="en-US" sz="2000" dirty="0" err="1"/>
              <a:t>Во</a:t>
            </a:r>
            <a:r>
              <a:rPr lang="en-US" sz="2000" dirty="0"/>
              <a:t> </a:t>
            </a:r>
            <a:r>
              <a:rPr lang="en-US" sz="2000" dirty="0" err="1"/>
              <a:t>случај</a:t>
            </a:r>
            <a:r>
              <a:rPr lang="en-US" sz="2000" dirty="0"/>
              <a:t> </a:t>
            </a:r>
            <a:r>
              <a:rPr lang="en-US" sz="2000" dirty="0" err="1"/>
              <a:t>некое</a:t>
            </a:r>
            <a:r>
              <a:rPr lang="en-US" sz="2000" dirty="0"/>
              <a:t> </a:t>
            </a:r>
            <a:r>
              <a:rPr lang="en-US" sz="2000" dirty="0" err="1"/>
              <a:t>пратеничко</a:t>
            </a:r>
            <a:r>
              <a:rPr lang="en-US" sz="2000" dirty="0"/>
              <a:t> </a:t>
            </a:r>
            <a:r>
              <a:rPr lang="en-US" sz="2000" dirty="0" err="1"/>
              <a:t>место</a:t>
            </a:r>
            <a:r>
              <a:rPr lang="en-US" sz="2000" dirty="0"/>
              <a:t> </a:t>
            </a:r>
            <a:r>
              <a:rPr lang="en-US" sz="2000" dirty="0" err="1"/>
              <a:t>да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испразни</a:t>
            </a:r>
            <a:r>
              <a:rPr lang="en-US" sz="2000" dirty="0"/>
              <a:t>, </a:t>
            </a:r>
            <a:r>
              <a:rPr lang="en-US" sz="2000" dirty="0" err="1"/>
              <a:t>истото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пополнува</a:t>
            </a:r>
            <a:r>
              <a:rPr lang="en-US" sz="2000" dirty="0"/>
              <a:t> </a:t>
            </a:r>
            <a:r>
              <a:rPr lang="en-US" sz="2000" dirty="0" err="1"/>
              <a:t>со</a:t>
            </a:r>
            <a:r>
              <a:rPr lang="en-US" sz="2000" dirty="0"/>
              <a:t> </a:t>
            </a:r>
            <a:r>
              <a:rPr lang="en-US" sz="2000" dirty="0" err="1"/>
              <a:t>друго</a:t>
            </a:r>
            <a:r>
              <a:rPr lang="en-US" sz="2000" dirty="0"/>
              <a:t> </a:t>
            </a:r>
            <a:r>
              <a:rPr lang="en-US" sz="2000" dirty="0" err="1"/>
              <a:t>лице</a:t>
            </a:r>
            <a:r>
              <a:rPr lang="en-US" sz="2000" dirty="0"/>
              <a:t> </a:t>
            </a:r>
            <a:r>
              <a:rPr lang="en-US" sz="2000" dirty="0" err="1"/>
              <a:t>кое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наоѓа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листата</a:t>
            </a:r>
            <a:r>
              <a:rPr lang="en-US" sz="2000" dirty="0"/>
              <a:t>. </a:t>
            </a:r>
            <a:r>
              <a:rPr lang="en-US" sz="2000" dirty="0" err="1"/>
              <a:t>Во</a:t>
            </a:r>
            <a:r>
              <a:rPr lang="en-US" sz="2000" dirty="0"/>
              <a:t> </a:t>
            </a:r>
            <a:r>
              <a:rPr lang="en-US" sz="2000" dirty="0" err="1"/>
              <a:t>Република</a:t>
            </a:r>
            <a:r>
              <a:rPr lang="en-US" sz="2000" dirty="0"/>
              <a:t> </a:t>
            </a:r>
            <a:r>
              <a:rPr lang="en-US" sz="2000" dirty="0" err="1"/>
              <a:t>Македонија</a:t>
            </a:r>
            <a:r>
              <a:rPr lang="en-US" sz="2000" dirty="0"/>
              <a:t> </a:t>
            </a:r>
            <a:r>
              <a:rPr lang="en-US" sz="2000" dirty="0" err="1"/>
              <a:t>пропорционалниот</a:t>
            </a:r>
            <a:r>
              <a:rPr lang="en-US" sz="2000" dirty="0"/>
              <a:t> </a:t>
            </a:r>
            <a:r>
              <a:rPr lang="en-US" sz="2000" dirty="0" err="1"/>
              <a:t>изборен</a:t>
            </a:r>
            <a:r>
              <a:rPr lang="en-US" sz="2000" dirty="0"/>
              <a:t> </a:t>
            </a:r>
            <a:r>
              <a:rPr lang="en-US" sz="2000" dirty="0" err="1"/>
              <a:t>модел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применува</a:t>
            </a:r>
            <a:r>
              <a:rPr lang="en-US" sz="2000" dirty="0"/>
              <a:t> </a:t>
            </a:r>
            <a:r>
              <a:rPr lang="en-US" sz="2000" dirty="0" err="1"/>
              <a:t>при</a:t>
            </a:r>
            <a:r>
              <a:rPr lang="en-US" sz="2000" dirty="0"/>
              <a:t> </a:t>
            </a:r>
            <a:r>
              <a:rPr lang="en-US" sz="2000" dirty="0" err="1"/>
              <a:t>избор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пратеници</a:t>
            </a:r>
            <a:r>
              <a:rPr lang="en-US" sz="2000" dirty="0"/>
              <a:t> </a:t>
            </a:r>
            <a:r>
              <a:rPr lang="en-US" sz="2000" dirty="0" err="1"/>
              <a:t>во</a:t>
            </a:r>
            <a:r>
              <a:rPr lang="en-US" sz="2000" dirty="0"/>
              <a:t> </a:t>
            </a:r>
            <a:r>
              <a:rPr lang="en-US" sz="2000" dirty="0" err="1"/>
              <a:t>Собранието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Република</a:t>
            </a:r>
            <a:r>
              <a:rPr lang="en-US" sz="2000" dirty="0"/>
              <a:t> </a:t>
            </a:r>
            <a:r>
              <a:rPr lang="en-US" sz="2000" dirty="0" err="1"/>
              <a:t>Македонија</a:t>
            </a:r>
            <a:r>
              <a:rPr lang="en-US" sz="2000" dirty="0"/>
              <a:t> и </a:t>
            </a:r>
            <a:r>
              <a:rPr lang="en-US" sz="2000" dirty="0" err="1"/>
              <a:t>при</a:t>
            </a:r>
            <a:r>
              <a:rPr lang="en-US" sz="2000" dirty="0"/>
              <a:t> </a:t>
            </a:r>
            <a:r>
              <a:rPr lang="en-US" sz="2000" dirty="0" err="1"/>
              <a:t>избор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советници</a:t>
            </a:r>
            <a:r>
              <a:rPr lang="en-US" sz="2000" dirty="0"/>
              <a:t> </a:t>
            </a:r>
            <a:r>
              <a:rPr lang="en-US" sz="2000" dirty="0" err="1"/>
              <a:t>во</a:t>
            </a:r>
            <a:r>
              <a:rPr lang="en-US" sz="2000" dirty="0"/>
              <a:t> </a:t>
            </a:r>
            <a:r>
              <a:rPr lang="en-US" sz="2000" dirty="0" err="1"/>
              <a:t>општините</a:t>
            </a:r>
            <a:r>
              <a:rPr lang="en-US" sz="2000" dirty="0"/>
              <a:t>, </a:t>
            </a:r>
            <a:r>
              <a:rPr lang="en-US" sz="2000" dirty="0" err="1"/>
              <a:t>односно</a:t>
            </a:r>
            <a:r>
              <a:rPr lang="en-US" sz="2000" dirty="0"/>
              <a:t> </a:t>
            </a:r>
            <a:r>
              <a:rPr lang="en-US" sz="2000" dirty="0" err="1"/>
              <a:t>во</a:t>
            </a:r>
            <a:r>
              <a:rPr lang="en-US" sz="2000" dirty="0"/>
              <a:t> </a:t>
            </a:r>
            <a:r>
              <a:rPr lang="en-US" sz="2000" dirty="0" err="1"/>
              <a:t>градот</a:t>
            </a:r>
            <a:r>
              <a:rPr lang="en-US" sz="2000" dirty="0"/>
              <a:t> </a:t>
            </a:r>
            <a:r>
              <a:rPr lang="en-US" sz="2000" dirty="0" err="1"/>
              <a:t>Скопје</a:t>
            </a:r>
            <a:r>
              <a:rPr lang="en-US" sz="2000" dirty="0" smtClean="0"/>
              <a:t>.</a:t>
            </a:r>
            <a:r>
              <a:rPr lang="mk-MK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280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20940" cy="548640"/>
          </a:xfrm>
        </p:spPr>
        <p:txBody>
          <a:bodyPr/>
          <a:lstStyle/>
          <a:p>
            <a:pPr algn="ctr"/>
            <a:r>
              <a:rPr lang="en-US" b="1" dirty="0" err="1"/>
              <a:t>Пропорционален</a:t>
            </a:r>
            <a:r>
              <a:rPr lang="en-US" b="1" dirty="0"/>
              <a:t> </a:t>
            </a:r>
            <a:r>
              <a:rPr lang="en-US" b="1" dirty="0" err="1"/>
              <a:t>изборен</a:t>
            </a:r>
            <a:r>
              <a:rPr lang="en-US" b="1" dirty="0"/>
              <a:t> </a:t>
            </a:r>
            <a:r>
              <a:rPr lang="en-US" b="1" dirty="0" err="1"/>
              <a:t>модел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3776172"/>
          </a:xfrm>
        </p:spPr>
        <p:txBody>
          <a:bodyPr>
            <a:noAutofit/>
          </a:bodyPr>
          <a:lstStyle/>
          <a:p>
            <a:pPr marL="0" indent="0"/>
            <a:r>
              <a:rPr lang="en-US" sz="2000" dirty="0" err="1"/>
              <a:t>Според</a:t>
            </a:r>
            <a:r>
              <a:rPr lang="en-US" sz="2000" dirty="0"/>
              <a:t> </a:t>
            </a:r>
            <a:r>
              <a:rPr lang="en-US" sz="2000" dirty="0" err="1"/>
              <a:t>овој</a:t>
            </a:r>
            <a:r>
              <a:rPr lang="en-US" sz="2000" dirty="0"/>
              <a:t> </a:t>
            </a:r>
            <a:r>
              <a:rPr lang="en-US" sz="2000" dirty="0" err="1"/>
              <a:t>систем</a:t>
            </a:r>
            <a:r>
              <a:rPr lang="en-US" sz="2000" dirty="0"/>
              <a:t> </a:t>
            </a:r>
            <a:r>
              <a:rPr lang="en-US" sz="2000" dirty="0" err="1"/>
              <a:t>досега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одржани</a:t>
            </a:r>
            <a:r>
              <a:rPr lang="en-US" sz="2000" dirty="0"/>
              <a:t> 5 </a:t>
            </a:r>
            <a:r>
              <a:rPr lang="en-US" sz="2000" dirty="0" err="1"/>
              <a:t>парламентарни</a:t>
            </a:r>
            <a:r>
              <a:rPr lang="en-US" sz="2000" dirty="0"/>
              <a:t> </a:t>
            </a:r>
            <a:r>
              <a:rPr lang="en-US" sz="2000" dirty="0" err="1"/>
              <a:t>избори</a:t>
            </a:r>
            <a:r>
              <a:rPr lang="en-US" sz="2000" dirty="0"/>
              <a:t>. </a:t>
            </a:r>
            <a:r>
              <a:rPr lang="en-US" sz="2000" dirty="0" err="1"/>
              <a:t>Со</a:t>
            </a:r>
            <a:r>
              <a:rPr lang="en-US" sz="2000" dirty="0"/>
              <a:t> </a:t>
            </a:r>
            <a:r>
              <a:rPr lang="en-US" sz="2000" dirty="0" err="1"/>
              <a:t>овој</a:t>
            </a:r>
            <a:r>
              <a:rPr lang="en-US" sz="2000" dirty="0"/>
              <a:t> </a:t>
            </a:r>
            <a:r>
              <a:rPr lang="en-US" sz="2000" dirty="0" err="1"/>
              <a:t>изборен</a:t>
            </a:r>
            <a:r>
              <a:rPr lang="en-US" sz="2000" dirty="0"/>
              <a:t> </a:t>
            </a:r>
            <a:r>
              <a:rPr lang="en-US" sz="2000" dirty="0" err="1"/>
              <a:t>систем</a:t>
            </a:r>
            <a:r>
              <a:rPr lang="en-US" sz="2000" dirty="0"/>
              <a:t> </a:t>
            </a:r>
            <a:r>
              <a:rPr lang="en-US" sz="2000" dirty="0" err="1"/>
              <a:t>Македонија</a:t>
            </a:r>
            <a:r>
              <a:rPr lang="en-US" sz="2000" dirty="0"/>
              <a:t> е </a:t>
            </a:r>
            <a:r>
              <a:rPr lang="en-US" sz="2000" dirty="0" err="1"/>
              <a:t>поделена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6 </a:t>
            </a:r>
            <a:r>
              <a:rPr lang="en-US" sz="2000" dirty="0" err="1"/>
              <a:t>изборни</a:t>
            </a:r>
            <a:r>
              <a:rPr lang="en-US" sz="2000" dirty="0"/>
              <a:t> </a:t>
            </a:r>
            <a:r>
              <a:rPr lang="en-US" sz="2000" dirty="0" err="1"/>
              <a:t>единици</a:t>
            </a:r>
            <a:r>
              <a:rPr lang="en-US" sz="2000" dirty="0"/>
              <a:t>, </a:t>
            </a:r>
            <a:r>
              <a:rPr lang="en-US" sz="2000" dirty="0" err="1"/>
              <a:t>во</a:t>
            </a:r>
            <a:r>
              <a:rPr lang="en-US" sz="2000" dirty="0"/>
              <a:t> </a:t>
            </a:r>
            <a:r>
              <a:rPr lang="en-US" sz="2000" dirty="0" err="1"/>
              <a:t>ко</a:t>
            </a:r>
            <a:r>
              <a:rPr lang="mk-MK" sz="2000" dirty="0"/>
              <a:t>и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избираат</a:t>
            </a:r>
            <a:r>
              <a:rPr lang="en-US" sz="2000" dirty="0"/>
              <a:t> </a:t>
            </a:r>
            <a:r>
              <a:rPr lang="en-US" sz="2000" dirty="0" err="1"/>
              <a:t>по</a:t>
            </a:r>
            <a:r>
              <a:rPr lang="en-US" sz="2000" dirty="0"/>
              <a:t> 20 </a:t>
            </a:r>
            <a:r>
              <a:rPr lang="en-US" sz="2000" dirty="0" err="1"/>
              <a:t>пратеници</a:t>
            </a:r>
            <a:r>
              <a:rPr lang="en-US" sz="2000" dirty="0"/>
              <a:t>.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гласачкото</a:t>
            </a:r>
            <a:r>
              <a:rPr lang="en-US" sz="2000" dirty="0"/>
              <a:t> </a:t>
            </a:r>
            <a:r>
              <a:rPr lang="en-US" sz="2000" dirty="0" err="1"/>
              <a:t>ливче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наоѓаат</a:t>
            </a:r>
            <a:r>
              <a:rPr lang="en-US" sz="2000" dirty="0"/>
              <a:t> </a:t>
            </a:r>
            <a:r>
              <a:rPr lang="en-US" sz="2000" dirty="0" err="1"/>
              <a:t>само</a:t>
            </a:r>
            <a:r>
              <a:rPr lang="en-US" sz="2000" dirty="0"/>
              <a:t> </a:t>
            </a:r>
            <a:r>
              <a:rPr lang="en-US" sz="2000" dirty="0" err="1"/>
              <a:t>политичките</a:t>
            </a:r>
            <a:r>
              <a:rPr lang="en-US" sz="2000" dirty="0"/>
              <a:t> </a:t>
            </a:r>
            <a:r>
              <a:rPr lang="en-US" sz="2000" dirty="0" err="1"/>
              <a:t>субјекти</a:t>
            </a:r>
            <a:r>
              <a:rPr lang="en-US" sz="2000" dirty="0"/>
              <a:t> и </a:t>
            </a:r>
            <a:r>
              <a:rPr lang="en-US" sz="2000" dirty="0" err="1"/>
              <a:t>носителите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листите</a:t>
            </a:r>
            <a:r>
              <a:rPr lang="en-US" sz="2000" dirty="0"/>
              <a:t>, а </a:t>
            </a:r>
            <a:r>
              <a:rPr lang="en-US" sz="2000" dirty="0" err="1"/>
              <a:t>граѓаните</a:t>
            </a:r>
            <a:r>
              <a:rPr lang="en-US" sz="2000" dirty="0"/>
              <a:t> </a:t>
            </a:r>
            <a:r>
              <a:rPr lang="en-US" sz="2000" dirty="0" err="1"/>
              <a:t>гласаат</a:t>
            </a:r>
            <a:r>
              <a:rPr lang="en-US" sz="2000" dirty="0"/>
              <a:t> </a:t>
            </a:r>
            <a:r>
              <a:rPr lang="en-US" sz="2000" dirty="0" err="1"/>
              <a:t>само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</a:t>
            </a:r>
            <a:r>
              <a:rPr lang="en-US" sz="2000" dirty="0" err="1"/>
              <a:t>политичкиот</a:t>
            </a:r>
            <a:r>
              <a:rPr lang="en-US" sz="2000" dirty="0"/>
              <a:t> </a:t>
            </a:r>
            <a:r>
              <a:rPr lang="en-US" sz="2000" dirty="0" err="1"/>
              <a:t>субјект</a:t>
            </a:r>
            <a:r>
              <a:rPr lang="en-US" sz="2000" dirty="0"/>
              <a:t>. </a:t>
            </a:r>
          </a:p>
          <a:p>
            <a:pPr marL="0" indent="0"/>
            <a:r>
              <a:rPr lang="en-US" sz="2000" dirty="0" err="1"/>
              <a:t>Според</a:t>
            </a:r>
            <a:r>
              <a:rPr lang="en-US" sz="2000" dirty="0"/>
              <a:t> </a:t>
            </a:r>
            <a:r>
              <a:rPr lang="en-US" sz="2000" dirty="0" err="1"/>
              <a:t>пропорционалниот</a:t>
            </a:r>
            <a:r>
              <a:rPr lang="en-US" sz="2000" dirty="0"/>
              <a:t> </a:t>
            </a:r>
            <a:r>
              <a:rPr lang="en-US" sz="2000" dirty="0" err="1"/>
              <a:t>модел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избираат</a:t>
            </a:r>
            <a:r>
              <a:rPr lang="en-US" sz="2000" dirty="0"/>
              <a:t> </a:t>
            </a:r>
            <a:r>
              <a:rPr lang="en-US" sz="2000" dirty="0" err="1"/>
              <a:t>по</a:t>
            </a:r>
            <a:r>
              <a:rPr lang="en-US" sz="2000" dirty="0"/>
              <a:t> 20 </a:t>
            </a:r>
            <a:r>
              <a:rPr lang="en-US" sz="2000" dirty="0" err="1"/>
              <a:t>пратеници</a:t>
            </a:r>
            <a:r>
              <a:rPr lang="en-US" sz="2000" dirty="0"/>
              <a:t> </a:t>
            </a:r>
            <a:r>
              <a:rPr lang="en-US" sz="2000" dirty="0" err="1"/>
              <a:t>од</a:t>
            </a:r>
            <a:r>
              <a:rPr lang="en-US" sz="2000" dirty="0"/>
              <a:t> </a:t>
            </a:r>
            <a:r>
              <a:rPr lang="en-US" sz="2000" dirty="0" err="1"/>
              <a:t>шест</a:t>
            </a:r>
            <a:r>
              <a:rPr lang="en-US" sz="2000" dirty="0"/>
              <a:t> </a:t>
            </a:r>
            <a:r>
              <a:rPr lang="en-US" sz="2000" dirty="0" err="1"/>
              <a:t>изборни</a:t>
            </a:r>
            <a:r>
              <a:rPr lang="en-US" sz="2000" dirty="0"/>
              <a:t> </a:t>
            </a:r>
            <a:r>
              <a:rPr lang="en-US" sz="2000" dirty="0" err="1"/>
              <a:t>единици</a:t>
            </a:r>
            <a:r>
              <a:rPr lang="en-US" sz="2000" dirty="0"/>
              <a:t> и </a:t>
            </a:r>
            <a:r>
              <a:rPr lang="en-US" sz="2000" dirty="0" err="1"/>
              <a:t>реално</a:t>
            </a:r>
            <a:r>
              <a:rPr lang="en-US" sz="2000" dirty="0"/>
              <a:t> </a:t>
            </a:r>
            <a:r>
              <a:rPr lang="en-US" sz="2000" dirty="0" err="1"/>
              <a:t>им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оневозможува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помалите</a:t>
            </a:r>
            <a:r>
              <a:rPr lang="en-US" sz="2000" dirty="0"/>
              <a:t> </a:t>
            </a:r>
            <a:r>
              <a:rPr lang="en-US" sz="2000" dirty="0" err="1"/>
              <a:t>политички</a:t>
            </a:r>
            <a:r>
              <a:rPr lang="en-US" sz="2000" dirty="0"/>
              <a:t> </a:t>
            </a:r>
            <a:r>
              <a:rPr lang="en-US" sz="2000" dirty="0" err="1"/>
              <a:t>партии</a:t>
            </a:r>
            <a:r>
              <a:rPr lang="en-US" sz="2000" dirty="0"/>
              <a:t>, </a:t>
            </a:r>
            <a:r>
              <a:rPr lang="en-US" sz="2000" dirty="0" err="1"/>
              <a:t>дури</a:t>
            </a:r>
            <a:r>
              <a:rPr lang="en-US" sz="2000" dirty="0"/>
              <a:t> и </a:t>
            </a:r>
            <a:r>
              <a:rPr lang="en-US" sz="2000" dirty="0" err="1"/>
              <a:t>кога</a:t>
            </a:r>
            <a:r>
              <a:rPr lang="en-US" sz="2000" dirty="0"/>
              <a:t> </a:t>
            </a:r>
            <a:r>
              <a:rPr lang="en-US" sz="2000" dirty="0" err="1"/>
              <a:t>ќе</a:t>
            </a:r>
            <a:r>
              <a:rPr lang="en-US" sz="2000" dirty="0"/>
              <a:t> </a:t>
            </a:r>
            <a:r>
              <a:rPr lang="en-US" sz="2000" dirty="0" err="1"/>
              <a:t>освојат</a:t>
            </a:r>
            <a:r>
              <a:rPr lang="en-US" sz="2000" dirty="0"/>
              <a:t> </a:t>
            </a:r>
            <a:r>
              <a:rPr lang="en-US" sz="2000" dirty="0" err="1"/>
              <a:t>околу</a:t>
            </a:r>
            <a:r>
              <a:rPr lang="en-US" sz="2000" dirty="0"/>
              <a:t> 30 </a:t>
            </a:r>
            <a:r>
              <a:rPr lang="en-US" sz="2000" dirty="0" err="1"/>
              <a:t>илјади</a:t>
            </a:r>
            <a:r>
              <a:rPr lang="en-US" sz="2000" dirty="0"/>
              <a:t> </a:t>
            </a:r>
            <a:r>
              <a:rPr lang="en-US" sz="2000" dirty="0" err="1"/>
              <a:t>гласови</a:t>
            </a:r>
            <a:r>
              <a:rPr lang="en-US" sz="2000" dirty="0"/>
              <a:t>, </a:t>
            </a:r>
            <a:r>
              <a:rPr lang="en-US" sz="2000" dirty="0" err="1"/>
              <a:t>ако</a:t>
            </a:r>
            <a:r>
              <a:rPr lang="en-US" sz="2000" dirty="0"/>
              <a:t> </a:t>
            </a:r>
            <a:r>
              <a:rPr lang="en-US" sz="2000" dirty="0" err="1"/>
              <a:t>тие</a:t>
            </a:r>
            <a:r>
              <a:rPr lang="en-US" sz="2000" dirty="0"/>
              <a:t> </a:t>
            </a:r>
            <a:r>
              <a:rPr lang="en-US" sz="2000" dirty="0" err="1"/>
              <a:t>гласови</a:t>
            </a:r>
            <a:r>
              <a:rPr lang="en-US" sz="2000" dirty="0"/>
              <a:t> </a:t>
            </a:r>
            <a:r>
              <a:rPr lang="en-US" sz="2000" dirty="0" err="1"/>
              <a:t>не</a:t>
            </a:r>
            <a:r>
              <a:rPr lang="en-US" sz="2000" dirty="0"/>
              <a:t> </a:t>
            </a:r>
            <a:r>
              <a:rPr lang="en-US" sz="2000" dirty="0" err="1"/>
              <a:t>им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концентрирани</a:t>
            </a:r>
            <a:r>
              <a:rPr lang="en-US" sz="2000" dirty="0"/>
              <a:t> </a:t>
            </a:r>
            <a:r>
              <a:rPr lang="en-US" sz="2000" dirty="0" err="1"/>
              <a:t>во</a:t>
            </a:r>
            <a:r>
              <a:rPr lang="en-US" sz="2000" dirty="0"/>
              <a:t> </a:t>
            </a:r>
            <a:r>
              <a:rPr lang="en-US" sz="2000" dirty="0" err="1"/>
              <a:t>една</a:t>
            </a:r>
            <a:r>
              <a:rPr lang="en-US" sz="2000" dirty="0"/>
              <a:t> </a:t>
            </a:r>
            <a:r>
              <a:rPr lang="en-US" sz="2000" dirty="0" err="1"/>
              <a:t>изборна</a:t>
            </a:r>
            <a:r>
              <a:rPr lang="en-US" sz="2000" dirty="0"/>
              <a:t> </a:t>
            </a:r>
            <a:r>
              <a:rPr lang="en-US" sz="2000" dirty="0" err="1"/>
              <a:t>единица</a:t>
            </a:r>
            <a:r>
              <a:rPr lang="en-US" sz="2000" dirty="0"/>
              <a:t> </a:t>
            </a:r>
            <a:r>
              <a:rPr lang="en-US" sz="2000" dirty="0" err="1"/>
              <a:t>да</a:t>
            </a:r>
            <a:r>
              <a:rPr lang="en-US" sz="2000" dirty="0"/>
              <a:t> </a:t>
            </a:r>
            <a:r>
              <a:rPr lang="en-US" sz="2000" dirty="0" err="1"/>
              <a:t>имаат</a:t>
            </a:r>
            <a:r>
              <a:rPr lang="en-US" sz="2000" dirty="0"/>
              <a:t> </a:t>
            </a:r>
            <a:r>
              <a:rPr lang="en-US" sz="2000" dirty="0" err="1"/>
              <a:t>свој</a:t>
            </a:r>
            <a:r>
              <a:rPr lang="en-US" sz="2000" dirty="0"/>
              <a:t> </a:t>
            </a:r>
            <a:r>
              <a:rPr lang="en-US" sz="2000" dirty="0" err="1"/>
              <a:t>претставник</a:t>
            </a:r>
            <a:r>
              <a:rPr lang="en-US" sz="2000" dirty="0"/>
              <a:t> </a:t>
            </a:r>
            <a:r>
              <a:rPr lang="en-US" sz="2000" dirty="0" err="1"/>
              <a:t>во</a:t>
            </a:r>
            <a:r>
              <a:rPr lang="en-US" sz="2000" dirty="0"/>
              <a:t> </a:t>
            </a:r>
            <a:r>
              <a:rPr lang="en-US" sz="2000" dirty="0" err="1"/>
              <a:t>Собранието</a:t>
            </a:r>
            <a:r>
              <a:rPr lang="en-US" sz="2000" dirty="0"/>
              <a:t>. </a:t>
            </a:r>
            <a:r>
              <a:rPr lang="en-US" sz="2000" dirty="0" err="1"/>
              <a:t>Мандатите</a:t>
            </a:r>
            <a:r>
              <a:rPr lang="en-US" sz="2000" dirty="0"/>
              <a:t> </a:t>
            </a:r>
            <a:r>
              <a:rPr lang="en-US" sz="2000" dirty="0" err="1"/>
              <a:t>кои</a:t>
            </a:r>
            <a:r>
              <a:rPr lang="en-US" sz="2000" dirty="0"/>
              <a:t> </a:t>
            </a:r>
            <a:r>
              <a:rPr lang="en-US" sz="2000" dirty="0" err="1"/>
              <a:t>тие</a:t>
            </a:r>
            <a:r>
              <a:rPr lang="en-US" sz="2000" dirty="0"/>
              <a:t> </a:t>
            </a:r>
            <a:r>
              <a:rPr lang="en-US" sz="2000" dirty="0" err="1"/>
              <a:t>треба</a:t>
            </a:r>
            <a:r>
              <a:rPr lang="en-US" sz="2000" dirty="0"/>
              <a:t> </a:t>
            </a:r>
            <a:r>
              <a:rPr lang="en-US" sz="2000" dirty="0" err="1"/>
              <a:t>да</a:t>
            </a:r>
            <a:r>
              <a:rPr lang="en-US" sz="2000" dirty="0"/>
              <a:t> </a:t>
            </a:r>
            <a:r>
              <a:rPr lang="en-US" sz="2000" dirty="0" err="1"/>
              <a:t>ги</a:t>
            </a:r>
            <a:r>
              <a:rPr lang="en-US" sz="2000" dirty="0"/>
              <a:t> </a:t>
            </a:r>
            <a:r>
              <a:rPr lang="en-US" sz="2000" dirty="0" err="1"/>
              <a:t>добијат</a:t>
            </a:r>
            <a:r>
              <a:rPr lang="en-US" sz="2000" dirty="0"/>
              <a:t>, </a:t>
            </a:r>
            <a:r>
              <a:rPr lang="en-US" sz="2000" dirty="0" err="1"/>
              <a:t>според</a:t>
            </a:r>
            <a:r>
              <a:rPr lang="en-US" sz="2000" dirty="0"/>
              <a:t> </a:t>
            </a:r>
            <a:r>
              <a:rPr lang="en-US" sz="2000" dirty="0" err="1"/>
              <a:t>сегашниот</a:t>
            </a:r>
            <a:r>
              <a:rPr lang="en-US" sz="2000" dirty="0"/>
              <a:t> </a:t>
            </a:r>
            <a:r>
              <a:rPr lang="en-US" sz="2000" dirty="0" err="1"/>
              <a:t>модел</a:t>
            </a:r>
            <a:r>
              <a:rPr lang="en-US" sz="2000" dirty="0"/>
              <a:t>, </a:t>
            </a:r>
            <a:r>
              <a:rPr lang="en-US" sz="2000" dirty="0" err="1"/>
              <a:t>ги</a:t>
            </a:r>
            <a:r>
              <a:rPr lang="en-US" sz="2000" dirty="0"/>
              <a:t> </a:t>
            </a:r>
            <a:r>
              <a:rPr lang="en-US" sz="2000" dirty="0" err="1"/>
              <a:t>добиваат</a:t>
            </a:r>
            <a:r>
              <a:rPr lang="en-US" sz="2000" dirty="0"/>
              <a:t> </a:t>
            </a:r>
            <a:r>
              <a:rPr lang="en-US" sz="2000" dirty="0" err="1"/>
              <a:t>само</a:t>
            </a:r>
            <a:r>
              <a:rPr lang="en-US" sz="2000" dirty="0"/>
              <a:t> </a:t>
            </a:r>
            <a:r>
              <a:rPr lang="en-US" sz="2000" dirty="0" err="1"/>
              <a:t>големите</a:t>
            </a:r>
            <a:r>
              <a:rPr lang="en-US" sz="2000" dirty="0"/>
              <a:t> </a:t>
            </a:r>
            <a:r>
              <a:rPr lang="en-US" sz="2000" dirty="0" err="1"/>
              <a:t>партии</a:t>
            </a:r>
            <a:r>
              <a:rPr lang="en-US" sz="2000" dirty="0"/>
              <a:t>, </a:t>
            </a:r>
            <a:r>
              <a:rPr lang="en-US" sz="2000" dirty="0" err="1"/>
              <a:t>кои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тој</a:t>
            </a:r>
            <a:r>
              <a:rPr lang="en-US" sz="2000" dirty="0"/>
              <a:t> </a:t>
            </a:r>
            <a:r>
              <a:rPr lang="en-US" sz="2000" dirty="0" err="1"/>
              <a:t>начин</a:t>
            </a:r>
            <a:r>
              <a:rPr lang="en-US" sz="2000" dirty="0"/>
              <a:t> </a:t>
            </a:r>
            <a:r>
              <a:rPr lang="en-US" sz="2000" dirty="0" err="1"/>
              <a:t>добиваат</a:t>
            </a:r>
            <a:r>
              <a:rPr lang="en-US" sz="2000" dirty="0"/>
              <a:t> </a:t>
            </a:r>
            <a:r>
              <a:rPr lang="en-US" sz="2000" dirty="0" err="1"/>
              <a:t>процентуално</a:t>
            </a:r>
            <a:r>
              <a:rPr lang="en-US" sz="2000" dirty="0"/>
              <a:t> </a:t>
            </a:r>
            <a:r>
              <a:rPr lang="en-US" sz="2000" dirty="0" err="1"/>
              <a:t>многу</a:t>
            </a:r>
            <a:r>
              <a:rPr lang="en-US" sz="2000" dirty="0"/>
              <a:t> </a:t>
            </a:r>
            <a:r>
              <a:rPr lang="en-US" sz="2000" dirty="0" err="1"/>
              <a:t>поголем</a:t>
            </a:r>
            <a:r>
              <a:rPr lang="en-US" sz="2000" dirty="0"/>
              <a:t> </a:t>
            </a:r>
            <a:r>
              <a:rPr lang="en-US" sz="2000" dirty="0" err="1"/>
              <a:t>број</a:t>
            </a:r>
            <a:r>
              <a:rPr lang="en-US" sz="2000" dirty="0"/>
              <a:t> </a:t>
            </a:r>
            <a:r>
              <a:rPr lang="en-US" sz="2000" dirty="0" err="1"/>
              <a:t>места</a:t>
            </a:r>
            <a:r>
              <a:rPr lang="en-US" sz="2000" dirty="0"/>
              <a:t> </a:t>
            </a:r>
            <a:r>
              <a:rPr lang="en-US" sz="2000" dirty="0" err="1"/>
              <a:t>во</a:t>
            </a:r>
            <a:r>
              <a:rPr lang="en-US" sz="2000" dirty="0"/>
              <a:t> </a:t>
            </a:r>
            <a:r>
              <a:rPr lang="en-US" sz="2000" dirty="0" err="1"/>
              <a:t>Собранието</a:t>
            </a:r>
            <a:r>
              <a:rPr lang="en-US" sz="2000" dirty="0"/>
              <a:t> </a:t>
            </a:r>
            <a:r>
              <a:rPr lang="en-US" sz="2000" dirty="0" err="1"/>
              <a:t>од</a:t>
            </a:r>
            <a:r>
              <a:rPr lang="en-US" sz="2000" dirty="0"/>
              <a:t> </a:t>
            </a:r>
            <a:r>
              <a:rPr lang="en-US" sz="2000" dirty="0" err="1"/>
              <a:t>процентот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освоените</a:t>
            </a:r>
            <a:r>
              <a:rPr lang="en-US" sz="2000" dirty="0"/>
              <a:t> </a:t>
            </a:r>
            <a:r>
              <a:rPr lang="en-US" sz="2000" dirty="0" err="1"/>
              <a:t>гласови</a:t>
            </a:r>
            <a:r>
              <a:rPr lang="en-US" sz="2000" dirty="0" smtClean="0"/>
              <a:t>.</a:t>
            </a:r>
            <a:endParaRPr lang="mk-MK" sz="2000" dirty="0" smtClean="0"/>
          </a:p>
        </p:txBody>
      </p:sp>
    </p:spTree>
    <p:extLst>
      <p:ext uri="{BB962C8B-B14F-4D97-AF65-F5344CB8AC3E}">
        <p14:creationId xmlns:p14="http://schemas.microsoft.com/office/powerpoint/2010/main" val="158065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20940" cy="548640"/>
          </a:xfrm>
        </p:spPr>
        <p:txBody>
          <a:bodyPr/>
          <a:lstStyle/>
          <a:p>
            <a:pPr algn="ctr"/>
            <a:r>
              <a:rPr lang="mk-MK" b="1" dirty="0" smtClean="0"/>
              <a:t>Мнозински </a:t>
            </a:r>
            <a:r>
              <a:rPr lang="en-US" b="1" dirty="0" smtClean="0"/>
              <a:t>vs. </a:t>
            </a:r>
            <a:r>
              <a:rPr lang="mk-MK" b="1" dirty="0" smtClean="0"/>
              <a:t>Пропорционален изборен модел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mk-MK" b="1" dirty="0" smtClean="0"/>
              <a:t>Мнозински изборен модел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25425" indent="-225425">
              <a:buFont typeface="Arial" pitchFamily="34" charset="0"/>
              <a:buChar char="•"/>
            </a:pPr>
            <a:r>
              <a:rPr lang="en-US" sz="1600" dirty="0" err="1"/>
              <a:t>кандидатот</a:t>
            </a:r>
            <a:r>
              <a:rPr lang="en-US" sz="1600" dirty="0"/>
              <a:t> </a:t>
            </a:r>
            <a:r>
              <a:rPr lang="en-US" sz="1600" dirty="0" err="1"/>
              <a:t>кој</a:t>
            </a:r>
            <a:r>
              <a:rPr lang="en-US" sz="1600" dirty="0"/>
              <a:t> </a:t>
            </a:r>
            <a:r>
              <a:rPr lang="en-US" sz="1600" dirty="0" err="1"/>
              <a:t>ќе</a:t>
            </a:r>
            <a:r>
              <a:rPr lang="en-US" sz="1600" dirty="0"/>
              <a:t> </a:t>
            </a:r>
            <a:r>
              <a:rPr lang="en-US" sz="1600" dirty="0" err="1"/>
              <a:t>освои</a:t>
            </a:r>
            <a:r>
              <a:rPr lang="en-US" sz="1600" dirty="0"/>
              <a:t> </a:t>
            </a:r>
            <a:r>
              <a:rPr lang="en-US" sz="1600" dirty="0" err="1"/>
              <a:t>најмногу</a:t>
            </a:r>
            <a:r>
              <a:rPr lang="en-US" sz="1600" dirty="0"/>
              <a:t> </a:t>
            </a:r>
            <a:r>
              <a:rPr lang="en-US" sz="1600" dirty="0" err="1"/>
              <a:t>гласови</a:t>
            </a:r>
            <a:r>
              <a:rPr lang="en-US" sz="1600" dirty="0"/>
              <a:t> </a:t>
            </a:r>
            <a:r>
              <a:rPr lang="en-US" sz="1600" dirty="0" err="1"/>
              <a:t>го</a:t>
            </a:r>
            <a:r>
              <a:rPr lang="en-US" sz="1600" dirty="0"/>
              <a:t> </a:t>
            </a:r>
            <a:r>
              <a:rPr lang="en-US" sz="1600" dirty="0" err="1"/>
              <a:t>добива</a:t>
            </a:r>
            <a:r>
              <a:rPr lang="en-US" sz="1600" dirty="0"/>
              <a:t> </a:t>
            </a:r>
            <a:r>
              <a:rPr lang="en-US" sz="1600" dirty="0" err="1"/>
              <a:t>изборниот</a:t>
            </a:r>
            <a:r>
              <a:rPr lang="en-US" sz="1600" dirty="0"/>
              <a:t> </a:t>
            </a:r>
            <a:r>
              <a:rPr lang="en-US" sz="1600" dirty="0" err="1" smtClean="0"/>
              <a:t>мандат</a:t>
            </a:r>
            <a:endParaRPr lang="mk-MK" sz="1600" dirty="0" smtClean="0"/>
          </a:p>
          <a:p>
            <a:pPr marL="225425" indent="-225425">
              <a:buFont typeface="Arial" pitchFamily="34" charset="0"/>
              <a:buChar char="•"/>
            </a:pPr>
            <a:r>
              <a:rPr lang="ru-RU" sz="1600" dirty="0" smtClean="0"/>
              <a:t>гласачот </a:t>
            </a:r>
            <a:r>
              <a:rPr lang="ru-RU" sz="1600" dirty="0"/>
              <a:t>го доделува својот глас за еден од утврдените кандидати коишто се наоѓаат на самото гласачко </a:t>
            </a:r>
            <a:r>
              <a:rPr lang="ru-RU" sz="1600" dirty="0" smtClean="0"/>
              <a:t>ливче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ru-RU" sz="1600" dirty="0"/>
              <a:t>освен партиската припадност на кандидатот, до израз доаѓа и неговата личност</a:t>
            </a:r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mk-MK" b="1" dirty="0" smtClean="0"/>
              <a:t>Пропорционален изборен модел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681984" cy="3108960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кандидатите или политичките партии кои добиле најмногу гласови учествуваат во распределбата на </a:t>
            </a:r>
            <a:r>
              <a:rPr lang="ru-RU" sz="1600" dirty="0" smtClean="0"/>
              <a:t>мандатите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гласачот гласа за листа на кандидати (листа на политичка партија, на коалиција или на независни кандидати</a:t>
            </a:r>
            <a:r>
              <a:rPr lang="ru-RU" sz="16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на </a:t>
            </a:r>
            <a:r>
              <a:rPr lang="ru-RU" sz="1600" dirty="0"/>
              <a:t>гласачкото ливче се наоѓаат само политичките субјекти и носителите на листите, а граѓаните гласаат само за политичкиот субјект</a:t>
            </a:r>
            <a:r>
              <a:rPr lang="ru-RU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3391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/>
              <a:t>Пропорционален изборен модел со отворени, наместо со затворени листи</a:t>
            </a:r>
            <a:endParaRPr lang="en-US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mk-MK" b="1" dirty="0" smtClean="0"/>
              <a:t>Затворени листи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mk-MK" sz="1600" dirty="0" smtClean="0"/>
              <a:t>Се гласа за политички субјект (партија)</a:t>
            </a:r>
          </a:p>
          <a:p>
            <a:pPr>
              <a:buFont typeface="Arial" pitchFamily="34" charset="0"/>
              <a:buChar char="•"/>
            </a:pPr>
            <a:r>
              <a:rPr lang="mk-MK" sz="1600" dirty="0" smtClean="0"/>
              <a:t>Граѓаните не можат да ги менуваат листите</a:t>
            </a:r>
          </a:p>
          <a:p>
            <a:pPr>
              <a:buFont typeface="Arial" pitchFamily="34" charset="0"/>
              <a:buChar char="•"/>
            </a:pPr>
            <a:r>
              <a:rPr lang="mk-MK" sz="1600" dirty="0" smtClean="0"/>
              <a:t>Партијата одлучува како ќе биде организирана листата</a:t>
            </a:r>
          </a:p>
          <a:p>
            <a:pPr>
              <a:buFont typeface="Arial" pitchFamily="34" charset="0"/>
              <a:buChar char="•"/>
            </a:pPr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mk-MK" b="1" dirty="0" smtClean="0"/>
              <a:t>Отворени листи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mk-MK" sz="1600" dirty="0" smtClean="0"/>
              <a:t>Се гласа за политички субјект и за поединечни кандидати</a:t>
            </a:r>
          </a:p>
          <a:p>
            <a:pPr>
              <a:buFont typeface="Arial" pitchFamily="34" charset="0"/>
              <a:buChar char="•"/>
            </a:pPr>
            <a:r>
              <a:rPr lang="mk-MK" sz="1600" dirty="0" smtClean="0"/>
              <a:t>Граѓаните можат да ги менуваат листите</a:t>
            </a:r>
          </a:p>
          <a:p>
            <a:pPr>
              <a:buFont typeface="Arial" pitchFamily="34" charset="0"/>
              <a:buChar char="•"/>
            </a:pPr>
            <a:r>
              <a:rPr lang="mk-MK" sz="1600" dirty="0" smtClean="0"/>
              <a:t>Граѓаните одлучуваат како ќе биде организирана листата</a:t>
            </a:r>
          </a:p>
          <a:p>
            <a:pPr>
              <a:buFont typeface="Arial" pitchFamily="34" charset="0"/>
              <a:buChar char="•"/>
            </a:pPr>
            <a:r>
              <a:rPr lang="mk-MK" sz="1600" dirty="0" smtClean="0"/>
              <a:t>Поголема мотивираност на граѓаните да излезат да гласаат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76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20940" cy="548640"/>
          </a:xfrm>
        </p:spPr>
        <p:txBody>
          <a:bodyPr/>
          <a:lstStyle/>
          <a:p>
            <a:pPr algn="ctr"/>
            <a:r>
              <a:rPr lang="en-US" b="1" dirty="0" err="1"/>
              <a:t>Пропорционален</a:t>
            </a:r>
            <a:r>
              <a:rPr lang="en-US" b="1" dirty="0"/>
              <a:t> </a:t>
            </a:r>
            <a:r>
              <a:rPr lang="en-US" b="1" dirty="0" err="1"/>
              <a:t>изборен</a:t>
            </a:r>
            <a:r>
              <a:rPr lang="en-US" b="1" dirty="0"/>
              <a:t> </a:t>
            </a:r>
            <a:r>
              <a:rPr lang="en-US" b="1" dirty="0" err="1"/>
              <a:t>модел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86428"/>
            <a:ext cx="9144000" cy="3776172"/>
          </a:xfrm>
        </p:spPr>
        <p:txBody>
          <a:bodyPr>
            <a:noAutofit/>
          </a:bodyPr>
          <a:lstStyle/>
          <a:p>
            <a:pPr marL="0" indent="0"/>
            <a:r>
              <a:rPr lang="ru-RU" sz="2400" dirty="0"/>
              <a:t>Поради предностите на пропорционалниот изборен систем тој е застапен во 20 земји-членки од Европската Унија (од вкупно 27). Седумнаесет од овие држави го користат пропорционалниот изборен модел и имаат воведено отворени листи, односно само Италија, Португалија и Шпанија имаат затворени листи.</a:t>
            </a:r>
            <a:endParaRPr lang="mk-MK" sz="2400" dirty="0" smtClean="0"/>
          </a:p>
        </p:txBody>
      </p:sp>
    </p:spTree>
    <p:extLst>
      <p:ext uri="{BB962C8B-B14F-4D97-AF65-F5344CB8AC3E}">
        <p14:creationId xmlns:p14="http://schemas.microsoft.com/office/powerpoint/2010/main" val="209653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Ви благодарам за вниманието!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k-MK" dirty="0" smtClean="0"/>
              <a:t>Александра Моштановска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30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</TotalTime>
  <Words>743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ИЗБОРИТЕ И ДЕМОКРАТСКИТЕ ПРОЦЕСИ</vt:lpstr>
      <vt:lpstr>ИЗБОРИТЕ И ДЕМОКРАТСКИТЕ ПРОЦЕСИ</vt:lpstr>
      <vt:lpstr>Мнозински изборен модел</vt:lpstr>
      <vt:lpstr>Пропорционален изборен модел</vt:lpstr>
      <vt:lpstr>Пропорционален изборен модел</vt:lpstr>
      <vt:lpstr>Мнозински vs. Пропорционален изборен модел</vt:lpstr>
      <vt:lpstr>Пропорционален изборен модел со отворени, наместо со затворени листи</vt:lpstr>
      <vt:lpstr>Пропорционален изборен модел</vt:lpstr>
      <vt:lpstr>Ви благодарам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ИЗБОРИТЕ И ДЕМОКРАТСКИТЕ ПРОЦЕСИ</dc:title>
  <dc:creator>igor pecakovski</dc:creator>
  <cp:lastModifiedBy>igor pecakovski</cp:lastModifiedBy>
  <cp:revision>12</cp:revision>
  <dcterms:created xsi:type="dcterms:W3CDTF">2020-03-24T11:00:19Z</dcterms:created>
  <dcterms:modified xsi:type="dcterms:W3CDTF">2020-03-24T13:32:08Z</dcterms:modified>
</cp:coreProperties>
</file>