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akedonskijazik.mk/2010/11/%D0%BC%D0%B8%D1%82%D0%BE%D1%82-%D0%B7%D0%B0-%D1%81%D0%B8%D0%B7%D0%B8%D1%84-%D1%82%D0%B5%D0%BA%D1%81%D1%8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9276932" cy="1617372"/>
          </a:xfrm>
        </p:spPr>
        <p:txBody>
          <a:bodyPr/>
          <a:lstStyle/>
          <a:p>
            <a:r>
              <a:rPr lang="mk-MK" sz="8800" dirty="0" smtClean="0"/>
              <a:t>          </a:t>
            </a:r>
            <a:r>
              <a:rPr lang="mk-MK" sz="8800" b="1" dirty="0" smtClean="0">
                <a:effectLst>
                  <a:outerShdw blurRad="38100" dist="38100" dir="2700000" algn="tl">
                    <a:srgbClr val="000000">
                      <a:alpha val="43137"/>
                    </a:srgbClr>
                  </a:outerShdw>
                </a:effectLst>
              </a:rPr>
              <a:t>М И Т  </a:t>
            </a:r>
            <a:endParaRPr lang="en-US" sz="8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4955" y="4777380"/>
            <a:ext cx="10036786" cy="861420"/>
          </a:xfrm>
        </p:spPr>
        <p:txBody>
          <a:bodyPr/>
          <a:lstStyle/>
          <a:p>
            <a:r>
              <a:rPr lang="mk-MK" dirty="0" smtClean="0"/>
              <a:t>                                                                                          </a:t>
            </a:r>
            <a:r>
              <a:rPr lang="mk-MK" dirty="0" smtClean="0">
                <a:effectLst>
                  <a:outerShdw blurRad="38100" dist="38100" dir="2700000" algn="tl">
                    <a:srgbClr val="000000">
                      <a:alpha val="43137"/>
                    </a:srgbClr>
                  </a:outerShdw>
                </a:effectLst>
              </a:rPr>
              <a:t>проф. Билјана Герас</a:t>
            </a:r>
          </a:p>
          <a:p>
            <a:r>
              <a:rPr lang="mk-MK" dirty="0">
                <a:effectLst>
                  <a:outerShdw blurRad="38100" dist="38100" dir="2700000" algn="tl">
                    <a:srgbClr val="000000">
                      <a:alpha val="43137"/>
                    </a:srgbClr>
                  </a:outerShdw>
                </a:effectLst>
              </a:rPr>
              <a:t> </a:t>
            </a:r>
            <a:r>
              <a:rPr lang="mk-MK" dirty="0" smtClean="0">
                <a:effectLst>
                  <a:outerShdw blurRad="38100" dist="38100" dir="2700000" algn="tl">
                    <a:srgbClr val="000000">
                      <a:alpha val="43137"/>
                    </a:srgbClr>
                  </a:outerShdw>
                </a:effectLst>
              </a:rPr>
              <a:t>                                                                                   оу „даме  груев“ - битола</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1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Медуза</a:t>
            </a:r>
            <a:endParaRPr lang="en-US" sz="4000" b="1" dirty="0"/>
          </a:p>
        </p:txBody>
      </p:sp>
      <p:sp>
        <p:nvSpPr>
          <p:cNvPr id="3" name="Content Placeholder 2"/>
          <p:cNvSpPr>
            <a:spLocks noGrp="1"/>
          </p:cNvSpPr>
          <p:nvPr>
            <p:ph idx="1"/>
          </p:nvPr>
        </p:nvSpPr>
        <p:spPr>
          <a:xfrm>
            <a:off x="646112" y="1571223"/>
            <a:ext cx="10416840" cy="5048517"/>
          </a:xfrm>
        </p:spPr>
        <p:txBody>
          <a:bodyPr/>
          <a:lstStyle/>
          <a:p>
            <a:r>
              <a:rPr lang="ru-RU" sz="2400" dirty="0"/>
              <a:t>Медузата имала змии наместо коса и заби како на </a:t>
            </a:r>
            <a:r>
              <a:rPr lang="ru-RU" sz="2400" dirty="0" smtClean="0"/>
              <a:t>вепар.</a:t>
            </a:r>
          </a:p>
          <a:p>
            <a:r>
              <a:rPr lang="ru-RU" sz="2400" dirty="0" smtClean="0"/>
              <a:t>Според митологијата, </a:t>
            </a:r>
            <a:r>
              <a:rPr lang="ru-RU" sz="2400" dirty="0"/>
              <a:t>нејзинито поглед можел да скаменува луѓе. </a:t>
            </a:r>
            <a:endParaRPr lang="ru-RU" sz="2400" dirty="0" smtClean="0"/>
          </a:p>
          <a:p>
            <a:r>
              <a:rPr lang="mk-MK" sz="2400" dirty="0"/>
              <a:t>Медуза била смртоносно </a:t>
            </a:r>
            <a:r>
              <a:rPr lang="mk-MK" sz="2400" dirty="0" smtClean="0"/>
              <a:t>суштество.</a:t>
            </a:r>
          </a:p>
          <a:p>
            <a:r>
              <a:rPr lang="ru-RU" sz="2400" dirty="0"/>
              <a:t>Медузата била убиена од Персеј, ѝ ја отсекол </a:t>
            </a:r>
            <a:r>
              <a:rPr lang="ru-RU" sz="2400" dirty="0" smtClean="0"/>
              <a:t>главата.</a:t>
            </a:r>
          </a:p>
          <a:p>
            <a:pPr marL="0" indent="0">
              <a:buNone/>
            </a:pPr>
            <a:endParaRPr lang="en-US" dirty="0"/>
          </a:p>
        </p:txBody>
      </p:sp>
      <p:pic>
        <p:nvPicPr>
          <p:cNvPr id="4" name="Picture 3"/>
          <p:cNvPicPr>
            <a:picLocks noChangeAspect="1"/>
          </p:cNvPicPr>
          <p:nvPr/>
        </p:nvPicPr>
        <p:blipFill>
          <a:blip r:embed="rId2"/>
          <a:stretch>
            <a:fillRect/>
          </a:stretch>
        </p:blipFill>
        <p:spPr>
          <a:xfrm>
            <a:off x="8332631" y="3909812"/>
            <a:ext cx="2730321" cy="2606898"/>
          </a:xfrm>
          <a:prstGeom prst="rect">
            <a:avLst/>
          </a:prstGeom>
        </p:spPr>
      </p:pic>
    </p:spTree>
    <p:extLst>
      <p:ext uri="{BB962C8B-B14F-4D97-AF65-F5344CB8AC3E}">
        <p14:creationId xmlns:p14="http://schemas.microsoft.com/office/powerpoint/2010/main" val="296280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Еднорог</a:t>
            </a:r>
            <a:endParaRPr lang="en-US" sz="4000" b="1" dirty="0"/>
          </a:p>
        </p:txBody>
      </p:sp>
      <p:sp>
        <p:nvSpPr>
          <p:cNvPr id="3" name="Content Placeholder 2"/>
          <p:cNvSpPr>
            <a:spLocks noGrp="1"/>
          </p:cNvSpPr>
          <p:nvPr>
            <p:ph idx="1"/>
          </p:nvPr>
        </p:nvSpPr>
        <p:spPr>
          <a:xfrm>
            <a:off x="798489" y="1545465"/>
            <a:ext cx="10251583" cy="4702935"/>
          </a:xfrm>
        </p:spPr>
        <p:txBody>
          <a:bodyPr/>
          <a:lstStyle/>
          <a:p>
            <a:r>
              <a:rPr lang="ru-RU" sz="2400" dirty="0" smtClean="0"/>
              <a:t>Митолошко </a:t>
            </a:r>
            <a:r>
              <a:rPr lang="ru-RU" sz="2400" dirty="0"/>
              <a:t>животно слично на бел коњ со еден рог на </a:t>
            </a:r>
            <a:r>
              <a:rPr lang="ru-RU" sz="2400" dirty="0" smtClean="0"/>
              <a:t>челото.</a:t>
            </a:r>
          </a:p>
          <a:p>
            <a:r>
              <a:rPr lang="ru-RU" sz="2400" dirty="0"/>
              <a:t>Се верувало дека еднорогот бил див и тежок за </a:t>
            </a:r>
            <a:r>
              <a:rPr lang="ru-RU" sz="2400" dirty="0" smtClean="0"/>
              <a:t>фаќање.</a:t>
            </a:r>
          </a:p>
          <a:p>
            <a:r>
              <a:rPr lang="ru-RU" sz="2400" dirty="0"/>
              <a:t>Се верувало дека неговиот рог може да послужи како заштита од отров. </a:t>
            </a:r>
            <a:endParaRPr lang="ru-RU" sz="24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889046" y="3541688"/>
            <a:ext cx="3161026" cy="2706711"/>
          </a:xfrm>
          <a:prstGeom prst="rect">
            <a:avLst/>
          </a:prstGeom>
        </p:spPr>
      </p:pic>
    </p:spTree>
    <p:extLst>
      <p:ext uri="{BB962C8B-B14F-4D97-AF65-F5344CB8AC3E}">
        <p14:creationId xmlns:p14="http://schemas.microsoft.com/office/powerpoint/2010/main" val="408438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Богот Форкиј </a:t>
            </a:r>
            <a:endParaRPr lang="en-US" sz="4000" b="1" dirty="0"/>
          </a:p>
        </p:txBody>
      </p:sp>
      <p:sp>
        <p:nvSpPr>
          <p:cNvPr id="3" name="Content Placeholder 2"/>
          <p:cNvSpPr>
            <a:spLocks noGrp="1"/>
          </p:cNvSpPr>
          <p:nvPr>
            <p:ph idx="1"/>
          </p:nvPr>
        </p:nvSpPr>
        <p:spPr>
          <a:xfrm>
            <a:off x="647091" y="1429555"/>
            <a:ext cx="10583285" cy="5228822"/>
          </a:xfrm>
        </p:spPr>
        <p:txBody>
          <a:bodyPr/>
          <a:lstStyle/>
          <a:p>
            <a:r>
              <a:rPr lang="ru-RU" sz="2400" dirty="0" smtClean="0"/>
              <a:t>Бил </a:t>
            </a:r>
            <a:r>
              <a:rPr lang="ru-RU" sz="2400" dirty="0"/>
              <a:t>заштитник на сите морски чудовишта и чувар на </a:t>
            </a:r>
            <a:r>
              <a:rPr lang="ru-RU" sz="2400" dirty="0" smtClean="0"/>
              <a:t>морето.</a:t>
            </a:r>
          </a:p>
          <a:p>
            <a:r>
              <a:rPr lang="ru-RU" sz="2400" dirty="0"/>
              <a:t>Тие биле мешавина од птица со метални крилја,  стара жена со многу избрчкано лице, широк нос со животински уши, долги очњаци и метални раце, а низ главата наместо коса им растеле змии отровници. </a:t>
            </a:r>
            <a:endParaRPr lang="ru-RU" sz="2400" dirty="0" smtClean="0"/>
          </a:p>
          <a:p>
            <a:r>
              <a:rPr lang="ru-RU" sz="2400" dirty="0"/>
              <a:t>Кога ќе ги погледнел човек, од ужас се </a:t>
            </a:r>
            <a:r>
              <a:rPr lang="ru-RU" sz="2400" dirty="0" smtClean="0"/>
              <a:t>скаменувал.</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655" y="3953814"/>
            <a:ext cx="3644721" cy="2704563"/>
          </a:xfrm>
          <a:prstGeom prst="rect">
            <a:avLst/>
          </a:prstGeom>
        </p:spPr>
      </p:pic>
    </p:spTree>
    <p:extLst>
      <p:ext uri="{BB962C8B-B14F-4D97-AF65-F5344CB8AC3E}">
        <p14:creationId xmlns:p14="http://schemas.microsoft.com/office/powerpoint/2010/main" val="191608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Феникс</a:t>
            </a:r>
            <a:endParaRPr lang="en-US" sz="4000" b="1" dirty="0"/>
          </a:p>
        </p:txBody>
      </p:sp>
      <p:sp>
        <p:nvSpPr>
          <p:cNvPr id="3" name="Content Placeholder 2"/>
          <p:cNvSpPr>
            <a:spLocks noGrp="1"/>
          </p:cNvSpPr>
          <p:nvPr>
            <p:ph idx="1"/>
          </p:nvPr>
        </p:nvSpPr>
        <p:spPr>
          <a:xfrm>
            <a:off x="646112" y="1429555"/>
            <a:ext cx="10597144" cy="5197183"/>
          </a:xfrm>
        </p:spPr>
        <p:txBody>
          <a:bodyPr/>
          <a:lstStyle/>
          <a:p>
            <a:r>
              <a:rPr lang="ru-RU" sz="2400" dirty="0" smtClean="0"/>
              <a:t>Свето </a:t>
            </a:r>
            <a:r>
              <a:rPr lang="ru-RU" sz="2400" dirty="0"/>
              <a:t>митолошко суштество во форма на огнена птица</a:t>
            </a:r>
            <a:r>
              <a:rPr lang="ru-RU" sz="2400" dirty="0" smtClean="0"/>
              <a:t>.</a:t>
            </a:r>
          </a:p>
          <a:p>
            <a:r>
              <a:rPr lang="ru-RU" sz="2400" dirty="0"/>
              <a:t>Феникс е машка птица со црвено-златна боја. </a:t>
            </a:r>
            <a:endParaRPr lang="ru-RU" sz="2400" dirty="0" smtClean="0"/>
          </a:p>
          <a:p>
            <a:r>
              <a:rPr lang="ru-RU" sz="2400" dirty="0" smtClean="0"/>
              <a:t>Самиот </a:t>
            </a:r>
            <a:r>
              <a:rPr lang="ru-RU" sz="2400" dirty="0"/>
              <a:t>има </a:t>
            </a:r>
            <a:r>
              <a:rPr lang="ru-RU" sz="2400" dirty="0" smtClean="0"/>
              <a:t>спобност </a:t>
            </a:r>
            <a:r>
              <a:rPr lang="ru-RU" sz="2400" dirty="0"/>
              <a:t>да се излечи ако е повреден, а тоа ја докажува неговата бесмртност - симболот на огнот</a:t>
            </a:r>
            <a:r>
              <a:rPr lang="ru-RU" sz="2400" dirty="0" smtClean="0"/>
              <a:t>.</a:t>
            </a:r>
          </a:p>
          <a:p>
            <a:r>
              <a:rPr lang="ru-RU" sz="2400" dirty="0"/>
              <a:t>Друга карактеристика е дека со помош на солзите може да излечи било каква рана</a:t>
            </a:r>
            <a:r>
              <a:rPr lang="ru-RU" sz="2400"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7534141" y="3760071"/>
            <a:ext cx="3709115" cy="2866667"/>
          </a:xfrm>
          <a:prstGeom prst="rect">
            <a:avLst/>
          </a:prstGeom>
        </p:spPr>
      </p:pic>
    </p:spTree>
    <p:extLst>
      <p:ext uri="{BB962C8B-B14F-4D97-AF65-F5344CB8AC3E}">
        <p14:creationId xmlns:p14="http://schemas.microsoft.com/office/powerpoint/2010/main" val="179167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Сатир</a:t>
            </a:r>
            <a:endParaRPr lang="en-US" sz="4000" b="1" dirty="0"/>
          </a:p>
        </p:txBody>
      </p:sp>
      <p:sp>
        <p:nvSpPr>
          <p:cNvPr id="3" name="Content Placeholder 2"/>
          <p:cNvSpPr>
            <a:spLocks noGrp="1"/>
          </p:cNvSpPr>
          <p:nvPr>
            <p:ph idx="1"/>
          </p:nvPr>
        </p:nvSpPr>
        <p:spPr>
          <a:xfrm>
            <a:off x="646111" y="1378040"/>
            <a:ext cx="10584265" cy="5087154"/>
          </a:xfrm>
        </p:spPr>
        <p:txBody>
          <a:bodyPr/>
          <a:lstStyle/>
          <a:p>
            <a:pPr algn="just"/>
            <a:r>
              <a:rPr lang="ru-RU" sz="2400" dirty="0" smtClean="0"/>
              <a:t>Луѓе-јарци, </a:t>
            </a:r>
            <a:r>
              <a:rPr lang="ru-RU" sz="2400" dirty="0"/>
              <a:t>биле придружници на богот Дионис, демони на шумите и ридовите, со бушава коса, со тап извишен нос, зашилени уши, рогови и со јаречки или коњски опаш и копита. </a:t>
            </a:r>
            <a:endParaRPr lang="ru-RU" sz="2400" dirty="0" smtClean="0"/>
          </a:p>
          <a:p>
            <a:pPr algn="just"/>
            <a:r>
              <a:rPr lang="ru-RU" sz="2400" dirty="0"/>
              <a:t>На главата имаат венец, а во рацете тирзос и шупелка или мев полн со вино. </a:t>
            </a:r>
            <a:endParaRPr lang="ru-RU" sz="2400" dirty="0" smtClean="0"/>
          </a:p>
          <a:p>
            <a:pPr algn="just"/>
            <a:r>
              <a:rPr lang="ru-RU" sz="2400" dirty="0"/>
              <a:t>Ги сакале музиката, љубовта и виното</a:t>
            </a:r>
            <a:r>
              <a:rPr lang="ru-RU" sz="2400" dirty="0" smtClean="0"/>
              <a:t>.</a:t>
            </a:r>
          </a:p>
          <a:p>
            <a:pPr marL="0" indent="0" algn="just">
              <a:buNone/>
            </a:pPr>
            <a:endParaRPr lang="en-US" dirty="0"/>
          </a:p>
        </p:txBody>
      </p:sp>
      <p:pic>
        <p:nvPicPr>
          <p:cNvPr id="4" name="Picture 3"/>
          <p:cNvPicPr>
            <a:picLocks noChangeAspect="1"/>
          </p:cNvPicPr>
          <p:nvPr/>
        </p:nvPicPr>
        <p:blipFill>
          <a:blip r:embed="rId2"/>
          <a:stretch>
            <a:fillRect/>
          </a:stretch>
        </p:blipFill>
        <p:spPr>
          <a:xfrm>
            <a:off x="8000664" y="3526799"/>
            <a:ext cx="3229712" cy="2822486"/>
          </a:xfrm>
          <a:prstGeom prst="rect">
            <a:avLst/>
          </a:prstGeom>
        </p:spPr>
      </p:pic>
    </p:spTree>
    <p:extLst>
      <p:ext uri="{BB962C8B-B14F-4D97-AF65-F5344CB8AC3E}">
        <p14:creationId xmlns:p14="http://schemas.microsoft.com/office/powerpoint/2010/main" val="427168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smtClean="0"/>
              <a:t>Вампир</a:t>
            </a:r>
            <a:endParaRPr lang="en-US" sz="4000" b="1" dirty="0"/>
          </a:p>
        </p:txBody>
      </p:sp>
      <p:sp>
        <p:nvSpPr>
          <p:cNvPr id="3" name="Content Placeholder 2"/>
          <p:cNvSpPr>
            <a:spLocks noGrp="1"/>
          </p:cNvSpPr>
          <p:nvPr>
            <p:ph idx="1"/>
          </p:nvPr>
        </p:nvSpPr>
        <p:spPr>
          <a:xfrm>
            <a:off x="646111" y="1532586"/>
            <a:ext cx="10519871" cy="4715813"/>
          </a:xfrm>
        </p:spPr>
        <p:txBody>
          <a:bodyPr/>
          <a:lstStyle/>
          <a:p>
            <a:r>
              <a:rPr lang="ru-RU" sz="2400" dirty="0" smtClean="0"/>
              <a:t>Митски </a:t>
            </a:r>
            <a:r>
              <a:rPr lang="ru-RU" sz="2400" dirty="0"/>
              <a:t>суштества за кои фолклорот вели дека се хранеле со човечка и животинска крв. </a:t>
            </a:r>
            <a:endParaRPr lang="ru-RU" sz="24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464495" y="2933116"/>
            <a:ext cx="3701487" cy="3043503"/>
          </a:xfrm>
          <a:prstGeom prst="rect">
            <a:avLst/>
          </a:prstGeom>
        </p:spPr>
      </p:pic>
    </p:spTree>
    <p:extLst>
      <p:ext uri="{BB962C8B-B14F-4D97-AF65-F5344CB8AC3E}">
        <p14:creationId xmlns:p14="http://schemas.microsoft.com/office/powerpoint/2010/main" val="310008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1" y="452718"/>
            <a:ext cx="10341735" cy="1400530"/>
          </a:xfrm>
        </p:spPr>
        <p:txBody>
          <a:bodyPr/>
          <a:lstStyle/>
          <a:p>
            <a:r>
              <a:rPr lang="ru-RU" sz="4000" b="1" dirty="0" smtClean="0"/>
              <a:t>Најстари </a:t>
            </a:r>
            <a:r>
              <a:rPr lang="ru-RU" sz="4000" b="1" dirty="0"/>
              <a:t>епски видови </a:t>
            </a:r>
            <a:r>
              <a:rPr lang="ru-RU" sz="4000" b="1"/>
              <a:t>во </a:t>
            </a:r>
            <a:r>
              <a:rPr lang="ru-RU" sz="4000" b="1" smtClean="0"/>
              <a:t>проза:</a:t>
            </a:r>
            <a:endParaRPr lang="en-US" sz="4000" b="1" dirty="0"/>
          </a:p>
        </p:txBody>
      </p:sp>
      <p:sp>
        <p:nvSpPr>
          <p:cNvPr id="3" name="Content Placeholder 2"/>
          <p:cNvSpPr>
            <a:spLocks noGrp="1"/>
          </p:cNvSpPr>
          <p:nvPr>
            <p:ph idx="1"/>
          </p:nvPr>
        </p:nvSpPr>
        <p:spPr/>
        <p:txBody>
          <a:bodyPr>
            <a:normAutofit/>
          </a:bodyPr>
          <a:lstStyle/>
          <a:p>
            <a:r>
              <a:rPr lang="mk-MK" sz="3200" dirty="0" smtClean="0"/>
              <a:t>Митови </a:t>
            </a:r>
          </a:p>
          <a:p>
            <a:r>
              <a:rPr lang="mk-MK" sz="3200" dirty="0"/>
              <a:t>Л</a:t>
            </a:r>
            <a:r>
              <a:rPr lang="mk-MK" sz="3200" dirty="0" smtClean="0"/>
              <a:t>егенди</a:t>
            </a:r>
          </a:p>
          <a:p>
            <a:r>
              <a:rPr lang="mk-MK" sz="3200" dirty="0"/>
              <a:t>П</a:t>
            </a:r>
            <a:r>
              <a:rPr lang="mk-MK" sz="3200" dirty="0" smtClean="0"/>
              <a:t>реданија</a:t>
            </a:r>
            <a:endParaRPr lang="en-US" sz="3200" dirty="0"/>
          </a:p>
        </p:txBody>
      </p:sp>
    </p:spTree>
    <p:extLst>
      <p:ext uri="{BB962C8B-B14F-4D97-AF65-F5344CB8AC3E}">
        <p14:creationId xmlns:p14="http://schemas.microsoft.com/office/powerpoint/2010/main" val="104331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smtClean="0"/>
              <a:t>Мит</a:t>
            </a:r>
            <a:endParaRPr lang="en-US" sz="4000" b="1" dirty="0"/>
          </a:p>
        </p:txBody>
      </p:sp>
      <p:sp>
        <p:nvSpPr>
          <p:cNvPr id="3" name="Content Placeholder 2"/>
          <p:cNvSpPr>
            <a:spLocks noGrp="1"/>
          </p:cNvSpPr>
          <p:nvPr>
            <p:ph idx="1"/>
          </p:nvPr>
        </p:nvSpPr>
        <p:spPr>
          <a:xfrm>
            <a:off x="646112" y="1352282"/>
            <a:ext cx="10442598" cy="4896117"/>
          </a:xfrm>
        </p:spPr>
        <p:txBody>
          <a:bodyPr>
            <a:normAutofit/>
          </a:bodyPr>
          <a:lstStyle/>
          <a:p>
            <a:pPr algn="just"/>
            <a:r>
              <a:rPr lang="ru-RU" sz="2400" b="1" dirty="0"/>
              <a:t>Митовите</a:t>
            </a:r>
            <a:r>
              <a:rPr lang="ru-RU" sz="2400" dirty="0"/>
              <a:t> се сметаат за најстари приказни со фантастична содржина создадени во првобитното општество. Луѓето во недостаток од научни сознанија создавале фантастични објаснувања за настанокот на светот, за човекот, за </a:t>
            </a:r>
            <a:r>
              <a:rPr lang="ru-RU" sz="2400" dirty="0" smtClean="0"/>
              <a:t>животот...</a:t>
            </a:r>
          </a:p>
          <a:p>
            <a:pPr algn="just"/>
            <a:r>
              <a:rPr lang="ru-RU" sz="2400" dirty="0" smtClean="0"/>
              <a:t> Митовите </a:t>
            </a:r>
            <a:r>
              <a:rPr lang="ru-RU" sz="2400" dirty="0"/>
              <a:t>се сакрални (свети) творби, а не литературни, но им служат на литературните творби како богат извор на мотиви употребувани до ден-денес.</a:t>
            </a:r>
          </a:p>
          <a:p>
            <a:pPr algn="just"/>
            <a:r>
              <a:rPr lang="ru-RU" sz="2400" dirty="0"/>
              <a:t>Разни народи со текот на времето создавале бројни митски приказни оформувајќи збир од митови наречен </a:t>
            </a:r>
            <a:r>
              <a:rPr lang="ru-RU" sz="2400" b="1" dirty="0"/>
              <a:t>митологија.</a:t>
            </a:r>
            <a:endParaRPr lang="en-US" sz="2400" b="1" dirty="0"/>
          </a:p>
        </p:txBody>
      </p:sp>
    </p:spTree>
    <p:extLst>
      <p:ext uri="{BB962C8B-B14F-4D97-AF65-F5344CB8AC3E}">
        <p14:creationId xmlns:p14="http://schemas.microsoft.com/office/powerpoint/2010/main" val="251671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Митовите се поделени на:</a:t>
            </a:r>
            <a:endParaRPr lang="en-US" sz="4000" b="1" dirty="0"/>
          </a:p>
        </p:txBody>
      </p:sp>
      <p:sp>
        <p:nvSpPr>
          <p:cNvPr id="3" name="Content Placeholder 2"/>
          <p:cNvSpPr>
            <a:spLocks noGrp="1"/>
          </p:cNvSpPr>
          <p:nvPr>
            <p:ph idx="1"/>
          </p:nvPr>
        </p:nvSpPr>
        <p:spPr>
          <a:xfrm>
            <a:off x="746976" y="2052918"/>
            <a:ext cx="9453092" cy="4195481"/>
          </a:xfrm>
        </p:spPr>
        <p:txBody>
          <a:bodyPr/>
          <a:lstStyle/>
          <a:p>
            <a:endParaRPr lang="ru-RU" dirty="0"/>
          </a:p>
          <a:p>
            <a:r>
              <a:rPr lang="ru-RU" sz="2400" dirty="0" smtClean="0"/>
              <a:t> </a:t>
            </a:r>
            <a:r>
              <a:rPr lang="ru-RU" sz="2400" dirty="0"/>
              <a:t>митови за создавање на космосот (редот) - космогониски </a:t>
            </a:r>
            <a:r>
              <a:rPr lang="ru-RU" sz="2400" dirty="0" smtClean="0"/>
              <a:t>митови;</a:t>
            </a:r>
            <a:endParaRPr lang="ru-RU" sz="2400" dirty="0"/>
          </a:p>
          <a:p>
            <a:r>
              <a:rPr lang="ru-RU" sz="2400" dirty="0"/>
              <a:t>(од хаосот - нередот);</a:t>
            </a:r>
          </a:p>
          <a:p>
            <a:r>
              <a:rPr lang="ru-RU" sz="2400" dirty="0" smtClean="0"/>
              <a:t>митови </a:t>
            </a:r>
            <a:r>
              <a:rPr lang="ru-RU" sz="2400" dirty="0"/>
              <a:t>за настанокот на живиот свет;</a:t>
            </a:r>
          </a:p>
          <a:p>
            <a:r>
              <a:rPr lang="ru-RU" sz="2400" dirty="0" smtClean="0"/>
              <a:t>митови </a:t>
            </a:r>
            <a:r>
              <a:rPr lang="ru-RU" sz="2400" dirty="0"/>
              <a:t>за настанокот на небеските тела;</a:t>
            </a:r>
          </a:p>
          <a:p>
            <a:r>
              <a:rPr lang="ru-RU" sz="2400" dirty="0" smtClean="0"/>
              <a:t>митови </a:t>
            </a:r>
            <a:r>
              <a:rPr lang="ru-RU" sz="2400" dirty="0"/>
              <a:t>за крајот на светот - есхатолошки.</a:t>
            </a:r>
          </a:p>
          <a:p>
            <a:endParaRPr lang="en-US" sz="2400" dirty="0"/>
          </a:p>
        </p:txBody>
      </p:sp>
    </p:spTree>
    <p:extLst>
      <p:ext uri="{BB962C8B-B14F-4D97-AF65-F5344CB8AC3E}">
        <p14:creationId xmlns:p14="http://schemas.microsoft.com/office/powerpoint/2010/main" val="255247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smtClean="0"/>
              <a:t>Митот за Сизиф</a:t>
            </a:r>
            <a:endParaRPr lang="en-US" sz="4000" b="1" dirty="0"/>
          </a:p>
        </p:txBody>
      </p:sp>
      <p:sp>
        <p:nvSpPr>
          <p:cNvPr id="3" name="Content Placeholder 2"/>
          <p:cNvSpPr>
            <a:spLocks noGrp="1"/>
          </p:cNvSpPr>
          <p:nvPr>
            <p:ph idx="1"/>
          </p:nvPr>
        </p:nvSpPr>
        <p:spPr>
          <a:xfrm>
            <a:off x="646112" y="1468192"/>
            <a:ext cx="9901686" cy="4780207"/>
          </a:xfrm>
        </p:spPr>
        <p:txBody>
          <a:bodyPr>
            <a:normAutofit/>
          </a:bodyPr>
          <a:lstStyle/>
          <a:p>
            <a:pPr algn="just"/>
            <a:r>
              <a:rPr lang="ru-RU" sz="2400" dirty="0"/>
              <a:t>Сизиф, син на богот на ветровите Еол, и основач на градот Коринт, се сметал за најитар човек во древните времиња. Никој не можел да се рамни со него по итрост. Благодарејќи на тоа, тој натрупал небројно богатство во Коринт и надалеку се разнесол гласот за неговите скапоцености</a:t>
            </a:r>
            <a:r>
              <a:rPr lang="ru-RU" sz="2400" dirty="0" smtClean="0"/>
              <a:t>.</a:t>
            </a:r>
          </a:p>
          <a:p>
            <a:r>
              <a:rPr lang="ru-RU" sz="2400" dirty="0"/>
              <a:t>целата содржина на митот</a:t>
            </a:r>
            <a:r>
              <a:rPr lang="ru-RU" sz="2400" dirty="0" smtClean="0"/>
              <a:t>:</a:t>
            </a:r>
          </a:p>
          <a:p>
            <a:pPr marL="0" indent="0">
              <a:buNone/>
            </a:pPr>
            <a:r>
              <a:rPr lang="en-US" sz="2400" dirty="0">
                <a:hlinkClick r:id="rId2"/>
              </a:rPr>
              <a:t>https://makedonskijazik.mk/2010/11/%D0%BC%D0%B8%D1%82%D0%BE%D1%82-%D0%B7%D0%B0-%D1%81%D0%B8%D0%B7%D0%B8%D1%84-%</a:t>
            </a:r>
            <a:r>
              <a:rPr lang="en-US" sz="2400" dirty="0" smtClean="0">
                <a:hlinkClick r:id="rId2"/>
              </a:rPr>
              <a:t>D1%82%D0%B5%D0%BA%D1%81%D1%82.html</a:t>
            </a:r>
            <a:endParaRPr lang="mk-MK" sz="2400" dirty="0" smtClean="0"/>
          </a:p>
          <a:p>
            <a:pPr marL="0" indent="0">
              <a:buNone/>
            </a:pPr>
            <a:endParaRPr lang="en-US" sz="2400" dirty="0"/>
          </a:p>
          <a:p>
            <a:pPr marL="0" indent="0">
              <a:buNone/>
            </a:pPr>
            <a:endParaRPr lang="ru-RU" sz="2400" dirty="0"/>
          </a:p>
        </p:txBody>
      </p:sp>
    </p:spTree>
    <p:extLst>
      <p:ext uri="{BB962C8B-B14F-4D97-AF65-F5344CB8AC3E}">
        <p14:creationId xmlns:p14="http://schemas.microsoft.com/office/powerpoint/2010/main" val="182881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Митолошки суштества</a:t>
            </a:r>
            <a:endParaRPr lang="en-US" sz="4000" b="1" dirty="0"/>
          </a:p>
        </p:txBody>
      </p:sp>
      <p:sp>
        <p:nvSpPr>
          <p:cNvPr id="3" name="Content Placeholder 2"/>
          <p:cNvSpPr>
            <a:spLocks noGrp="1"/>
          </p:cNvSpPr>
          <p:nvPr>
            <p:ph idx="1"/>
          </p:nvPr>
        </p:nvSpPr>
        <p:spPr>
          <a:xfrm>
            <a:off x="1104293" y="1640794"/>
            <a:ext cx="8946541" cy="4579702"/>
          </a:xfrm>
        </p:spPr>
        <p:txBody>
          <a:bodyPr>
            <a:normAutofit/>
          </a:bodyPr>
          <a:lstStyle/>
          <a:p>
            <a:r>
              <a:rPr lang="mk-MK" sz="2400" dirty="0" smtClean="0"/>
              <a:t>Кентаур</a:t>
            </a:r>
          </a:p>
          <a:p>
            <a:r>
              <a:rPr lang="mk-MK" sz="2400" dirty="0" smtClean="0"/>
              <a:t>Сирена</a:t>
            </a:r>
          </a:p>
          <a:p>
            <a:r>
              <a:rPr lang="mk-MK" sz="2400" dirty="0" smtClean="0"/>
              <a:t>Нимфа</a:t>
            </a:r>
          </a:p>
          <a:p>
            <a:r>
              <a:rPr lang="mk-MK" sz="2400" dirty="0" smtClean="0"/>
              <a:t>Медуза</a:t>
            </a:r>
          </a:p>
          <a:p>
            <a:r>
              <a:rPr lang="mk-MK" sz="2400" dirty="0" smtClean="0"/>
              <a:t>Еднорог</a:t>
            </a:r>
          </a:p>
          <a:p>
            <a:r>
              <a:rPr lang="mk-MK" sz="2400" dirty="0"/>
              <a:t>Богот Форкиј </a:t>
            </a:r>
            <a:endParaRPr lang="mk-MK" sz="2400" dirty="0" smtClean="0"/>
          </a:p>
          <a:p>
            <a:r>
              <a:rPr lang="mk-MK" sz="2400" dirty="0" smtClean="0"/>
              <a:t>Феникс</a:t>
            </a:r>
          </a:p>
          <a:p>
            <a:r>
              <a:rPr lang="mk-MK" sz="2400" dirty="0" smtClean="0"/>
              <a:t>Сатир</a:t>
            </a:r>
          </a:p>
          <a:p>
            <a:r>
              <a:rPr lang="mk-MK" sz="2400" dirty="0" smtClean="0"/>
              <a:t>Вампир</a:t>
            </a:r>
            <a:endParaRPr lang="mk-MK" sz="2400" dirty="0"/>
          </a:p>
          <a:p>
            <a:endParaRPr lang="en-US" dirty="0"/>
          </a:p>
        </p:txBody>
      </p:sp>
    </p:spTree>
    <p:extLst>
      <p:ext uri="{BB962C8B-B14F-4D97-AF65-F5344CB8AC3E}">
        <p14:creationId xmlns:p14="http://schemas.microsoft.com/office/powerpoint/2010/main" val="353493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smtClean="0"/>
              <a:t>Кентаури</a:t>
            </a:r>
            <a:endParaRPr lang="en-US" sz="4000" b="1" dirty="0"/>
          </a:p>
        </p:txBody>
      </p:sp>
      <p:sp>
        <p:nvSpPr>
          <p:cNvPr id="3" name="Content Placeholder 2"/>
          <p:cNvSpPr>
            <a:spLocks noGrp="1"/>
          </p:cNvSpPr>
          <p:nvPr>
            <p:ph idx="1"/>
          </p:nvPr>
        </p:nvSpPr>
        <p:spPr>
          <a:xfrm>
            <a:off x="647092" y="1293064"/>
            <a:ext cx="10686316" cy="5345994"/>
          </a:xfrm>
        </p:spPr>
        <p:txBody>
          <a:bodyPr/>
          <a:lstStyle/>
          <a:p>
            <a:pPr algn="just"/>
            <a:r>
              <a:rPr lang="ru-RU" sz="2400" dirty="0"/>
              <a:t>Кентаурите имаат тело на коњ, а предниот дел односно место глава горни екстремитети од човек и глава на човек</a:t>
            </a:r>
            <a:r>
              <a:rPr lang="ru-RU" sz="2400" dirty="0" smtClean="0"/>
              <a:t>.</a:t>
            </a:r>
          </a:p>
          <a:p>
            <a:pPr algn="just"/>
            <a:r>
              <a:rPr lang="ru-RU" sz="2400" dirty="0"/>
              <a:t>Тие живееле во тешко пристапните шуми на Тесалија, западна Аркадија, Елида и Етолија</a:t>
            </a:r>
            <a:r>
              <a:rPr lang="ru-RU" sz="2400" dirty="0" smtClean="0"/>
              <a:t>.</a:t>
            </a:r>
          </a:p>
          <a:p>
            <a:pPr algn="just"/>
            <a:r>
              <a:rPr lang="ru-RU" sz="2400" dirty="0" smtClean="0"/>
              <a:t> </a:t>
            </a:r>
            <a:r>
              <a:rPr lang="ru-RU" sz="2400" dirty="0"/>
              <a:t>Претставени се како сурови суштества кои често доагале во судир со луѓето. </a:t>
            </a:r>
            <a:endParaRPr lang="ru-RU" sz="2400" dirty="0" smtClean="0"/>
          </a:p>
          <a:p>
            <a:pPr algn="just"/>
            <a:r>
              <a:rPr lang="ru-RU" sz="2400" dirty="0" smtClean="0"/>
              <a:t>Како </a:t>
            </a:r>
            <a:r>
              <a:rPr lang="ru-RU" sz="2400" dirty="0"/>
              <a:t>нивен противник се спомнува Херкулес, кој со нив се борел повеќе </a:t>
            </a:r>
            <a:r>
              <a:rPr lang="ru-RU" sz="2400" dirty="0" smtClean="0"/>
              <a:t>пати.</a:t>
            </a:r>
          </a:p>
          <a:p>
            <a:pPr marL="0" indent="0" algn="just">
              <a:buNone/>
            </a:pPr>
            <a:endParaRPr lang="en-US" dirty="0"/>
          </a:p>
        </p:txBody>
      </p:sp>
      <p:pic>
        <p:nvPicPr>
          <p:cNvPr id="4" name="Picture 3"/>
          <p:cNvPicPr>
            <a:picLocks noChangeAspect="1"/>
          </p:cNvPicPr>
          <p:nvPr/>
        </p:nvPicPr>
        <p:blipFill>
          <a:blip r:embed="rId2"/>
          <a:stretch>
            <a:fillRect/>
          </a:stretch>
        </p:blipFill>
        <p:spPr>
          <a:xfrm>
            <a:off x="8044914" y="4262907"/>
            <a:ext cx="3288494" cy="2376151"/>
          </a:xfrm>
          <a:prstGeom prst="rect">
            <a:avLst/>
          </a:prstGeom>
        </p:spPr>
      </p:pic>
    </p:spTree>
    <p:extLst>
      <p:ext uri="{BB962C8B-B14F-4D97-AF65-F5344CB8AC3E}">
        <p14:creationId xmlns:p14="http://schemas.microsoft.com/office/powerpoint/2010/main" val="239822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a:t>Сирени</a:t>
            </a:r>
            <a:endParaRPr lang="en-US" sz="4000" b="1" dirty="0"/>
          </a:p>
        </p:txBody>
      </p:sp>
      <p:sp>
        <p:nvSpPr>
          <p:cNvPr id="3" name="Content Placeholder 2"/>
          <p:cNvSpPr>
            <a:spLocks noGrp="1"/>
          </p:cNvSpPr>
          <p:nvPr>
            <p:ph idx="1"/>
          </p:nvPr>
        </p:nvSpPr>
        <p:spPr>
          <a:xfrm>
            <a:off x="646111" y="1537764"/>
            <a:ext cx="10481234" cy="4978946"/>
          </a:xfrm>
        </p:spPr>
        <p:txBody>
          <a:bodyPr/>
          <a:lstStyle/>
          <a:p>
            <a:r>
              <a:rPr lang="ru-RU" sz="2400" dirty="0"/>
              <a:t>До половина </a:t>
            </a:r>
            <a:r>
              <a:rPr lang="ru-RU" sz="2400" dirty="0" smtClean="0"/>
              <a:t>биле </a:t>
            </a:r>
            <a:r>
              <a:rPr lang="ru-RU" sz="2400" dirty="0"/>
              <a:t>девојки, а под струкот риби. </a:t>
            </a:r>
            <a:endParaRPr lang="ru-RU" sz="2400" dirty="0" smtClean="0"/>
          </a:p>
          <a:p>
            <a:r>
              <a:rPr lang="ru-RU" sz="2400" dirty="0"/>
              <a:t>Живееле во раскошен </a:t>
            </a:r>
            <a:r>
              <a:rPr lang="ru-RU" sz="2400" dirty="0" smtClean="0"/>
              <a:t>подморски свет.</a:t>
            </a:r>
          </a:p>
          <a:p>
            <a:r>
              <a:rPr lang="ru-RU" sz="2400" dirty="0" smtClean="0"/>
              <a:t>Пелее занесни </a:t>
            </a:r>
            <a:r>
              <a:rPr lang="ru-RU" sz="2400" dirty="0"/>
              <a:t>песни па морнарите скокале од </a:t>
            </a:r>
            <a:r>
              <a:rPr lang="ru-RU" sz="2400" dirty="0" smtClean="0"/>
              <a:t>бродовите во морето.</a:t>
            </a:r>
          </a:p>
          <a:p>
            <a:endParaRPr lang="ru-RU" dirty="0"/>
          </a:p>
          <a:p>
            <a:pPr marL="0" indent="0">
              <a:buNone/>
            </a:pPr>
            <a:endParaRPr lang="en-US" dirty="0"/>
          </a:p>
        </p:txBody>
      </p:sp>
      <p:pic>
        <p:nvPicPr>
          <p:cNvPr id="4" name="Picture 3"/>
          <p:cNvPicPr>
            <a:picLocks noChangeAspect="1"/>
          </p:cNvPicPr>
          <p:nvPr/>
        </p:nvPicPr>
        <p:blipFill>
          <a:blip r:embed="rId2"/>
          <a:stretch>
            <a:fillRect/>
          </a:stretch>
        </p:blipFill>
        <p:spPr>
          <a:xfrm>
            <a:off x="7299302" y="3541688"/>
            <a:ext cx="3828043" cy="2665927"/>
          </a:xfrm>
          <a:prstGeom prst="rect">
            <a:avLst/>
          </a:prstGeom>
        </p:spPr>
      </p:pic>
    </p:spTree>
    <p:extLst>
      <p:ext uri="{BB962C8B-B14F-4D97-AF65-F5344CB8AC3E}">
        <p14:creationId xmlns:p14="http://schemas.microsoft.com/office/powerpoint/2010/main" val="80479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000" b="1" dirty="0" smtClean="0"/>
              <a:t>Нимфа</a:t>
            </a:r>
            <a:endParaRPr lang="en-US" sz="4000" b="1" dirty="0"/>
          </a:p>
        </p:txBody>
      </p:sp>
      <p:sp>
        <p:nvSpPr>
          <p:cNvPr id="3" name="Content Placeholder 2"/>
          <p:cNvSpPr>
            <a:spLocks noGrp="1"/>
          </p:cNvSpPr>
          <p:nvPr>
            <p:ph idx="1"/>
          </p:nvPr>
        </p:nvSpPr>
        <p:spPr>
          <a:xfrm>
            <a:off x="759853" y="1429556"/>
            <a:ext cx="10457645" cy="5267458"/>
          </a:xfrm>
        </p:spPr>
        <p:txBody>
          <a:bodyPr/>
          <a:lstStyle/>
          <a:p>
            <a:r>
              <a:rPr lang="ru-RU" sz="2400" dirty="0" smtClean="0"/>
              <a:t>Претставуваат божества </a:t>
            </a:r>
            <a:r>
              <a:rPr lang="ru-RU" sz="2400" dirty="0"/>
              <a:t>во митологијата на Античките Грци чие битие е отелотворено во прекрасна </a:t>
            </a:r>
            <a:r>
              <a:rPr lang="ru-RU" sz="2400" dirty="0" smtClean="0"/>
              <a:t>жена.</a:t>
            </a:r>
          </a:p>
          <a:p>
            <a:r>
              <a:rPr lang="ru-RU" sz="2400" dirty="0"/>
              <a:t>Нивното </a:t>
            </a:r>
            <a:r>
              <a:rPr lang="ru-RU" sz="2400" dirty="0" smtClean="0"/>
              <a:t>присуство </a:t>
            </a:r>
            <a:r>
              <a:rPr lang="ru-RU" sz="2400" dirty="0"/>
              <a:t>требало да биде забележано околу природните убавини (извори, шуми, мориња, планини</a:t>
            </a:r>
            <a:r>
              <a:rPr lang="ru-RU" sz="2400" dirty="0" smtClean="0"/>
              <a:t>...).</a:t>
            </a:r>
          </a:p>
          <a:p>
            <a:r>
              <a:rPr lang="ru-RU" sz="2400" dirty="0" smtClean="0"/>
              <a:t>Симболи </a:t>
            </a:r>
            <a:r>
              <a:rPr lang="ru-RU" sz="2400" dirty="0"/>
              <a:t>на мистиката и на елементите на природата</a:t>
            </a:r>
            <a:r>
              <a:rPr lang="ru-RU" sz="2400" dirty="0" smtClean="0"/>
              <a:t>.</a:t>
            </a:r>
          </a:p>
          <a:p>
            <a:pPr marL="0" indent="0">
              <a:buNone/>
            </a:pPr>
            <a:endParaRPr lang="ru-RU"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416064" y="3721994"/>
            <a:ext cx="3696237" cy="2781837"/>
          </a:xfrm>
          <a:prstGeom prst="rect">
            <a:avLst/>
          </a:prstGeom>
        </p:spPr>
      </p:pic>
    </p:spTree>
    <p:extLst>
      <p:ext uri="{BB962C8B-B14F-4D97-AF65-F5344CB8AC3E}">
        <p14:creationId xmlns:p14="http://schemas.microsoft.com/office/powerpoint/2010/main" val="4245895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103</TotalTime>
  <Words>644</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          М И Т  </vt:lpstr>
      <vt:lpstr>Најстари епски видови во проза:</vt:lpstr>
      <vt:lpstr>Мит</vt:lpstr>
      <vt:lpstr>Митовите се поделени на:</vt:lpstr>
      <vt:lpstr>Митот за Сизиф</vt:lpstr>
      <vt:lpstr>Митолошки суштества</vt:lpstr>
      <vt:lpstr>Кентаури</vt:lpstr>
      <vt:lpstr>Сирени</vt:lpstr>
      <vt:lpstr>Нимфа</vt:lpstr>
      <vt:lpstr>Медуза</vt:lpstr>
      <vt:lpstr>Еднорог</vt:lpstr>
      <vt:lpstr>Богот Форкиј </vt:lpstr>
      <vt:lpstr>Феникс</vt:lpstr>
      <vt:lpstr>Сатир</vt:lpstr>
      <vt:lpstr>Вампир</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МИТ  </dc:title>
  <dc:creator>Windows User</dc:creator>
  <cp:lastModifiedBy>Windows User</cp:lastModifiedBy>
  <cp:revision>37</cp:revision>
  <dcterms:created xsi:type="dcterms:W3CDTF">2020-03-18T19:03:34Z</dcterms:created>
  <dcterms:modified xsi:type="dcterms:W3CDTF">2020-03-18T20:46:46Z</dcterms:modified>
</cp:coreProperties>
</file>