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F812F-0B3C-4E8E-981B-BD48620FAD85}" type="datetimeFigureOut">
              <a:rPr lang="mk-MK" smtClean="0"/>
              <a:pPr/>
              <a:t>26.03.2018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3A6A654-8C7A-40DF-8984-A90C39DBEA35}"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F812F-0B3C-4E8E-981B-BD48620FAD85}" type="datetimeFigureOut">
              <a:rPr lang="mk-MK" smtClean="0"/>
              <a:pPr/>
              <a:t>26.03.2018</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6A654-8C7A-40DF-8984-A90C39DBEA35}"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0"/>
            <a:ext cx="9144000" cy="1077218"/>
          </a:xfrm>
          <a:prstGeom prst="rect">
            <a:avLst/>
          </a:prstGeom>
          <a:noFill/>
        </p:spPr>
        <p:txBody>
          <a:bodyPr wrap="square" rtlCol="0">
            <a:spAutoFit/>
          </a:bodyPr>
          <a:lstStyle/>
          <a:p>
            <a:pPr algn="ctr"/>
            <a:r>
              <a:rPr lang="mk-MK" sz="3200" b="1" dirty="0" smtClean="0">
                <a:latin typeface="Arial" pitchFamily="34" charset="0"/>
                <a:cs typeface="Arial" pitchFamily="34" charset="0"/>
              </a:rPr>
              <a:t>КОНТРОЛА НА КВАЛИТЕТ </a:t>
            </a:r>
            <a:r>
              <a:rPr lang="en-US" sz="3200" b="1" dirty="0" smtClean="0">
                <a:latin typeface="Arial" pitchFamily="34" charset="0"/>
                <a:cs typeface="Arial" pitchFamily="34" charset="0"/>
              </a:rPr>
              <a:t>K</a:t>
            </a:r>
            <a:r>
              <a:rPr lang="mk-MK" sz="3200" b="1" dirty="0" smtClean="0">
                <a:latin typeface="Arial" pitchFamily="34" charset="0"/>
                <a:cs typeface="Arial" pitchFamily="34" charset="0"/>
              </a:rPr>
              <a:t>АЈ ЗАВАРЕНИ СПОЕВИ</a:t>
            </a:r>
            <a:endParaRPr lang="mk-MK" sz="3200" dirty="0">
              <a:latin typeface="Arial" pitchFamily="34" charset="0"/>
              <a:cs typeface="Arial" pitchFamily="34" charset="0"/>
            </a:endParaRPr>
          </a:p>
        </p:txBody>
      </p:sp>
      <p:sp>
        <p:nvSpPr>
          <p:cNvPr id="3" name="TextBox 2"/>
          <p:cNvSpPr txBox="1"/>
          <p:nvPr/>
        </p:nvSpPr>
        <p:spPr>
          <a:xfrm>
            <a:off x="0" y="928670"/>
            <a:ext cx="9144000" cy="954107"/>
          </a:xfrm>
          <a:prstGeom prst="rect">
            <a:avLst/>
          </a:prstGeom>
          <a:noFill/>
        </p:spPr>
        <p:txBody>
          <a:bodyPr wrap="square" rtlCol="0">
            <a:spAutoFit/>
          </a:bodyPr>
          <a:lstStyle/>
          <a:p>
            <a:pPr algn="ctr"/>
            <a:r>
              <a:rPr lang="mk-MK" sz="2800" b="1" dirty="0" smtClean="0">
                <a:solidFill>
                  <a:schemeClr val="tx2">
                    <a:lumMod val="50000"/>
                  </a:schemeClr>
                </a:solidFill>
                <a:latin typeface="Arial" pitchFamily="34" charset="0"/>
                <a:cs typeface="Arial" pitchFamily="34" charset="0"/>
              </a:rPr>
              <a:t>ИСПИТУВАЊЕ И КОНТРОЛА НА ЗАВАРЕНИТЕ СПОЕВИ</a:t>
            </a:r>
            <a:endParaRPr lang="mk-MK" sz="2800" dirty="0">
              <a:solidFill>
                <a:schemeClr val="tx2">
                  <a:lumMod val="50000"/>
                </a:schemeClr>
              </a:solidFill>
              <a:latin typeface="Arial" pitchFamily="34" charset="0"/>
              <a:cs typeface="Arial" pitchFamily="34" charset="0"/>
            </a:endParaRPr>
          </a:p>
        </p:txBody>
      </p:sp>
      <p:sp>
        <p:nvSpPr>
          <p:cNvPr id="4" name="TextBox 3"/>
          <p:cNvSpPr txBox="1"/>
          <p:nvPr/>
        </p:nvSpPr>
        <p:spPr>
          <a:xfrm>
            <a:off x="0" y="1643050"/>
            <a:ext cx="9144000" cy="5170646"/>
          </a:xfrm>
          <a:prstGeom prst="rect">
            <a:avLst/>
          </a:prstGeom>
          <a:noFill/>
        </p:spPr>
        <p:txBody>
          <a:bodyPr wrap="square" rtlCol="0">
            <a:spAutoFit/>
          </a:bodyPr>
          <a:lstStyle/>
          <a:p>
            <a:pPr indent="457200" algn="just"/>
            <a:r>
              <a:rPr lang="mk-MK" sz="2200" b="1" dirty="0" smtClean="0">
                <a:latin typeface="Arial" pitchFamily="34" charset="0"/>
                <a:cs typeface="Arial" pitchFamily="34" charset="0"/>
              </a:rPr>
              <a:t>Заварувањето како постапка на спојување кај повеќето  случаеви е проследено со </a:t>
            </a:r>
            <a:r>
              <a:rPr lang="mk-MK" sz="2200" b="1" dirty="0" smtClean="0">
                <a:solidFill>
                  <a:srgbClr val="FF0000"/>
                </a:solidFill>
                <a:latin typeface="Arial" pitchFamily="34" charset="0"/>
                <a:cs typeface="Arial" pitchFamily="34" charset="0"/>
              </a:rPr>
              <a:t>локални хемиски </a:t>
            </a:r>
            <a:r>
              <a:rPr lang="mk-MK" sz="2200" b="1" dirty="0" smtClean="0">
                <a:latin typeface="Arial" pitchFamily="34" charset="0"/>
                <a:cs typeface="Arial" pitchFamily="34" charset="0"/>
              </a:rPr>
              <a:t>и </a:t>
            </a:r>
            <a:r>
              <a:rPr lang="mk-MK" sz="2200" b="1" dirty="0" smtClean="0">
                <a:solidFill>
                  <a:srgbClr val="FF0000"/>
                </a:solidFill>
                <a:latin typeface="Arial" pitchFamily="34" charset="0"/>
                <a:cs typeface="Arial" pitchFamily="34" charset="0"/>
              </a:rPr>
              <a:t>структурални промени</a:t>
            </a:r>
            <a:r>
              <a:rPr lang="mk-MK" sz="2200" b="1" dirty="0" smtClean="0">
                <a:latin typeface="Arial" pitchFamily="34" charset="0"/>
                <a:cs typeface="Arial" pitchFamily="34" charset="0"/>
              </a:rPr>
              <a:t> во материјалот </a:t>
            </a:r>
            <a:r>
              <a:rPr lang="mk-MK" sz="2200" b="1" dirty="0" smtClean="0">
                <a:solidFill>
                  <a:srgbClr val="FF0000"/>
                </a:solidFill>
                <a:latin typeface="Arial" pitchFamily="34" charset="0"/>
                <a:cs typeface="Arial" pitchFamily="34" charset="0"/>
              </a:rPr>
              <a:t>на местото на спојувањето</a:t>
            </a:r>
            <a:r>
              <a:rPr lang="mk-MK" sz="2200" b="1" dirty="0" smtClean="0">
                <a:latin typeface="Arial" pitchFamily="34" charset="0"/>
                <a:cs typeface="Arial" pitchFamily="34" charset="0"/>
              </a:rPr>
              <a:t>, како и да се работи во повеќето случаи за </a:t>
            </a:r>
            <a:r>
              <a:rPr lang="mk-MK" sz="2200" b="1" dirty="0" smtClean="0">
                <a:solidFill>
                  <a:srgbClr val="FF0000"/>
                </a:solidFill>
                <a:latin typeface="Arial" pitchFamily="34" charset="0"/>
                <a:cs typeface="Arial" pitchFamily="34" charset="0"/>
              </a:rPr>
              <a:t>термохемиски процеси</a:t>
            </a:r>
            <a:r>
              <a:rPr lang="mk-MK" sz="2200" b="1" dirty="0" smtClean="0">
                <a:latin typeface="Arial" pitchFamily="34" charset="0"/>
                <a:cs typeface="Arial" pitchFamily="34" charset="0"/>
              </a:rPr>
              <a:t>, јасно е дека постојат голем број на услови кои мораат да се задоволат за да заварената врска ги има саканите својства. </a:t>
            </a:r>
          </a:p>
          <a:p>
            <a:pPr indent="457200" algn="just"/>
            <a:r>
              <a:rPr lang="mk-MK" sz="2200" b="1" dirty="0" smtClean="0">
                <a:latin typeface="Arial" pitchFamily="34" charset="0"/>
                <a:cs typeface="Arial" pitchFamily="34" charset="0"/>
              </a:rPr>
              <a:t> </a:t>
            </a:r>
          </a:p>
          <a:p>
            <a:pPr indent="457200" algn="just"/>
            <a:r>
              <a:rPr lang="mk-MK" sz="2200" b="1" dirty="0" smtClean="0">
                <a:latin typeface="Arial" pitchFamily="34" charset="0"/>
                <a:cs typeface="Arial" pitchFamily="34" charset="0"/>
              </a:rPr>
              <a:t>Дури и кога се исклучи факторот човек, односно ако не се работи за рачно заварување, остануваат влијателни факторите, како што се:</a:t>
            </a:r>
          </a:p>
          <a:p>
            <a:pPr indent="457200" algn="just"/>
            <a:r>
              <a:rPr lang="mk-MK" sz="2200" b="1" dirty="0" smtClean="0">
                <a:latin typeface="Arial" pitchFamily="34" charset="0"/>
                <a:cs typeface="Arial" pitchFamily="34" charset="0"/>
              </a:rPr>
              <a:t>- изборот на </a:t>
            </a:r>
            <a:r>
              <a:rPr lang="mk-MK" sz="2200" b="1" dirty="0" smtClean="0">
                <a:solidFill>
                  <a:srgbClr val="FF0000"/>
                </a:solidFill>
                <a:latin typeface="Arial" pitchFamily="34" charset="0"/>
                <a:cs typeface="Arial" pitchFamily="34" charset="0"/>
              </a:rPr>
              <a:t>конструктивното</a:t>
            </a:r>
            <a:r>
              <a:rPr lang="mk-MK" sz="2200" b="1" dirty="0" smtClean="0">
                <a:latin typeface="Arial" pitchFamily="34" charset="0"/>
                <a:cs typeface="Arial" pitchFamily="34" charset="0"/>
              </a:rPr>
              <a:t> решение;</a:t>
            </a:r>
          </a:p>
          <a:p>
            <a:pPr indent="457200" algn="just"/>
            <a:r>
              <a:rPr lang="mk-MK" sz="2200" b="1" dirty="0" smtClean="0">
                <a:latin typeface="Arial" pitchFamily="34" charset="0"/>
                <a:cs typeface="Arial" pitchFamily="34" charset="0"/>
              </a:rPr>
              <a:t>- изборот на </a:t>
            </a:r>
            <a:r>
              <a:rPr lang="mk-MK" sz="2200" b="1" dirty="0" smtClean="0">
                <a:solidFill>
                  <a:srgbClr val="FF0000"/>
                </a:solidFill>
                <a:latin typeface="Arial" pitchFamily="34" charset="0"/>
                <a:cs typeface="Arial" pitchFamily="34" charset="0"/>
              </a:rPr>
              <a:t>основниот</a:t>
            </a:r>
            <a:r>
              <a:rPr lang="mk-MK" sz="2200" b="1" dirty="0" smtClean="0">
                <a:latin typeface="Arial" pitchFamily="34" charset="0"/>
                <a:cs typeface="Arial" pitchFamily="34" charset="0"/>
              </a:rPr>
              <a:t> и </a:t>
            </a:r>
            <a:r>
              <a:rPr lang="mk-MK" sz="2200" b="1" dirty="0" smtClean="0">
                <a:solidFill>
                  <a:srgbClr val="FF0000"/>
                </a:solidFill>
                <a:latin typeface="Arial" pitchFamily="34" charset="0"/>
                <a:cs typeface="Arial" pitchFamily="34" charset="0"/>
              </a:rPr>
              <a:t>додатниот</a:t>
            </a:r>
            <a:r>
              <a:rPr lang="mk-MK" sz="2200" b="1" dirty="0" smtClean="0">
                <a:latin typeface="Arial" pitchFamily="34" charset="0"/>
                <a:cs typeface="Arial" pitchFamily="34" charset="0"/>
              </a:rPr>
              <a:t> материјал;</a:t>
            </a:r>
          </a:p>
          <a:p>
            <a:pPr indent="457200" algn="just"/>
            <a:r>
              <a:rPr lang="mk-MK" sz="2200" b="1" dirty="0" smtClean="0">
                <a:latin typeface="Arial" pitchFamily="34" charset="0"/>
                <a:cs typeface="Arial" pitchFamily="34" charset="0"/>
              </a:rPr>
              <a:t>- </a:t>
            </a:r>
            <a:r>
              <a:rPr lang="mk-MK" sz="2200" b="1" dirty="0" smtClean="0">
                <a:solidFill>
                  <a:srgbClr val="FF0000"/>
                </a:solidFill>
                <a:latin typeface="Arial" pitchFamily="34" charset="0"/>
                <a:cs typeface="Arial" pitchFamily="34" charset="0"/>
              </a:rPr>
              <a:t>условите</a:t>
            </a:r>
            <a:r>
              <a:rPr lang="mk-MK" sz="2200" b="1" dirty="0" smtClean="0">
                <a:latin typeface="Arial" pitchFamily="34" charset="0"/>
                <a:cs typeface="Arial" pitchFamily="34" charset="0"/>
              </a:rPr>
              <a:t> на </a:t>
            </a:r>
            <a:r>
              <a:rPr lang="mk-MK" sz="2200" b="1" dirty="0" smtClean="0">
                <a:solidFill>
                  <a:srgbClr val="FF0000"/>
                </a:solidFill>
                <a:latin typeface="Arial" pitchFamily="34" charset="0"/>
                <a:cs typeface="Arial" pitchFamily="34" charset="0"/>
              </a:rPr>
              <a:t>изведувањето</a:t>
            </a:r>
            <a:r>
              <a:rPr lang="mk-MK" sz="2200" b="1" dirty="0" smtClean="0">
                <a:latin typeface="Arial" pitchFamily="34" charset="0"/>
                <a:cs typeface="Arial" pitchFamily="34" charset="0"/>
              </a:rPr>
              <a:t>; и</a:t>
            </a:r>
          </a:p>
          <a:p>
            <a:pPr indent="457200" algn="just"/>
            <a:r>
              <a:rPr lang="mk-MK" sz="2200" b="1" dirty="0" smtClean="0">
                <a:latin typeface="Arial" pitchFamily="34" charset="0"/>
                <a:cs typeface="Arial" pitchFamily="34" charset="0"/>
              </a:rPr>
              <a:t>- избраната </a:t>
            </a:r>
            <a:r>
              <a:rPr lang="mk-MK" sz="2200" b="1" dirty="0" smtClean="0">
                <a:solidFill>
                  <a:srgbClr val="FF0000"/>
                </a:solidFill>
                <a:latin typeface="Arial" pitchFamily="34" charset="0"/>
                <a:cs typeface="Arial" pitchFamily="34" charset="0"/>
              </a:rPr>
              <a:t>технолошка</a:t>
            </a:r>
            <a:r>
              <a:rPr lang="mk-MK" sz="2200" b="1" dirty="0" smtClean="0">
                <a:latin typeface="Arial" pitchFamily="34" charset="0"/>
                <a:cs typeface="Arial" pitchFamily="34" charset="0"/>
              </a:rPr>
              <a:t> постапка, односно </a:t>
            </a:r>
            <a:r>
              <a:rPr lang="mk-MK" sz="2200" b="1" dirty="0" smtClean="0">
                <a:solidFill>
                  <a:srgbClr val="FF0000"/>
                </a:solidFill>
                <a:latin typeface="Arial" pitchFamily="34" charset="0"/>
                <a:cs typeface="Arial" pitchFamily="34" charset="0"/>
              </a:rPr>
              <a:t>редоследо</a:t>
            </a:r>
            <a:r>
              <a:rPr lang="mk-MK" sz="2200" b="1" dirty="0" smtClean="0">
                <a:latin typeface="Arial" pitchFamily="34" charset="0"/>
                <a:cs typeface="Arial" pitchFamily="34" charset="0"/>
              </a:rPr>
              <a:t>т на заварувањето</a:t>
            </a:r>
            <a:r>
              <a:rPr lang="mk-MK" sz="2200" b="1" dirty="0" smtClean="0">
                <a:solidFill>
                  <a:srgbClr val="FF0000"/>
                </a:solidFill>
                <a:latin typeface="Arial" pitchFamily="34" charset="0"/>
                <a:cs typeface="Arial" pitchFamily="34" charset="0"/>
              </a:rPr>
              <a:t>, параметрите </a:t>
            </a:r>
            <a:r>
              <a:rPr lang="mk-MK" sz="2200" b="1" dirty="0" smtClean="0">
                <a:latin typeface="Arial" pitchFamily="34" charset="0"/>
                <a:cs typeface="Arial" pitchFamily="34" charset="0"/>
              </a:rPr>
              <a:t>на заварувањето и др.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214290"/>
            <a:ext cx="9144000" cy="6401753"/>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Методи на контрола и испитување по заварувањето. </a:t>
            </a:r>
            <a:r>
              <a:rPr lang="mk-MK" sz="2000" b="1" dirty="0" smtClean="0">
                <a:latin typeface="Arial" pitchFamily="34" charset="0"/>
                <a:cs typeface="Arial" pitchFamily="34" charset="0"/>
              </a:rPr>
              <a:t>Заварувањето како постапка на сврзување во однос на другите постапки има определени предности. Досега применуваните постапки на заварување, овозможуваат остварување на врски со саканите својства на скоро сите материјали кои се користат во машиноградбата и другите области на индустријата, и тоа на металите и приличен број на неметали. Меѓутоа, со оглед на сржта на заварувањето, која во повеќе случаи е пропратена со локални хемиски и структурални промени во материјалот, на местото на сврзувањето како и кога е збор за термохемиските процеси, јасно е дека постојат различни услови кои мора да се задоволат за да заварената врска ги има саканите својства. </a:t>
            </a:r>
            <a:endParaRPr lang="mk-MK" sz="2000" b="1" dirty="0" smtClean="0">
              <a:latin typeface="Arial" pitchFamily="34" charset="0"/>
              <a:cs typeface="Arial" pitchFamily="34" charset="0"/>
            </a:endParaRP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Дури и кога се исклучи факторот човек, односно ако не се работи за рачното заварување, остануваат влијателни факторите како што </a:t>
            </a:r>
            <a:r>
              <a:rPr lang="mk-MK" sz="2000" b="1" dirty="0" smtClean="0">
                <a:latin typeface="Arial" pitchFamily="34" charset="0"/>
                <a:cs typeface="Arial" pitchFamily="34" charset="0"/>
              </a:rPr>
              <a:t>се:</a:t>
            </a:r>
          </a:p>
          <a:p>
            <a:pPr algn="just">
              <a:buFont typeface="Wingdings" pitchFamily="2" charset="2"/>
              <a:buChar char="ü"/>
            </a:pPr>
            <a:r>
              <a:rPr lang="mk-MK" sz="2000" b="1" dirty="0" smtClean="0">
                <a:latin typeface="Arial" pitchFamily="34" charset="0"/>
                <a:cs typeface="Arial" pitchFamily="34" charset="0"/>
              </a:rPr>
              <a:t>избор </a:t>
            </a:r>
            <a:r>
              <a:rPr lang="mk-MK" sz="2000" b="1" dirty="0" smtClean="0">
                <a:latin typeface="Arial" pitchFamily="34" charset="0"/>
                <a:cs typeface="Arial" pitchFamily="34" charset="0"/>
              </a:rPr>
              <a:t>на конструктивното решение;</a:t>
            </a:r>
          </a:p>
          <a:p>
            <a:pPr algn="just">
              <a:buFont typeface="Wingdings" pitchFamily="2" charset="2"/>
              <a:buChar char="ü"/>
            </a:pPr>
            <a:r>
              <a:rPr lang="mk-MK" sz="2000" b="1" dirty="0" smtClean="0">
                <a:latin typeface="Arial" pitchFamily="34" charset="0"/>
                <a:cs typeface="Arial" pitchFamily="34" charset="0"/>
              </a:rPr>
              <a:t>избор </a:t>
            </a:r>
            <a:r>
              <a:rPr lang="mk-MK" sz="2000" b="1" dirty="0" smtClean="0">
                <a:latin typeface="Arial" pitchFamily="34" charset="0"/>
                <a:cs typeface="Arial" pitchFamily="34" charset="0"/>
              </a:rPr>
              <a:t>на основниот и додатниот материјал;</a:t>
            </a:r>
          </a:p>
          <a:p>
            <a:pPr algn="just">
              <a:buFont typeface="Wingdings" pitchFamily="2" charset="2"/>
              <a:buChar char="ü"/>
            </a:pPr>
            <a:r>
              <a:rPr lang="mk-MK" sz="2000" b="1" dirty="0" smtClean="0">
                <a:latin typeface="Arial" pitchFamily="34" charset="0"/>
                <a:cs typeface="Arial" pitchFamily="34" charset="0"/>
              </a:rPr>
              <a:t>услови </a:t>
            </a:r>
            <a:r>
              <a:rPr lang="mk-MK" sz="2000" b="1" dirty="0" smtClean="0">
                <a:latin typeface="Arial" pitchFamily="34" charset="0"/>
                <a:cs typeface="Arial" pitchFamily="34" charset="0"/>
              </a:rPr>
              <a:t>на изведување;</a:t>
            </a:r>
          </a:p>
          <a:p>
            <a:pPr algn="just">
              <a:buFont typeface="Wingdings" pitchFamily="2" charset="2"/>
              <a:buChar char="ü"/>
            </a:pPr>
            <a:r>
              <a:rPr lang="mk-MK" sz="2000" b="1" dirty="0" smtClean="0">
                <a:latin typeface="Arial" pitchFamily="34" charset="0"/>
                <a:cs typeface="Arial" pitchFamily="34" charset="0"/>
              </a:rPr>
              <a:t>избраните </a:t>
            </a:r>
            <a:r>
              <a:rPr lang="mk-MK" sz="2000" b="1" dirty="0" smtClean="0">
                <a:latin typeface="Arial" pitchFamily="34" charset="0"/>
                <a:cs typeface="Arial" pitchFamily="34" charset="0"/>
              </a:rPr>
              <a:t>технолошки постапки, односно, редослед на заварување,</a:t>
            </a:r>
          </a:p>
          <a:p>
            <a:pPr algn="just">
              <a:buFont typeface="Wingdings" pitchFamily="2" charset="2"/>
              <a:buChar char="ü"/>
            </a:pPr>
            <a:r>
              <a:rPr lang="mk-MK" sz="2000" b="1" dirty="0" smtClean="0">
                <a:latin typeface="Arial" pitchFamily="34" charset="0"/>
                <a:cs typeface="Arial" pitchFamily="34" charset="0"/>
              </a:rPr>
              <a:t>параметри </a:t>
            </a:r>
            <a:r>
              <a:rPr lang="mk-MK" sz="2000" b="1" dirty="0" smtClean="0">
                <a:latin typeface="Arial" pitchFamily="34" charset="0"/>
                <a:cs typeface="Arial" pitchFamily="34" charset="0"/>
              </a:rPr>
              <a:t>на заварување и друго</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214290"/>
            <a:ext cx="9144000" cy="2677656"/>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Сето ова укажува дека покрај проверката на сите услови и параметри на работа во периодите пред и по заварувањето, неопходно е и испитување на заварените врски, чиј обем и вид зависта од видот на заварената конструкција и врска, намената на конструкцијата и бараните услови за квалитет и примена на прописите кои важат за одделни видови на конструкција</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
        <p:nvSpPr>
          <p:cNvPr id="3" name="TextBox 2"/>
          <p:cNvSpPr txBox="1"/>
          <p:nvPr/>
        </p:nvSpPr>
        <p:spPr>
          <a:xfrm>
            <a:off x="857224" y="3429000"/>
            <a:ext cx="7429552" cy="584775"/>
          </a:xfrm>
          <a:prstGeom prst="rect">
            <a:avLst/>
          </a:prstGeom>
          <a:noFill/>
        </p:spPr>
        <p:txBody>
          <a:bodyPr wrap="square" rtlCol="0">
            <a:spAutoFit/>
          </a:bodyPr>
          <a:lstStyle/>
          <a:p>
            <a:pPr algn="ctr"/>
            <a:r>
              <a:rPr lang="mk-MK" sz="3200" b="1" dirty="0" smtClean="0">
                <a:solidFill>
                  <a:srgbClr val="C00000"/>
                </a:solidFill>
                <a:latin typeface="Arial" pitchFamily="34" charset="0"/>
                <a:cs typeface="Arial" pitchFamily="34" charset="0"/>
              </a:rPr>
              <a:t>Испитување на заварените врски</a:t>
            </a:r>
            <a:endParaRPr lang="mk-MK" sz="3200" dirty="0">
              <a:solidFill>
                <a:srgbClr val="C00000"/>
              </a:solidFill>
              <a:latin typeface="Arial" pitchFamily="34" charset="0"/>
              <a:cs typeface="Arial" pitchFamily="34" charset="0"/>
            </a:endParaRPr>
          </a:p>
        </p:txBody>
      </p:sp>
      <p:sp>
        <p:nvSpPr>
          <p:cNvPr id="4" name="TextBox 3"/>
          <p:cNvSpPr txBox="1"/>
          <p:nvPr/>
        </p:nvSpPr>
        <p:spPr>
          <a:xfrm>
            <a:off x="0" y="4429132"/>
            <a:ext cx="9144000" cy="1569660"/>
          </a:xfrm>
          <a:prstGeom prst="rect">
            <a:avLst/>
          </a:prstGeom>
          <a:noFill/>
        </p:spPr>
        <p:txBody>
          <a:bodyPr wrap="square" rtlCol="0">
            <a:spAutoFit/>
          </a:bodyPr>
          <a:lstStyle/>
          <a:p>
            <a:pPr indent="457200"/>
            <a:r>
              <a:rPr lang="mk-MK" sz="2400" b="1" dirty="0" smtClean="0">
                <a:latin typeface="Arial" pitchFamily="34" charset="0"/>
                <a:cs typeface="Arial" pitchFamily="34" charset="0"/>
              </a:rPr>
              <a:t>Методите на испитување и контрола на заварените врски се делат на:</a:t>
            </a:r>
          </a:p>
          <a:p>
            <a:pPr lvl="0">
              <a:buFont typeface="Wingdings" pitchFamily="2" charset="2"/>
              <a:buChar char="ü"/>
            </a:pPr>
            <a:r>
              <a:rPr lang="en-US" sz="2400" b="1" dirty="0" err="1" smtClean="0">
                <a:latin typeface="Arial" pitchFamily="34" charset="0"/>
                <a:cs typeface="Arial" pitchFamily="34" charset="0"/>
              </a:rPr>
              <a:t>испитување</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со</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разурнување</a:t>
            </a:r>
            <a:r>
              <a:rPr lang="en-US" sz="2400" b="1" dirty="0" smtClean="0">
                <a:latin typeface="Arial" pitchFamily="34" charset="0"/>
                <a:cs typeface="Arial" pitchFamily="34" charset="0"/>
              </a:rPr>
              <a:t>;</a:t>
            </a:r>
            <a:r>
              <a:rPr lang="mk-MK" sz="2400" b="1" dirty="0" smtClean="0">
                <a:latin typeface="Arial" pitchFamily="34" charset="0"/>
                <a:cs typeface="Arial" pitchFamily="34" charset="0"/>
              </a:rPr>
              <a:t> и</a:t>
            </a:r>
          </a:p>
          <a:p>
            <a:pPr lvl="0">
              <a:buFont typeface="Wingdings" pitchFamily="2" charset="2"/>
              <a:buChar char="ü"/>
            </a:pPr>
            <a:r>
              <a:rPr lang="en-US" sz="2400" b="1" dirty="0" err="1" smtClean="0">
                <a:latin typeface="Arial" pitchFamily="34" charset="0"/>
                <a:cs typeface="Arial" pitchFamily="34" charset="0"/>
              </a:rPr>
              <a:t>испитување</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без</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разурнување</a:t>
            </a:r>
            <a:r>
              <a:rPr lang="en-US"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290" y="0"/>
            <a:ext cx="6786610" cy="584775"/>
          </a:xfrm>
          <a:prstGeom prst="rect">
            <a:avLst/>
          </a:prstGeom>
          <a:noFill/>
        </p:spPr>
        <p:txBody>
          <a:bodyPr wrap="square" rtlCol="0">
            <a:spAutoFit/>
          </a:bodyPr>
          <a:lstStyle/>
          <a:p>
            <a:pPr algn="ctr"/>
            <a:r>
              <a:rPr lang="en-US" sz="3200" b="1" dirty="0" err="1" smtClean="0">
                <a:solidFill>
                  <a:srgbClr val="C00000"/>
                </a:solidFill>
                <a:latin typeface="Arial" pitchFamily="34" charset="0"/>
                <a:cs typeface="Arial" pitchFamily="34" charset="0"/>
              </a:rPr>
              <a:t>Испитување</a:t>
            </a:r>
            <a:r>
              <a:rPr lang="en-US" sz="3200" b="1" dirty="0" smtClean="0">
                <a:solidFill>
                  <a:srgbClr val="C00000"/>
                </a:solidFill>
                <a:latin typeface="Arial" pitchFamily="34" charset="0"/>
                <a:cs typeface="Arial" pitchFamily="34" charset="0"/>
              </a:rPr>
              <a:t> </a:t>
            </a:r>
            <a:r>
              <a:rPr lang="en-US" sz="3200" b="1" dirty="0" err="1" smtClean="0">
                <a:solidFill>
                  <a:srgbClr val="C00000"/>
                </a:solidFill>
                <a:latin typeface="Arial" pitchFamily="34" charset="0"/>
                <a:cs typeface="Arial" pitchFamily="34" charset="0"/>
              </a:rPr>
              <a:t>со</a:t>
            </a:r>
            <a:r>
              <a:rPr lang="en-US" sz="3200" b="1" dirty="0" smtClean="0">
                <a:solidFill>
                  <a:srgbClr val="C00000"/>
                </a:solidFill>
                <a:latin typeface="Arial" pitchFamily="34" charset="0"/>
                <a:cs typeface="Arial" pitchFamily="34" charset="0"/>
              </a:rPr>
              <a:t> </a:t>
            </a:r>
            <a:r>
              <a:rPr lang="en-US" sz="3200" b="1" dirty="0" err="1" smtClean="0">
                <a:solidFill>
                  <a:srgbClr val="C00000"/>
                </a:solidFill>
                <a:latin typeface="Arial" pitchFamily="34" charset="0"/>
                <a:cs typeface="Arial" pitchFamily="34" charset="0"/>
              </a:rPr>
              <a:t>разурнување</a:t>
            </a:r>
            <a:endParaRPr lang="mk-MK" sz="3200" dirty="0" smtClean="0">
              <a:solidFill>
                <a:srgbClr val="C00000"/>
              </a:solidFill>
              <a:latin typeface="Arial" pitchFamily="34" charset="0"/>
              <a:cs typeface="Arial" pitchFamily="34" charset="0"/>
            </a:endParaRPr>
          </a:p>
        </p:txBody>
      </p:sp>
      <p:sp>
        <p:nvSpPr>
          <p:cNvPr id="5" name="TextBox 4"/>
          <p:cNvSpPr txBox="1"/>
          <p:nvPr/>
        </p:nvSpPr>
        <p:spPr>
          <a:xfrm>
            <a:off x="0" y="571480"/>
            <a:ext cx="9144000" cy="6247864"/>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Ова испитување се извршува заради проверка на механичките и технолошките својства, како и за структурата на заварената врска.</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Испитувањето со разурнување на челични врски, заварени електролачно или со гасен пламен е дадено во JUS B.T3.051. </a:t>
            </a:r>
            <a:endParaRPr lang="mk-MK" sz="2000" b="1" dirty="0" smtClean="0">
              <a:latin typeface="Arial" pitchFamily="34" charset="0"/>
              <a:cs typeface="Arial" pitchFamily="34" charset="0"/>
            </a:endParaRPr>
          </a:p>
          <a:p>
            <a:pPr indent="457200" algn="just"/>
            <a:endParaRPr lang="mk-MK"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Испитувањето </a:t>
            </a:r>
            <a:r>
              <a:rPr lang="mk-MK" sz="2000" b="1" dirty="0" smtClean="0">
                <a:latin typeface="Arial" pitchFamily="34" charset="0"/>
                <a:cs typeface="Arial" pitchFamily="34" charset="0"/>
              </a:rPr>
              <a:t>се извршува на епрувети (пробни прачки) кои се изработуваат од примерок (мостра). Примероците се изработуваат било со пресечување на наставката со заварена врска, намерно оставени на наварените парчиња, било како посебни делови кои се заваруваат истовремено со иста постапка, ист материјал и кои ги заваруваат истите заварувачи, како и работното парче, односно, конструкцијата на која и припаѓаат (т.н. технолошки плочи). За изработка на епруветите се користи само средниот дел на примерокот, додека краевите, најмалку 25 [mm], се отфрлаат, со што се исклучува влијанието на грешките од почетниот и завршниот кратер. Ако примерокот се сече со гасен пламен, мора со симнување на струготините да се отстрани зоната на термичкото влијание на сечење, со исклучок кај примероците од нискојаглероден нелегиран челик</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708981"/>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Испитувањето со разурнување на челно заварените врски може да опфати:</a:t>
            </a: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затегнување</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свиткување</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жилавост</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тврдина</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динамичка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цврстина</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испитување</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на</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макро</a:t>
            </a:r>
            <a:r>
              <a:rPr lang="en-US" sz="2000" b="1" dirty="0" smtClean="0">
                <a:solidFill>
                  <a:schemeClr val="tx2"/>
                </a:solidFill>
                <a:latin typeface="Arial" pitchFamily="34" charset="0"/>
                <a:cs typeface="Arial" pitchFamily="34" charset="0"/>
              </a:rPr>
              <a:t> и </a:t>
            </a:r>
            <a:r>
              <a:rPr lang="en-US" sz="2000" b="1" dirty="0" err="1" smtClean="0">
                <a:solidFill>
                  <a:schemeClr val="tx2"/>
                </a:solidFill>
                <a:latin typeface="Arial" pitchFamily="34" charset="0"/>
                <a:cs typeface="Arial" pitchFamily="34" charset="0"/>
              </a:rPr>
              <a:t>микро</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структура</a:t>
            </a:r>
            <a:r>
              <a:rPr lang="en-US" sz="2000" b="1" dirty="0" smtClean="0">
                <a:solidFill>
                  <a:schemeClr val="tx2"/>
                </a:solidFill>
                <a:latin typeface="Arial" pitchFamily="34" charset="0"/>
                <a:cs typeface="Arial" pitchFamily="34" charset="0"/>
              </a:rPr>
              <a:t>; </a:t>
            </a:r>
            <a:endParaRPr lang="mk-MK" sz="2000" b="1" dirty="0" smtClean="0">
              <a:solidFill>
                <a:schemeClr val="tx2"/>
              </a:solidFill>
              <a:latin typeface="Arial" pitchFamily="34" charset="0"/>
              <a:cs typeface="Arial" pitchFamily="34" charset="0"/>
            </a:endParaRPr>
          </a:p>
          <a:p>
            <a:pPr lvl="0" algn="just">
              <a:buFont typeface="Wingdings" pitchFamily="2" charset="2"/>
              <a:buChar char="ü"/>
            </a:pPr>
            <a:r>
              <a:rPr lang="en-US" sz="2000" b="1" dirty="0" err="1" smtClean="0">
                <a:solidFill>
                  <a:schemeClr val="tx2"/>
                </a:solidFill>
                <a:latin typeface="Arial" pitchFamily="34" charset="0"/>
                <a:cs typeface="Arial" pitchFamily="34" charset="0"/>
              </a:rPr>
              <a:t>други</a:t>
            </a:r>
            <a:r>
              <a:rPr lang="en-US" sz="2000" b="1" dirty="0" smtClean="0">
                <a:solidFill>
                  <a:schemeClr val="tx2"/>
                </a:solidFill>
                <a:latin typeface="Arial" pitchFamily="34" charset="0"/>
                <a:cs typeface="Arial" pitchFamily="34" charset="0"/>
              </a:rPr>
              <a:t> </a:t>
            </a:r>
            <a:r>
              <a:rPr lang="en-US" sz="2000" b="1" dirty="0" err="1" smtClean="0">
                <a:solidFill>
                  <a:schemeClr val="tx2"/>
                </a:solidFill>
                <a:latin typeface="Arial" pitchFamily="34" charset="0"/>
                <a:cs typeface="Arial" pitchFamily="34" charset="0"/>
              </a:rPr>
              <a:t>испитувања</a:t>
            </a:r>
            <a:r>
              <a:rPr lang="en-US" sz="2000" b="1" dirty="0" smtClean="0">
                <a:solidFill>
                  <a:schemeClr val="tx2"/>
                </a:solidFill>
                <a:latin typeface="Arial" pitchFamily="34" charset="0"/>
                <a:cs typeface="Arial" pitchFamily="34" charset="0"/>
              </a:rPr>
              <a:t>.</a:t>
            </a:r>
            <a:endParaRPr lang="mk-MK" sz="2000" b="1" dirty="0" smtClean="0">
              <a:solidFill>
                <a:schemeClr val="tx2"/>
              </a:solidFill>
              <a:latin typeface="Arial" pitchFamily="34" charset="0"/>
              <a:cs typeface="Arial" pitchFamily="34" charset="0"/>
            </a:endParaRPr>
          </a:p>
          <a:p>
            <a:pPr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Деловите </a:t>
            </a:r>
            <a:r>
              <a:rPr lang="mk-MK" sz="2000" b="1" dirty="0" smtClean="0">
                <a:latin typeface="Arial" pitchFamily="34" charset="0"/>
                <a:cs typeface="Arial" pitchFamily="34" charset="0"/>
              </a:rPr>
              <a:t>на примерокот 1 и 1` служат за изработка на епрувета за </a:t>
            </a:r>
            <a:r>
              <a:rPr lang="mk-MK" sz="2000" b="1" i="1" dirty="0" smtClean="0">
                <a:latin typeface="Arial" pitchFamily="34" charset="0"/>
                <a:cs typeface="Arial" pitchFamily="34" charset="0"/>
              </a:rPr>
              <a:t>испитување на затегнувањето</a:t>
            </a:r>
            <a:r>
              <a:rPr lang="mk-MK" sz="2000" b="1" dirty="0" smtClean="0">
                <a:latin typeface="Arial" pitchFamily="34" charset="0"/>
                <a:cs typeface="Arial" pitchFamily="34" charset="0"/>
              </a:rPr>
              <a:t> (епруветите се намалуваат за различни видови испитување), деловите 2 и 2` за изработка на епрувета за </a:t>
            </a:r>
            <a:r>
              <a:rPr lang="mk-MK" sz="2000" b="1" i="1" dirty="0" smtClean="0">
                <a:latin typeface="Arial" pitchFamily="34" charset="0"/>
                <a:cs typeface="Arial" pitchFamily="34" charset="0"/>
              </a:rPr>
              <a:t>испитување на свиткувањето</a:t>
            </a:r>
            <a:r>
              <a:rPr lang="mk-MK" sz="2000" b="1" dirty="0" smtClean="0">
                <a:latin typeface="Arial" pitchFamily="34" charset="0"/>
                <a:cs typeface="Arial" pitchFamily="34" charset="0"/>
              </a:rPr>
              <a:t>, а деловите 3 и 3` за изработка на епрувета за </a:t>
            </a:r>
            <a:r>
              <a:rPr lang="mk-MK" sz="2000" b="1" i="1" dirty="0" smtClean="0">
                <a:latin typeface="Arial" pitchFamily="34" charset="0"/>
                <a:cs typeface="Arial" pitchFamily="34" charset="0"/>
              </a:rPr>
              <a:t>сите други испитувања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pic>
        <p:nvPicPr>
          <p:cNvPr id="1026" name="Picture 1" descr="32"/>
          <p:cNvPicPr>
            <a:picLocks noChangeAspect="1" noChangeArrowheads="1"/>
          </p:cNvPicPr>
          <p:nvPr/>
        </p:nvPicPr>
        <p:blipFill>
          <a:blip r:embed="rId2"/>
          <a:srcRect/>
          <a:stretch>
            <a:fillRect/>
          </a:stretch>
        </p:blipFill>
        <p:spPr bwMode="auto">
          <a:xfrm>
            <a:off x="2428860" y="4500570"/>
            <a:ext cx="3929090" cy="234601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786314" cy="1938992"/>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Испитувањето со затегнување. </a:t>
            </a:r>
            <a:r>
              <a:rPr lang="mk-MK" sz="2000" b="1" dirty="0" smtClean="0">
                <a:latin typeface="Arial" pitchFamily="34" charset="0"/>
                <a:cs typeface="Arial" pitchFamily="34" charset="0"/>
              </a:rPr>
              <a:t>Цел </a:t>
            </a:r>
            <a:r>
              <a:rPr lang="mk-MK" sz="2000" b="1" dirty="0" smtClean="0">
                <a:latin typeface="Arial" pitchFamily="34" charset="0"/>
                <a:cs typeface="Arial" pitchFamily="34" charset="0"/>
              </a:rPr>
              <a:t>на ова испитување е да се воспостави затегнувачката цврстина на врската како целина, или да се воспостанови затегачката цврстина на материјалот на работ</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pic>
        <p:nvPicPr>
          <p:cNvPr id="2050" name="Picture 2" descr="33"/>
          <p:cNvPicPr>
            <a:picLocks noChangeAspect="1" noChangeArrowheads="1"/>
          </p:cNvPicPr>
          <p:nvPr/>
        </p:nvPicPr>
        <p:blipFill>
          <a:blip r:embed="rId3"/>
          <a:srcRect/>
          <a:stretch>
            <a:fillRect/>
          </a:stretch>
        </p:blipFill>
        <p:spPr bwMode="auto">
          <a:xfrm>
            <a:off x="4743579" y="0"/>
            <a:ext cx="4400422" cy="1857364"/>
          </a:xfrm>
          <a:prstGeom prst="rect">
            <a:avLst/>
          </a:prstGeom>
          <a:noFill/>
          <a:ln w="9525">
            <a:noFill/>
            <a:miter lim="800000"/>
            <a:headEnd/>
            <a:tailEnd/>
          </a:ln>
        </p:spPr>
      </p:pic>
      <p:sp>
        <p:nvSpPr>
          <p:cNvPr id="7" name="TextBox 6"/>
          <p:cNvSpPr txBox="1"/>
          <p:nvPr/>
        </p:nvSpPr>
        <p:spPr>
          <a:xfrm>
            <a:off x="0" y="1857364"/>
            <a:ext cx="9144000" cy="3016210"/>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Најчеста форма на епруветите е прикажана на </a:t>
            </a:r>
            <a:r>
              <a:rPr lang="mk-MK" sz="2000" b="1" dirty="0" smtClean="0">
                <a:latin typeface="Arial" pitchFamily="34" charset="0"/>
                <a:cs typeface="Arial" pitchFamily="34" charset="0"/>
              </a:rPr>
              <a:t>сликата. </a:t>
            </a:r>
            <a:r>
              <a:rPr lang="mk-MK" sz="2000" b="1" dirty="0" smtClean="0">
                <a:latin typeface="Arial" pitchFamily="34" charset="0"/>
                <a:cs typeface="Arial" pitchFamily="34" charset="0"/>
              </a:rPr>
              <a:t>Меѓутоа, се користат и епрувети со т.н. вдлабнати страни, чие затегнување на двете страни се изведува заеднички лачно со радиус на вдлабнување, зависно од дебелината на епруветата 24; 40 и 60 [mm].</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Димензиите на епруветата зависат од дебелината на испитуваниот материјал.На пример, епруветите со дебелина од 10 до 20 [mm] ги имаат следните димензии: </a:t>
            </a:r>
            <a:r>
              <a:rPr lang="mk-MK" sz="2000" b="1" i="1" dirty="0" smtClean="0">
                <a:latin typeface="Arial" pitchFamily="34" charset="0"/>
                <a:cs typeface="Arial" pitchFamily="34" charset="0"/>
              </a:rPr>
              <a:t>b</a:t>
            </a:r>
            <a:r>
              <a:rPr lang="mk-MK" sz="2000" b="1" i="1" baseline="-25000" dirty="0" smtClean="0">
                <a:latin typeface="Arial" pitchFamily="34" charset="0"/>
                <a:cs typeface="Arial" pitchFamily="34" charset="0"/>
              </a:rPr>
              <a:t>1</a:t>
            </a:r>
            <a:r>
              <a:rPr lang="mk-MK" sz="2000" b="1" dirty="0" smtClean="0">
                <a:latin typeface="Arial" pitchFamily="34" charset="0"/>
                <a:cs typeface="Arial" pitchFamily="34" charset="0"/>
              </a:rPr>
              <a:t> = 30 [mm]; </a:t>
            </a:r>
            <a:r>
              <a:rPr lang="mk-MK" sz="2000" b="1" i="1" dirty="0" smtClean="0">
                <a:latin typeface="Arial" pitchFamily="34" charset="0"/>
                <a:cs typeface="Arial" pitchFamily="34" charset="0"/>
              </a:rPr>
              <a:t>b</a:t>
            </a:r>
            <a:r>
              <a:rPr lang="mk-MK" sz="2000" b="1" i="1" baseline="-25000" dirty="0" smtClean="0">
                <a:latin typeface="Arial" pitchFamily="34" charset="0"/>
                <a:cs typeface="Arial" pitchFamily="34" charset="0"/>
              </a:rPr>
              <a:t>2</a:t>
            </a:r>
            <a:r>
              <a:rPr lang="mk-MK" sz="2000" b="1" dirty="0" smtClean="0">
                <a:latin typeface="Arial" pitchFamily="34" charset="0"/>
                <a:cs typeface="Arial" pitchFamily="34" charset="0"/>
              </a:rPr>
              <a:t> = 20 [mm]; </a:t>
            </a:r>
            <a:r>
              <a:rPr lang="mk-MK" sz="2000" b="1" i="1" dirty="0" smtClean="0">
                <a:latin typeface="Arial" pitchFamily="34" charset="0"/>
                <a:cs typeface="Arial" pitchFamily="34" charset="0"/>
              </a:rPr>
              <a:t>R</a:t>
            </a:r>
            <a:r>
              <a:rPr lang="mk-MK" sz="2000" b="1" dirty="0" smtClean="0">
                <a:latin typeface="Arial" pitchFamily="34" charset="0"/>
                <a:cs typeface="Arial" pitchFamily="34" charset="0"/>
              </a:rPr>
              <a:t> = 15 [mm]; </a:t>
            </a:r>
            <a:r>
              <a:rPr lang="mk-MK" sz="2000" b="1" i="1" dirty="0" smtClean="0">
                <a:latin typeface="Arial" pitchFamily="34" charset="0"/>
                <a:cs typeface="Arial" pitchFamily="34" charset="0"/>
              </a:rPr>
              <a:t>l</a:t>
            </a:r>
            <a:r>
              <a:rPr lang="mk-MK" sz="2000" b="1" i="1" baseline="-25000" dirty="0" smtClean="0">
                <a:latin typeface="Arial" pitchFamily="34" charset="0"/>
                <a:cs typeface="Arial" pitchFamily="34" charset="0"/>
              </a:rPr>
              <a:t>p</a:t>
            </a:r>
            <a:r>
              <a:rPr lang="mk-MK" sz="2000" b="1" dirty="0" smtClean="0">
                <a:latin typeface="Arial" pitchFamily="34" charset="0"/>
                <a:cs typeface="Arial" pitchFamily="34" charset="0"/>
              </a:rPr>
              <a:t> = 4a и </a:t>
            </a:r>
            <a:r>
              <a:rPr lang="mk-MK" sz="2000" b="1" i="1" dirty="0" smtClean="0">
                <a:latin typeface="Arial" pitchFamily="34" charset="0"/>
                <a:cs typeface="Arial" pitchFamily="34" charset="0"/>
              </a:rPr>
              <a:t>l</a:t>
            </a:r>
            <a:r>
              <a:rPr lang="mk-MK" sz="2000" b="1" dirty="0" smtClean="0">
                <a:latin typeface="Arial" pitchFamily="34" charset="0"/>
                <a:cs typeface="Arial" pitchFamily="34" charset="0"/>
              </a:rPr>
              <a:t> = 250 [mm]. Затегнувачката цврстина добиена со прекинување на епруветата се пресметува по формулата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graphicFrame>
        <p:nvGraphicFramePr>
          <p:cNvPr id="2051" name="Picture 4"/>
          <p:cNvGraphicFramePr>
            <a:graphicFrameLocks noChangeAspect="1"/>
          </p:cNvGraphicFramePr>
          <p:nvPr/>
        </p:nvGraphicFramePr>
        <p:xfrm>
          <a:off x="3286116" y="4857760"/>
          <a:ext cx="2357454" cy="831386"/>
        </p:xfrm>
        <a:graphic>
          <a:graphicData uri="http://schemas.openxmlformats.org/presentationml/2006/ole">
            <p:oleObj spid="_x0000_s2051" name="Equation" r:id="rId4" imgW="1235939" imgH="433175" progId="Equation.3">
              <p:embed/>
            </p:oleObj>
          </a:graphicData>
        </a:graphic>
      </p:graphicFrame>
      <p:sp>
        <p:nvSpPr>
          <p:cNvPr id="11" name="TextBox 10"/>
          <p:cNvSpPr txBox="1"/>
          <p:nvPr/>
        </p:nvSpPr>
        <p:spPr>
          <a:xfrm>
            <a:off x="0" y="5226784"/>
            <a:ext cx="9144000" cy="1631216"/>
          </a:xfrm>
          <a:prstGeom prst="rect">
            <a:avLst/>
          </a:prstGeom>
          <a:noFill/>
        </p:spPr>
        <p:txBody>
          <a:bodyPr wrap="square" rtlCol="0">
            <a:spAutoFit/>
          </a:bodyPr>
          <a:lstStyle/>
          <a:p>
            <a:r>
              <a:rPr lang="mk-MK" sz="2000" b="1" dirty="0" smtClean="0">
                <a:latin typeface="Arial" pitchFamily="34" charset="0"/>
                <a:cs typeface="Arial" pitchFamily="34" charset="0"/>
              </a:rPr>
              <a:t>каде е </a:t>
            </a:r>
            <a:endParaRPr lang="mk-MK" sz="2000" b="1" dirty="0" smtClean="0">
              <a:latin typeface="Arial" pitchFamily="34" charset="0"/>
              <a:cs typeface="Arial" pitchFamily="34" charset="0"/>
            </a:endParaRPr>
          </a:p>
          <a:p>
            <a:r>
              <a:rPr lang="mk-MK" sz="2000" b="1" dirty="0" smtClean="0">
                <a:latin typeface="Arial" pitchFamily="34" charset="0"/>
                <a:cs typeface="Arial" pitchFamily="34" charset="0"/>
              </a:rPr>
              <a:t>F</a:t>
            </a:r>
            <a:r>
              <a:rPr lang="mk-MK" sz="2000" b="1" baseline="-25000" dirty="0" smtClean="0">
                <a:latin typeface="Arial" pitchFamily="34" charset="0"/>
                <a:cs typeface="Arial" pitchFamily="34" charset="0"/>
              </a:rPr>
              <a:t>m</a:t>
            </a:r>
            <a:r>
              <a:rPr lang="mk-MK" sz="2000" b="1" dirty="0" smtClean="0">
                <a:latin typeface="Arial" pitchFamily="34" charset="0"/>
                <a:cs typeface="Arial" pitchFamily="34" charset="0"/>
              </a:rPr>
              <a:t> </a:t>
            </a:r>
            <a:r>
              <a:rPr lang="mk-MK" sz="2000" b="1" dirty="0" smtClean="0">
                <a:latin typeface="Arial" pitchFamily="34" charset="0"/>
                <a:cs typeface="Arial" pitchFamily="34" charset="0"/>
              </a:rPr>
              <a:t>- максималната сила при испитување на затегнувањето во </a:t>
            </a:r>
            <a:r>
              <a:rPr lang="en-US" sz="2000" b="1" dirty="0" smtClean="0">
                <a:latin typeface="Arial" pitchFamily="34" charset="0"/>
                <a:cs typeface="Arial" pitchFamily="34" charset="0"/>
              </a:rPr>
              <a:t>[</a:t>
            </a:r>
            <a:r>
              <a:rPr lang="mk-MK" sz="2000" b="1" dirty="0" smtClean="0">
                <a:latin typeface="Arial" pitchFamily="34" charset="0"/>
                <a:cs typeface="Arial" pitchFamily="34" charset="0"/>
              </a:rPr>
              <a:t>N</a:t>
            </a:r>
            <a:r>
              <a:rPr lang="en-US" sz="2000" b="1" dirty="0" smtClean="0">
                <a:latin typeface="Arial" pitchFamily="34" charset="0"/>
                <a:cs typeface="Arial" pitchFamily="34" charset="0"/>
              </a:rPr>
              <a:t>]</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Цврстината на заварената врска востановена со испитување, не смее да биде помала од минималната цврстина пропишана за основниот материјал</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707886"/>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Испитување со свиткување</a:t>
            </a:r>
            <a:r>
              <a:rPr lang="mk-MK" sz="2000" b="1" dirty="0" smtClean="0">
                <a:latin typeface="Arial" pitchFamily="34" charset="0"/>
                <a:cs typeface="Arial" pitchFamily="34" charset="0"/>
              </a:rPr>
              <a:t>. Цел на испитувањето со свиткување е проверка на деформирачките способности на заварената врска. </a:t>
            </a:r>
          </a:p>
        </p:txBody>
      </p:sp>
      <p:sp>
        <p:nvSpPr>
          <p:cNvPr id="1843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graphicFrame>
        <p:nvGraphicFramePr>
          <p:cNvPr id="18434" name="Picture 25" descr="34"/>
          <p:cNvGraphicFramePr>
            <a:graphicFrameLocks noChangeAspect="1"/>
          </p:cNvGraphicFramePr>
          <p:nvPr/>
        </p:nvGraphicFramePr>
        <p:xfrm>
          <a:off x="4929190" y="714356"/>
          <a:ext cx="4214810" cy="1770427"/>
        </p:xfrm>
        <a:graphic>
          <a:graphicData uri="http://schemas.openxmlformats.org/presentationml/2006/ole">
            <p:oleObj spid="_x0000_s18434" name="Equation" r:id="rId3" imgW="5029902" imgH="2133898" progId="Equation.3">
              <p:embed/>
            </p:oleObj>
          </a:graphicData>
        </a:graphic>
      </p:graphicFrame>
      <p:sp>
        <p:nvSpPr>
          <p:cNvPr id="9" name="TextBox 8"/>
          <p:cNvSpPr txBox="1"/>
          <p:nvPr/>
        </p:nvSpPr>
        <p:spPr>
          <a:xfrm>
            <a:off x="285720" y="857232"/>
            <a:ext cx="4286248" cy="1323439"/>
          </a:xfrm>
          <a:prstGeom prst="rect">
            <a:avLst/>
          </a:prstGeom>
          <a:noFill/>
        </p:spPr>
        <p:txBody>
          <a:bodyPr wrap="square" rtlCol="0">
            <a:spAutoFit/>
          </a:bodyPr>
          <a:lstStyle/>
          <a:p>
            <a:pPr indent="457200"/>
            <a:r>
              <a:rPr lang="mk-MK" sz="2000" b="1" dirty="0" smtClean="0">
                <a:latin typeface="Arial" pitchFamily="34" charset="0"/>
                <a:cs typeface="Arial" pitchFamily="34" charset="0"/>
              </a:rPr>
              <a:t>Вообичаени вредности се:</a:t>
            </a:r>
          </a:p>
          <a:p>
            <a:r>
              <a:rPr lang="mk-MK" sz="2000" b="1" dirty="0" smtClean="0">
                <a:latin typeface="Arial" pitchFamily="34" charset="0"/>
                <a:cs typeface="Arial" pitchFamily="34" charset="0"/>
              </a:rPr>
              <a:t>за a ≤ 12 [mm];          R = 25 [mm];</a:t>
            </a:r>
          </a:p>
          <a:p>
            <a:r>
              <a:rPr lang="mk-MK" sz="2000" b="1" dirty="0" smtClean="0">
                <a:latin typeface="Arial" pitchFamily="34" charset="0"/>
                <a:cs typeface="Arial" pitchFamily="34" charset="0"/>
              </a:rPr>
              <a:t>за a &gt; 12 [mm];          R = 50 [mm];</a:t>
            </a:r>
          </a:p>
          <a:p>
            <a:r>
              <a:rPr lang="mk-MK" sz="2000" b="1" dirty="0" smtClean="0">
                <a:latin typeface="Arial" pitchFamily="34" charset="0"/>
                <a:cs typeface="Arial" pitchFamily="34" charset="0"/>
              </a:rPr>
              <a:t>b = 30 ÷ 35 [mm</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
        <p:nvSpPr>
          <p:cNvPr id="10" name="TextBox 9"/>
          <p:cNvSpPr txBox="1"/>
          <p:nvPr/>
        </p:nvSpPr>
        <p:spPr>
          <a:xfrm>
            <a:off x="0" y="2500306"/>
            <a:ext cx="9144000" cy="4247317"/>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Пречникот на валјакот D околу кој се врши свиткувањето, се избира зависно од цврстината на основниот материјал и изнесува од 2а до </a:t>
            </a:r>
            <a:r>
              <a:rPr lang="mk-MK" sz="2000" b="1" dirty="0" smtClean="0">
                <a:latin typeface="Arial" pitchFamily="34" charset="0"/>
                <a:cs typeface="Arial" pitchFamily="34" charset="0"/>
              </a:rPr>
              <a:t>4а. По </a:t>
            </a:r>
            <a:r>
              <a:rPr lang="mk-MK" sz="2000" b="1" dirty="0" smtClean="0">
                <a:latin typeface="Arial" pitchFamily="34" charset="0"/>
                <a:cs typeface="Arial" pitchFamily="34" charset="0"/>
              </a:rPr>
              <a:t>поставување на епруветата на </a:t>
            </a:r>
            <a:r>
              <a:rPr lang="mk-MK" sz="2000" b="1" dirty="0" smtClean="0">
                <a:latin typeface="Arial" pitchFamily="34" charset="0"/>
                <a:cs typeface="Arial" pitchFamily="34" charset="0"/>
              </a:rPr>
              <a:t>валјаците, </a:t>
            </a:r>
            <a:r>
              <a:rPr lang="mk-MK" sz="2000" b="1" dirty="0" smtClean="0">
                <a:latin typeface="Arial" pitchFamily="34" charset="0"/>
                <a:cs typeface="Arial" pitchFamily="34" charset="0"/>
              </a:rPr>
              <a:t>таа се свиткува со непрекинат притисок и брзина на поместување до околу 1 [</a:t>
            </a:r>
            <a:r>
              <a:rPr lang="mk-MK" sz="2000" b="1" baseline="30000" dirty="0" smtClean="0">
                <a:latin typeface="Arial" pitchFamily="34" charset="0"/>
                <a:cs typeface="Arial" pitchFamily="34" charset="0"/>
              </a:rPr>
              <a:t>mm</a:t>
            </a:r>
            <a:r>
              <a:rPr lang="mk-MK" sz="2000" b="1" dirty="0" smtClean="0">
                <a:latin typeface="Arial" pitchFamily="34" charset="0"/>
                <a:cs typeface="Arial" pitchFamily="34" charset="0"/>
              </a:rPr>
              <a:t>/</a:t>
            </a:r>
            <a:r>
              <a:rPr lang="mk-MK" sz="2000" b="1" baseline="-25000" dirty="0" smtClean="0">
                <a:latin typeface="Arial" pitchFamily="34" charset="0"/>
                <a:cs typeface="Arial" pitchFamily="34" charset="0"/>
              </a:rPr>
              <a:t>s</a:t>
            </a:r>
            <a:r>
              <a:rPr lang="mk-MK" sz="2000" b="1" dirty="0" smtClean="0">
                <a:latin typeface="Arial" pitchFamily="34" charset="0"/>
                <a:cs typeface="Arial" pitchFamily="34" charset="0"/>
              </a:rPr>
              <a:t>], се до појавата на првата пукнатина.</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Квалитетот на заварената врска се определува според аголот на свиткување (</a:t>
            </a:r>
            <a:r>
              <a:rPr lang="mk-MK" sz="2000" b="1" i="1" dirty="0" smtClean="0">
                <a:latin typeface="Arial" pitchFamily="34" charset="0"/>
                <a:cs typeface="Arial" pitchFamily="34" charset="0"/>
              </a:rPr>
              <a:t>ԃ</a:t>
            </a:r>
            <a:r>
              <a:rPr lang="mk-MK" sz="2000" b="1" dirty="0" smtClean="0">
                <a:latin typeface="Arial" pitchFamily="34" charset="0"/>
                <a:cs typeface="Arial" pitchFamily="34" charset="0"/>
              </a:rPr>
              <a:t>) во моментот на појава на пукнатина. Се вршат две свиткувања на лицето и две на коренот на работ. Се свиткува, се до појавување на пукнатини, тогаш свиткувањето се продолжува до паралелноста на краковите на епруветата (до 180º). Оценка се донесува врз основа на аголот на свиткување на епруветата и настанатите пукнатини, аголот на свиткување е пропишан со соодветниот стандард за дадениот квалитет на основниот материјал</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00174"/>
            <a:ext cx="9144000" cy="2677656"/>
          </a:xfrm>
          <a:prstGeom prst="rect">
            <a:avLst/>
          </a:prstGeom>
          <a:noFill/>
        </p:spPr>
        <p:txBody>
          <a:bodyPr wrap="square" rtlCol="0">
            <a:spAutoFit/>
          </a:bodyPr>
          <a:lstStyle/>
          <a:p>
            <a:pPr indent="457200" algn="just"/>
            <a:r>
              <a:rPr lang="mk-MK" sz="2400" b="1" dirty="0" smtClean="0">
                <a:solidFill>
                  <a:srgbClr val="C00000"/>
                </a:solidFill>
                <a:latin typeface="Arial" pitchFamily="34" charset="0"/>
                <a:cs typeface="Arial" pitchFamily="34" charset="0"/>
              </a:rPr>
              <a:t>Испитување на жилавост. </a:t>
            </a:r>
            <a:r>
              <a:rPr lang="mk-MK" sz="2400" b="1" dirty="0" smtClean="0">
                <a:latin typeface="Arial" pitchFamily="34" charset="0"/>
                <a:cs typeface="Arial" pitchFamily="34" charset="0"/>
              </a:rPr>
              <a:t>Цел на ова испитување е определување на жилавоста на заварената врска. Епруветите со призматичен облик имаат жлеб, а испитувањата се вршат на уред од типот на клатно, при што се мери ударната работа во [Nm]. Жилавоста се изразува во [J/sm</a:t>
            </a:r>
            <a:r>
              <a:rPr lang="mk-MK" sz="2400" b="1" baseline="30000" dirty="0" smtClean="0">
                <a:latin typeface="Arial" pitchFamily="34" charset="0"/>
                <a:cs typeface="Arial" pitchFamily="34" charset="0"/>
              </a:rPr>
              <a:t>2</a:t>
            </a:r>
            <a:r>
              <a:rPr lang="mk-MK" sz="2400" b="1" dirty="0" smtClean="0">
                <a:latin typeface="Arial" pitchFamily="34" charset="0"/>
                <a:cs typeface="Arial" pitchFamily="34" charset="0"/>
              </a:rPr>
              <a:t>], а при ова испитување се оценува и положбата и изгледот на прекршувањето</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862322"/>
          </a:xfrm>
          <a:prstGeom prst="rect">
            <a:avLst/>
          </a:prstGeom>
          <a:noFill/>
        </p:spPr>
        <p:txBody>
          <a:bodyPr wrap="square" rtlCol="0">
            <a:spAutoFit/>
          </a:bodyPr>
          <a:lstStyle/>
          <a:p>
            <a:pPr indent="457200" algn="just"/>
            <a:r>
              <a:rPr lang="mk-MK" b="1" dirty="0" smtClean="0">
                <a:solidFill>
                  <a:srgbClr val="C00000"/>
                </a:solidFill>
                <a:latin typeface="Arial" pitchFamily="34" charset="0"/>
                <a:cs typeface="Arial" pitchFamily="34" charset="0"/>
              </a:rPr>
              <a:t>Испитување на тврдина. </a:t>
            </a:r>
            <a:r>
              <a:rPr lang="mk-MK" b="1" dirty="0" smtClean="0">
                <a:latin typeface="Arial" pitchFamily="34" charset="0"/>
                <a:cs typeface="Arial" pitchFamily="34" charset="0"/>
              </a:rPr>
              <a:t>Ова испитување се врши според JUS C.A4.003. Цел на ова испитување е да се </a:t>
            </a:r>
            <a:r>
              <a:rPr lang="mk-MK" b="1" dirty="0" smtClean="0">
                <a:latin typeface="Arial" pitchFamily="34" charset="0"/>
                <a:cs typeface="Arial" pitchFamily="34" charset="0"/>
              </a:rPr>
              <a:t>споредит врдината </a:t>
            </a:r>
            <a:r>
              <a:rPr lang="mk-MK" b="1" dirty="0" smtClean="0">
                <a:latin typeface="Arial" pitchFamily="34" charset="0"/>
                <a:cs typeface="Arial" pitchFamily="34" charset="0"/>
              </a:rPr>
              <a:t>на металот на работ, зоните под влијание на топлината и на основниот материјал, врз основа на што би се донела оценка за бараниот квалитет.</a:t>
            </a:r>
          </a:p>
          <a:p>
            <a:pPr indent="457200"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За испитување тврдината на заварената врска се користат методите по Бринел, Викерс и Роквел. Површината која се испитува на епруветата мора да биде фино обработена и </a:t>
            </a:r>
            <a:r>
              <a:rPr lang="mk-MK" b="1" dirty="0" smtClean="0">
                <a:latin typeface="Arial" pitchFamily="34" charset="0"/>
                <a:cs typeface="Arial" pitchFamily="34" charset="0"/>
              </a:rPr>
              <a:t>брусена. Во </a:t>
            </a:r>
            <a:r>
              <a:rPr lang="mk-MK" b="1" dirty="0" smtClean="0">
                <a:latin typeface="Arial" pitchFamily="34" charset="0"/>
                <a:cs typeface="Arial" pitchFamily="34" charset="0"/>
              </a:rPr>
              <a:t>посебен уред епруветата се подложува на притисок со помош на еден трн во форма на топче (по Бринел), пирамида (по Викерс) или конус (по Роквел</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sp>
        <p:nvSpPr>
          <p:cNvPr id="5" name="TextBox 4"/>
          <p:cNvSpPr txBox="1"/>
          <p:nvPr/>
        </p:nvSpPr>
        <p:spPr>
          <a:xfrm>
            <a:off x="0" y="2928934"/>
            <a:ext cx="5572132" cy="3970318"/>
          </a:xfrm>
          <a:prstGeom prst="rect">
            <a:avLst/>
          </a:prstGeom>
          <a:noFill/>
        </p:spPr>
        <p:txBody>
          <a:bodyPr wrap="square" rtlCol="0">
            <a:spAutoFit/>
          </a:bodyPr>
          <a:lstStyle/>
          <a:p>
            <a:pPr indent="457200" algn="just"/>
            <a:r>
              <a:rPr lang="mk-MK" b="1" dirty="0" smtClean="0">
                <a:latin typeface="Arial" pitchFamily="34" charset="0"/>
                <a:cs typeface="Arial" pitchFamily="34" charset="0"/>
              </a:rPr>
              <a:t>Оценката </a:t>
            </a:r>
            <a:r>
              <a:rPr lang="mk-MK" b="1" dirty="0" smtClean="0">
                <a:latin typeface="Arial" pitchFamily="34" charset="0"/>
                <a:cs typeface="Arial" pitchFamily="34" charset="0"/>
              </a:rPr>
              <a:t>се прочитува на уредот или се пресметува, основен опис на испитувањето на тврдината според Бринеловата метода е: тврдо челично топче со пречник D (обично 2,5 [mm]), кое се втиснува оптоварено со сила F (обично 100 [N]) во испитуваното парче каде остава отпечаток d. Тврдината е однос на оптоварувањето спрема површина на отпечатокот на втиснатото топче. Тврдината според Викерс се определува на сличен начин како и по Бринел, односно, со пресметување на односот на оптоварување спрема површината на втиснување, но наместо топче трнот е во форма на пирамида</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pic>
        <p:nvPicPr>
          <p:cNvPr id="16385" name="Picture 26" descr="35"/>
          <p:cNvPicPr>
            <a:picLocks noChangeAspect="1" noChangeArrowheads="1"/>
          </p:cNvPicPr>
          <p:nvPr/>
        </p:nvPicPr>
        <p:blipFill>
          <a:blip r:embed="rId2"/>
          <a:srcRect/>
          <a:stretch>
            <a:fillRect/>
          </a:stretch>
        </p:blipFill>
        <p:spPr bwMode="auto">
          <a:xfrm>
            <a:off x="5571473" y="4214818"/>
            <a:ext cx="3572527" cy="150019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28"/>
            <a:ext cx="9144000" cy="3170099"/>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Испитување на макро и микроструктура. </a:t>
            </a:r>
            <a:r>
              <a:rPr lang="mk-MK" sz="2000" b="1" dirty="0" smtClean="0">
                <a:latin typeface="Arial" pitchFamily="34" charset="0"/>
                <a:cs typeface="Arial" pitchFamily="34" charset="0"/>
              </a:rPr>
              <a:t>Со макро испитувањето се определува присуството на пукнатини, вклучувајќи и пори, а со микро испитувањето структурата на варот во зоната под влијание на топлина, микро пукнатини и микро вклучување.</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Сите претходни испитувања се дадени за челичните врски. Слично на тоа се испитуваат и аголните врски и тоа со затегнување на преклопни и вкрстени врски, со смолкнување на преклопните врски, а тврдината на макро и микро структурите се испитуваат исто како за челните врски</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
        <p:nvSpPr>
          <p:cNvPr id="5" name="TextBox 4"/>
          <p:cNvSpPr txBox="1"/>
          <p:nvPr/>
        </p:nvSpPr>
        <p:spPr>
          <a:xfrm>
            <a:off x="0" y="3500438"/>
            <a:ext cx="9144000" cy="3170099"/>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Испитување на флуиди со притисок</a:t>
            </a:r>
            <a:r>
              <a:rPr lang="mk-MK" sz="2000" b="1" dirty="0" smtClean="0">
                <a:latin typeface="Arial" pitchFamily="34" charset="0"/>
                <a:cs typeface="Arial" pitchFamily="34" charset="0"/>
              </a:rPr>
              <a:t>. За некои заварени конструкции, какошто се садовите под притисок, резервоарите и цевките многу е важна оценката за цврстината и затинетоста на заварената конструкција во целина, па со тоа и заварените врски. Затоа се вршат две испитувања и тоа проверка на цврстината со хидрауличен притисок и проверка на непропустливоста.</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Испитување на динамичка цврстина</a:t>
            </a:r>
            <a:r>
              <a:rPr lang="mk-MK" sz="2000" b="1" dirty="0" smtClean="0">
                <a:latin typeface="Arial" pitchFamily="34" charset="0"/>
                <a:cs typeface="Arial" pitchFamily="34" charset="0"/>
              </a:rPr>
              <a:t>. Цел на ова испитување е определување цврстина на заварената врска под дејство на променливо оптоварување</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5852" y="0"/>
            <a:ext cx="6786610" cy="584775"/>
          </a:xfrm>
          <a:prstGeom prst="rect">
            <a:avLst/>
          </a:prstGeom>
          <a:noFill/>
        </p:spPr>
        <p:txBody>
          <a:bodyPr wrap="square" rtlCol="0">
            <a:spAutoFit/>
          </a:bodyPr>
          <a:lstStyle/>
          <a:p>
            <a:pPr algn="ctr"/>
            <a:r>
              <a:rPr lang="mk-MK" sz="3200" b="1" dirty="0" smtClean="0">
                <a:solidFill>
                  <a:srgbClr val="C00000"/>
                </a:solidFill>
                <a:latin typeface="Arial" pitchFamily="34" charset="0"/>
                <a:cs typeface="Arial" pitchFamily="34" charset="0"/>
              </a:rPr>
              <a:t>Испитување без </a:t>
            </a:r>
            <a:r>
              <a:rPr lang="mk-MK" sz="3200" b="1" dirty="0" smtClean="0">
                <a:solidFill>
                  <a:srgbClr val="C00000"/>
                </a:solidFill>
                <a:latin typeface="Arial" pitchFamily="34" charset="0"/>
                <a:cs typeface="Arial" pitchFamily="34" charset="0"/>
              </a:rPr>
              <a:t>разурнување</a:t>
            </a:r>
            <a:endParaRPr lang="mk-MK" sz="3200" dirty="0" smtClean="0">
              <a:solidFill>
                <a:srgbClr val="C00000"/>
              </a:solidFill>
              <a:latin typeface="Arial" pitchFamily="34" charset="0"/>
              <a:cs typeface="Arial" pitchFamily="34" charset="0"/>
            </a:endParaRPr>
          </a:p>
        </p:txBody>
      </p:sp>
      <p:sp>
        <p:nvSpPr>
          <p:cNvPr id="6" name="TextBox 5"/>
          <p:cNvSpPr txBox="1"/>
          <p:nvPr/>
        </p:nvSpPr>
        <p:spPr>
          <a:xfrm>
            <a:off x="0" y="500042"/>
            <a:ext cx="9144000" cy="6555641"/>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Методите за испитување на заварените врски без разурнување се користат заради откривање, главно, на внатрешните скриени грешки, кои не се забележуваат со визуелен преглед,. Тие се применуваат таму каде што не може да се применат методите со разурнување, кои даваат резултати само за дел од испитуваната конструкција која е срушена, односно, од која е земена и направена епруветата за испитување. </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Меѓутоа, со испитувањата без разурнување не можат да се откријат некои од грешките, кои се уочуваат при визуелниот преглед, а воопшто не можат да се добијат податоци за механичките својства на заварната врска.</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За да се провери дали заварената врска, односно заварената конструкција, одговара на поставените барања во поглед на механичките и физичко-хемиските својства, а посебно дали одговара на барањата на примената и експлоатацијата (исправност, цврстина, тврдост, структура, топлинска обработка, чистота) се вршат и визуелни прегледи и испитувања по методите со разурнување и без разурнување во меѓусебниот однос и обемот, кои зависат од видот и намената на заварената конструкција и условите на бараниот квалитет.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500042"/>
            <a:ext cx="9144000" cy="6001643"/>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Сето ова укажува дека покрај проверката на сите услови и параметри на работата, неопходно е и </a:t>
            </a:r>
            <a:r>
              <a:rPr lang="mk-MK" sz="2400" b="1" dirty="0" smtClean="0">
                <a:solidFill>
                  <a:srgbClr val="C00000"/>
                </a:solidFill>
                <a:latin typeface="Arial" pitchFamily="34" charset="0"/>
                <a:cs typeface="Arial" pitchFamily="34" charset="0"/>
              </a:rPr>
              <a:t>испитувањето на заварените врски</a:t>
            </a:r>
            <a:r>
              <a:rPr lang="mk-MK" sz="2400" b="1" dirty="0" smtClean="0">
                <a:latin typeface="Arial" pitchFamily="34" charset="0"/>
                <a:cs typeface="Arial" pitchFamily="34" charset="0"/>
              </a:rPr>
              <a:t>, чиј што обем и вид зависат од видот на заварената конструкција и врска, намената на конструкцијата и бараните услови на квалитетот и примената на прописите, кои важат за поодделени видови на конструкции.</a:t>
            </a:r>
          </a:p>
          <a:p>
            <a:pPr indent="457200" algn="just"/>
            <a:r>
              <a:rPr lang="mk-MK" sz="2400" b="1" dirty="0" smtClean="0">
                <a:latin typeface="Arial" pitchFamily="34" charset="0"/>
                <a:cs typeface="Arial" pitchFamily="34" charset="0"/>
              </a:rPr>
              <a:t> </a:t>
            </a:r>
          </a:p>
          <a:p>
            <a:pPr indent="457200" algn="just"/>
            <a:r>
              <a:rPr lang="mk-MK" sz="2400" b="1" dirty="0" smtClean="0">
                <a:latin typeface="Arial" pitchFamily="34" charset="0"/>
                <a:cs typeface="Arial" pitchFamily="34" charset="0"/>
              </a:rPr>
              <a:t>Контролата на </a:t>
            </a:r>
            <a:r>
              <a:rPr lang="mk-MK" sz="2400" b="1" dirty="0" smtClean="0">
                <a:solidFill>
                  <a:srgbClr val="C00000"/>
                </a:solidFill>
                <a:latin typeface="Arial" pitchFamily="34" charset="0"/>
                <a:cs typeface="Arial" pitchFamily="34" charset="0"/>
              </a:rPr>
              <a:t>квалитетот на заварените споеви е дефиниран</a:t>
            </a:r>
            <a:r>
              <a:rPr lang="mk-MK" sz="2400" b="1" dirty="0" smtClean="0">
                <a:latin typeface="Arial" pitchFamily="34" charset="0"/>
                <a:cs typeface="Arial" pitchFamily="34" charset="0"/>
              </a:rPr>
              <a:t> со </a:t>
            </a:r>
            <a:r>
              <a:rPr lang="mk-MK" sz="2400" b="1" dirty="0" smtClean="0">
                <a:solidFill>
                  <a:srgbClr val="C00000"/>
                </a:solidFill>
                <a:latin typeface="Arial" pitchFamily="34" charset="0"/>
                <a:cs typeface="Arial" pitchFamily="34" charset="0"/>
              </a:rPr>
              <a:t>прописи</a:t>
            </a:r>
            <a:r>
              <a:rPr lang="mk-MK" sz="2400" b="1" dirty="0" smtClean="0">
                <a:latin typeface="Arial" pitchFamily="34" charset="0"/>
                <a:cs typeface="Arial" pitchFamily="34" charset="0"/>
              </a:rPr>
              <a:t> и </a:t>
            </a:r>
            <a:r>
              <a:rPr lang="mk-MK" sz="2400" b="1" dirty="0" smtClean="0">
                <a:solidFill>
                  <a:srgbClr val="C00000"/>
                </a:solidFill>
                <a:latin typeface="Arial" pitchFamily="34" charset="0"/>
                <a:cs typeface="Arial" pitchFamily="34" charset="0"/>
              </a:rPr>
              <a:t>стандарди</a:t>
            </a:r>
            <a:r>
              <a:rPr lang="mk-MK" sz="2400" b="1" dirty="0" smtClean="0">
                <a:latin typeface="Arial" pitchFamily="34" charset="0"/>
                <a:cs typeface="Arial" pitchFamily="34" charset="0"/>
              </a:rPr>
              <a:t> за определен вид на производ. </a:t>
            </a:r>
          </a:p>
          <a:p>
            <a:pPr indent="457200" algn="just"/>
            <a:endParaRPr lang="mk-MK" sz="2400" b="1" dirty="0" smtClean="0">
              <a:latin typeface="Arial" pitchFamily="34" charset="0"/>
              <a:cs typeface="Arial" pitchFamily="34" charset="0"/>
            </a:endParaRPr>
          </a:p>
          <a:p>
            <a:pPr indent="457200" algn="just"/>
            <a:r>
              <a:rPr lang="mk-MK" sz="2400" b="1" dirty="0" smtClean="0">
                <a:latin typeface="Arial" pitchFamily="34" charset="0"/>
                <a:cs typeface="Arial" pitchFamily="34" charset="0"/>
              </a:rPr>
              <a:t>Во принцип, контролата се дели на:</a:t>
            </a:r>
          </a:p>
          <a:p>
            <a:pPr lvl="6" indent="457200" algn="just"/>
            <a:r>
              <a:rPr lang="mk-MK" sz="2400" b="1" dirty="0" smtClean="0">
                <a:latin typeface="Arial" pitchFamily="34" charset="0"/>
                <a:cs typeface="Arial" pitchFamily="34" charset="0"/>
              </a:rPr>
              <a:t>- контрола </a:t>
            </a:r>
            <a:r>
              <a:rPr lang="mk-MK" sz="2400" b="1" dirty="0" smtClean="0">
                <a:solidFill>
                  <a:srgbClr val="C00000"/>
                </a:solidFill>
                <a:latin typeface="Arial" pitchFamily="34" charset="0"/>
                <a:cs typeface="Arial" pitchFamily="34" charset="0"/>
              </a:rPr>
              <a:t>пред</a:t>
            </a:r>
            <a:r>
              <a:rPr lang="mk-MK" sz="2400" b="1" dirty="0" smtClean="0">
                <a:latin typeface="Arial" pitchFamily="34" charset="0"/>
                <a:cs typeface="Arial" pitchFamily="34" charset="0"/>
              </a:rPr>
              <a:t>;</a:t>
            </a:r>
          </a:p>
          <a:p>
            <a:pPr lvl="6" indent="457200" algn="just"/>
            <a:r>
              <a:rPr lang="mk-MK" sz="2400" b="1" dirty="0" smtClean="0">
                <a:latin typeface="Arial" pitchFamily="34" charset="0"/>
                <a:cs typeface="Arial" pitchFamily="34" charset="0"/>
              </a:rPr>
              <a:t>- </a:t>
            </a:r>
            <a:r>
              <a:rPr lang="mk-MK" sz="2400" b="1" dirty="0" smtClean="0">
                <a:solidFill>
                  <a:srgbClr val="C00000"/>
                </a:solidFill>
                <a:latin typeface="Arial" pitchFamily="34" charset="0"/>
                <a:cs typeface="Arial" pitchFamily="34" charset="0"/>
              </a:rPr>
              <a:t>во текот</a:t>
            </a:r>
            <a:r>
              <a:rPr lang="mk-MK" sz="2400" b="1" dirty="0" smtClean="0">
                <a:latin typeface="Arial" pitchFamily="34" charset="0"/>
                <a:cs typeface="Arial" pitchFamily="34" charset="0"/>
              </a:rPr>
              <a:t>; и</a:t>
            </a:r>
          </a:p>
          <a:p>
            <a:pPr lvl="6" indent="457200" algn="just"/>
            <a:r>
              <a:rPr lang="mk-MK" sz="2400" b="1" dirty="0" smtClean="0">
                <a:latin typeface="Arial" pitchFamily="34" charset="0"/>
                <a:cs typeface="Arial" pitchFamily="34" charset="0"/>
              </a:rPr>
              <a:t>- </a:t>
            </a:r>
            <a:r>
              <a:rPr lang="mk-MK" sz="2400" b="1" dirty="0" smtClean="0">
                <a:solidFill>
                  <a:srgbClr val="C00000"/>
                </a:solidFill>
                <a:latin typeface="Arial" pitchFamily="34" charset="0"/>
                <a:cs typeface="Arial" pitchFamily="34" charset="0"/>
              </a:rPr>
              <a:t>после</a:t>
            </a:r>
            <a:r>
              <a:rPr lang="mk-MK" sz="2400" b="1" dirty="0" smtClean="0">
                <a:latin typeface="Arial" pitchFamily="34" charset="0"/>
                <a:cs typeface="Arial" pitchFamily="34" charset="0"/>
              </a:rPr>
              <a:t>  заварувањето.</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Ова значи дека овие методи не се исклучуваат, туку се надополнуваат и со вкупните резултати даваат комплетна слика за квалитетот на заварените врски. Најчесто се врши целосно и комбинирано испитување, како што се: </a:t>
            </a:r>
            <a:r>
              <a:rPr lang="mk-MK" sz="2000" b="1" dirty="0" smtClean="0">
                <a:solidFill>
                  <a:srgbClr val="C00000"/>
                </a:solidFill>
                <a:latin typeface="Arial" pitchFamily="34" charset="0"/>
                <a:cs typeface="Arial" pitchFamily="34" charset="0"/>
              </a:rPr>
              <a:t>визуелен поглед</a:t>
            </a:r>
            <a:r>
              <a:rPr lang="mk-MK" sz="2000" b="1" dirty="0" smtClean="0">
                <a:latin typeface="Arial" pitchFamily="34" charset="0"/>
                <a:cs typeface="Arial" pitchFamily="34" charset="0"/>
              </a:rPr>
              <a:t>, </a:t>
            </a:r>
            <a:r>
              <a:rPr lang="mk-MK" sz="2000" b="1" dirty="0" smtClean="0">
                <a:solidFill>
                  <a:srgbClr val="C00000"/>
                </a:solidFill>
                <a:latin typeface="Arial" pitchFamily="34" charset="0"/>
                <a:cs typeface="Arial" pitchFamily="34" charset="0"/>
              </a:rPr>
              <a:t>испитување без разурнување и со разурнување</a:t>
            </a:r>
            <a:r>
              <a:rPr lang="mk-MK" sz="2000" b="1" dirty="0" smtClean="0">
                <a:latin typeface="Arial" pitchFamily="34" charset="0"/>
                <a:cs typeface="Arial" pitchFamily="34" charset="0"/>
              </a:rPr>
              <a:t>, што значи дека овие методи меѓусебно се надополнуваат</a:t>
            </a:r>
            <a:r>
              <a:rPr lang="mk-MK" sz="2000" b="1" dirty="0" smtClean="0">
                <a:latin typeface="Arial" pitchFamily="34" charset="0"/>
                <a:cs typeface="Arial" pitchFamily="34" charset="0"/>
              </a:rPr>
              <a:t>.</a:t>
            </a:r>
          </a:p>
          <a:p>
            <a:pPr indent="457200" algn="just"/>
            <a:endParaRPr lang="mk-MK"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Основна </a:t>
            </a:r>
            <a:r>
              <a:rPr lang="mk-MK" sz="2000" b="1" dirty="0" smtClean="0">
                <a:latin typeface="Arial" pitchFamily="34" charset="0"/>
                <a:cs typeface="Arial" pitchFamily="34" charset="0"/>
              </a:rPr>
              <a:t>карактеристика на сите методи на испитување без разурнување е, како што кажува и самиот назив, при испитувањето да не се оштетува (разурнува) конструкцијата, испитувањето може да се изврши на неограничени должини на заварените врски. Некои од овие методи овозможуваат добивање на документи, докази за вредноста на врската (радиографска контрола), а некои не (на пр: испитувањето со пенетрати, со магнетофлукс).</a:t>
            </a:r>
          </a:p>
          <a:p>
            <a:pPr indent="457200" algn="just"/>
            <a:r>
              <a:rPr lang="mk-MK" sz="2000" b="1" i="1" dirty="0" smtClean="0">
                <a:latin typeface="Arial" pitchFamily="34" charset="0"/>
                <a:cs typeface="Arial" pitchFamily="34" charset="0"/>
              </a:rPr>
              <a:t> </a:t>
            </a:r>
            <a:endParaRPr lang="mk-MK"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Визуелната контрола на заварените врски се извршува со голо око или со лупа која зголемува 3 ÷ 5 пати, за да се утврдат т.н. грешки на обликот: проверување на коренот (во колку е обезбедена пристапност за преглед), надвишување и изглед на лицето на ивицата, засеци на лицето на ивицата, евентуална присутност на површинска шупликавост и пукнатини (надолжни или напречни во ивицата или зоната под влијание на топлината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938992"/>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Визуелна контрола е само контрола која ја врши самиот заварувач кој, преку прегледот со леќа, може да го заклучи следново: </a:t>
            </a:r>
          </a:p>
          <a:p>
            <a:pPr algn="just">
              <a:buFont typeface="Wingdings" pitchFamily="2" charset="2"/>
              <a:buChar char="ü"/>
            </a:pPr>
            <a:r>
              <a:rPr lang="mk-MK" sz="2000" b="1" dirty="0" smtClean="0">
                <a:latin typeface="Arial" pitchFamily="34" charset="0"/>
                <a:cs typeface="Arial" pitchFamily="34" charset="0"/>
              </a:rPr>
              <a:t>каква </a:t>
            </a:r>
            <a:r>
              <a:rPr lang="mk-MK" sz="2000" b="1" dirty="0" smtClean="0">
                <a:latin typeface="Arial" pitchFamily="34" charset="0"/>
                <a:cs typeface="Arial" pitchFamily="34" charset="0"/>
              </a:rPr>
              <a:t>рамномерност има лицето на шевот, вдлабнатините и </a:t>
            </a:r>
            <a:r>
              <a:rPr lang="mk-MK" sz="2000" b="1" dirty="0" smtClean="0">
                <a:latin typeface="Arial" pitchFamily="34" charset="0"/>
                <a:cs typeface="Arial" pitchFamily="34" charset="0"/>
              </a:rPr>
              <a:t>рамномерноста </a:t>
            </a:r>
            <a:r>
              <a:rPr lang="mk-MK" sz="2000" b="1" dirty="0" smtClean="0">
                <a:latin typeface="Arial" pitchFamily="34" charset="0"/>
                <a:cs typeface="Arial" pitchFamily="34" charset="0"/>
              </a:rPr>
              <a:t>на шевот (варот);</a:t>
            </a:r>
          </a:p>
          <a:p>
            <a:pPr algn="just">
              <a:buFont typeface="Wingdings" pitchFamily="2" charset="2"/>
              <a:buChar char="ü"/>
            </a:pPr>
            <a:r>
              <a:rPr lang="mk-MK" sz="2000" b="1" dirty="0" smtClean="0">
                <a:latin typeface="Arial" pitchFamily="34" charset="0"/>
                <a:cs typeface="Arial" pitchFamily="34" charset="0"/>
              </a:rPr>
              <a:t>каков </a:t>
            </a:r>
            <a:r>
              <a:rPr lang="mk-MK" sz="2000" b="1" dirty="0" smtClean="0">
                <a:latin typeface="Arial" pitchFamily="34" charset="0"/>
                <a:cs typeface="Arial" pitchFamily="34" charset="0"/>
              </a:rPr>
              <a:t>е квалитетот на коренот на варот; и</a:t>
            </a:r>
          </a:p>
          <a:p>
            <a:pPr algn="just">
              <a:buFont typeface="Wingdings" pitchFamily="2" charset="2"/>
              <a:buChar char="ü"/>
            </a:pPr>
            <a:r>
              <a:rPr lang="mk-MK" sz="2000" b="1" dirty="0" smtClean="0">
                <a:latin typeface="Arial" pitchFamily="34" charset="0"/>
                <a:cs typeface="Arial" pitchFamily="34" charset="0"/>
              </a:rPr>
              <a:t>каква </a:t>
            </a:r>
            <a:r>
              <a:rPr lang="mk-MK" sz="2000" b="1" dirty="0" smtClean="0">
                <a:latin typeface="Arial" pitchFamily="34" charset="0"/>
                <a:cs typeface="Arial" pitchFamily="34" charset="0"/>
              </a:rPr>
              <a:t>е површинската порозност на пукнатината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
        <p:nvSpPr>
          <p:cNvPr id="5" name="TextBox 4"/>
          <p:cNvSpPr txBox="1"/>
          <p:nvPr/>
        </p:nvSpPr>
        <p:spPr>
          <a:xfrm>
            <a:off x="0" y="1928802"/>
            <a:ext cx="9144000" cy="1938992"/>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Со визуелната контрола, со прозрачување со кварцна ламба можат да се видат: прекини, пукнатини и порозност на варот. Кварцната </a:t>
            </a:r>
            <a:r>
              <a:rPr lang="mk-MK" sz="2000" b="1" dirty="0" smtClean="0">
                <a:latin typeface="Arial" pitchFamily="34" charset="0"/>
                <a:cs typeface="Arial" pitchFamily="34" charset="0"/>
              </a:rPr>
              <a:t>ламба </a:t>
            </a:r>
            <a:r>
              <a:rPr lang="mk-MK" sz="2000" b="1" dirty="0" smtClean="0">
                <a:latin typeface="Arial" pitchFamily="34" charset="0"/>
                <a:cs typeface="Arial" pitchFamily="34" charset="0"/>
              </a:rPr>
              <a:t>има: тело (1), сијалица (2), заштитен филтер (3), леќа со неонска сијалица (4), контролна сијалица (5), прекинувач (6), рачка (7), вовлекувач (8), завареното место (9) и грешка во форма на порозност (10</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pic>
        <p:nvPicPr>
          <p:cNvPr id="12289" name="Picture 27" descr="36"/>
          <p:cNvPicPr>
            <a:picLocks noChangeAspect="1" noChangeArrowheads="1"/>
          </p:cNvPicPr>
          <p:nvPr/>
        </p:nvPicPr>
        <p:blipFill>
          <a:blip r:embed="rId2"/>
          <a:srcRect/>
          <a:stretch>
            <a:fillRect/>
          </a:stretch>
        </p:blipFill>
        <p:spPr bwMode="auto">
          <a:xfrm>
            <a:off x="4643438" y="3651250"/>
            <a:ext cx="4500562" cy="3206750"/>
          </a:xfrm>
          <a:prstGeom prst="rect">
            <a:avLst/>
          </a:prstGeom>
          <a:noFill/>
          <a:ln w="9525">
            <a:noFill/>
            <a:miter lim="800000"/>
            <a:headEnd/>
            <a:tailEnd/>
          </a:ln>
        </p:spPr>
      </p:pic>
      <p:sp>
        <p:nvSpPr>
          <p:cNvPr id="7" name="TextBox 6"/>
          <p:cNvSpPr txBox="1"/>
          <p:nvPr/>
        </p:nvSpPr>
        <p:spPr>
          <a:xfrm>
            <a:off x="4429124" y="6286520"/>
            <a:ext cx="3071834" cy="400110"/>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Кварцна </a:t>
            </a:r>
            <a:r>
              <a:rPr lang="mk-MK" sz="2000" b="1" dirty="0" smtClean="0">
                <a:solidFill>
                  <a:srgbClr val="C00000"/>
                </a:solidFill>
                <a:latin typeface="Arial" pitchFamily="34" charset="0"/>
                <a:cs typeface="Arial" pitchFamily="34" charset="0"/>
              </a:rPr>
              <a:t>ламба</a:t>
            </a:r>
            <a:endParaRPr lang="mk-MK" sz="2000" b="1" dirty="0">
              <a:solidFill>
                <a:srgbClr val="C00000"/>
              </a:solidFill>
              <a:latin typeface="Arial" pitchFamily="34" charset="0"/>
              <a:cs typeface="Arial" pitchFamily="34" charset="0"/>
            </a:endParaRPr>
          </a:p>
        </p:txBody>
      </p:sp>
      <p:sp>
        <p:nvSpPr>
          <p:cNvPr id="8" name="TextBox 7"/>
          <p:cNvSpPr txBox="1"/>
          <p:nvPr/>
        </p:nvSpPr>
        <p:spPr>
          <a:xfrm>
            <a:off x="0" y="4000504"/>
            <a:ext cx="4572000" cy="2862322"/>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Контролата се врши така што завареното место се премачкува со специјална течност која навлегува во пукнатините на шевот кадешто, по сушењето при просветлувањето, доаѓа до рефлектирање на инфрацрвеното зрачење на местото каде што составот има пукнатина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2246769"/>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За испитување на заварените врски без разурнување се применуваат:</a:t>
            </a:r>
          </a:p>
          <a:p>
            <a:pPr algn="just"/>
            <a:r>
              <a:rPr lang="mk-MK" sz="2000" b="1" dirty="0" smtClean="0">
                <a:latin typeface="Arial" pitchFamily="34" charset="0"/>
                <a:cs typeface="Arial" pitchFamily="34" charset="0"/>
              </a:rPr>
              <a:t>а) </a:t>
            </a:r>
            <a:r>
              <a:rPr lang="mk-MK" sz="2000" b="1" dirty="0" smtClean="0">
                <a:solidFill>
                  <a:srgbClr val="C00000"/>
                </a:solidFill>
                <a:latin typeface="Arial" pitchFamily="34" charset="0"/>
                <a:cs typeface="Arial" pitchFamily="34" charset="0"/>
              </a:rPr>
              <a:t>испитување со пенетранти</a:t>
            </a:r>
            <a:r>
              <a:rPr lang="mk-MK" sz="2000" b="1" dirty="0" smtClean="0">
                <a:latin typeface="Arial" pitchFamily="34" charset="0"/>
                <a:cs typeface="Arial" pitchFamily="34" charset="0"/>
              </a:rPr>
              <a:t>;</a:t>
            </a:r>
          </a:p>
          <a:p>
            <a:pPr algn="just"/>
            <a:r>
              <a:rPr lang="mk-MK" sz="2000" b="1" dirty="0" smtClean="0">
                <a:latin typeface="Arial" pitchFamily="34" charset="0"/>
                <a:cs typeface="Arial" pitchFamily="34" charset="0"/>
              </a:rPr>
              <a:t>б) </a:t>
            </a:r>
            <a:r>
              <a:rPr lang="mk-MK" sz="2000" b="1" dirty="0" smtClean="0">
                <a:solidFill>
                  <a:srgbClr val="C00000"/>
                </a:solidFill>
                <a:latin typeface="Arial" pitchFamily="34" charset="0"/>
                <a:cs typeface="Arial" pitchFamily="34" charset="0"/>
              </a:rPr>
              <a:t>испитување со магнетен прашок</a:t>
            </a:r>
            <a:r>
              <a:rPr lang="mk-MK" sz="2000" b="1" dirty="0" smtClean="0">
                <a:latin typeface="Arial" pitchFamily="34" charset="0"/>
                <a:cs typeface="Arial" pitchFamily="34" charset="0"/>
              </a:rPr>
              <a:t>;</a:t>
            </a:r>
          </a:p>
          <a:p>
            <a:pPr algn="just"/>
            <a:r>
              <a:rPr lang="mk-MK" sz="2000" b="1" dirty="0" smtClean="0">
                <a:latin typeface="Arial" pitchFamily="34" charset="0"/>
                <a:cs typeface="Arial" pitchFamily="34" charset="0"/>
              </a:rPr>
              <a:t>в) </a:t>
            </a:r>
            <a:r>
              <a:rPr lang="mk-MK" sz="2000" b="1" dirty="0" smtClean="0">
                <a:solidFill>
                  <a:srgbClr val="C00000"/>
                </a:solidFill>
                <a:latin typeface="Arial" pitchFamily="34" charset="0"/>
                <a:cs typeface="Arial" pitchFamily="34" charset="0"/>
              </a:rPr>
              <a:t>испитување со магнетнаиндукција</a:t>
            </a:r>
            <a:r>
              <a:rPr lang="mk-MK" sz="2000" b="1" dirty="0" smtClean="0">
                <a:latin typeface="Arial" pitchFamily="34" charset="0"/>
                <a:cs typeface="Arial" pitchFamily="34" charset="0"/>
              </a:rPr>
              <a:t>;</a:t>
            </a:r>
          </a:p>
          <a:p>
            <a:pPr algn="just"/>
            <a:r>
              <a:rPr lang="mk-MK" sz="2000" b="1" dirty="0" smtClean="0">
                <a:latin typeface="Arial" pitchFamily="34" charset="0"/>
                <a:cs typeface="Arial" pitchFamily="34" charset="0"/>
              </a:rPr>
              <a:t>г) </a:t>
            </a:r>
            <a:r>
              <a:rPr lang="mk-MK" sz="2000" b="1" dirty="0" smtClean="0">
                <a:solidFill>
                  <a:srgbClr val="C00000"/>
                </a:solidFill>
                <a:latin typeface="Arial" pitchFamily="34" charset="0"/>
                <a:cs typeface="Arial" pitchFamily="34" charset="0"/>
              </a:rPr>
              <a:t>испитување со ултразвук</a:t>
            </a:r>
            <a:r>
              <a:rPr lang="mk-MK" sz="2000" b="1" dirty="0" smtClean="0">
                <a:latin typeface="Arial" pitchFamily="34" charset="0"/>
                <a:cs typeface="Arial" pitchFamily="34" charset="0"/>
              </a:rPr>
              <a:t>;</a:t>
            </a:r>
          </a:p>
          <a:p>
            <a:pPr algn="just"/>
            <a:r>
              <a:rPr lang="mk-MK" sz="2000" b="1" dirty="0" smtClean="0">
                <a:latin typeface="Arial" pitchFamily="34" charset="0"/>
                <a:cs typeface="Arial" pitchFamily="34" charset="0"/>
              </a:rPr>
              <a:t>д) </a:t>
            </a:r>
            <a:r>
              <a:rPr lang="mk-MK" sz="2000" b="1" dirty="0" smtClean="0">
                <a:solidFill>
                  <a:srgbClr val="C00000"/>
                </a:solidFill>
                <a:latin typeface="Arial" pitchFamily="34" charset="0"/>
                <a:cs typeface="Arial" pitchFamily="34" charset="0"/>
              </a:rPr>
              <a:t>радиографски испитувања (со </a:t>
            </a:r>
            <a:r>
              <a:rPr lang="mk-MK" sz="2000" b="1" dirty="0" smtClean="0">
                <a:solidFill>
                  <a:srgbClr val="C00000"/>
                </a:solidFill>
                <a:latin typeface="Arial" pitchFamily="34" charset="0"/>
                <a:cs typeface="Arial" pitchFamily="34" charset="0"/>
              </a:rPr>
              <a:t>Х; ϫ и </a:t>
            </a:r>
            <a:r>
              <a:rPr lang="mk-MK" sz="2000" b="1" dirty="0" smtClean="0">
                <a:solidFill>
                  <a:srgbClr val="C00000"/>
                </a:solidFill>
                <a:latin typeface="Arial" pitchFamily="34" charset="0"/>
                <a:cs typeface="Arial" pitchFamily="34" charset="0"/>
              </a:rPr>
              <a:t>зраците</a:t>
            </a:r>
            <a:r>
              <a:rPr lang="mk-MK" sz="2000" b="1" dirty="0" smtClean="0">
                <a:solidFill>
                  <a:srgbClr val="C00000"/>
                </a:solidFill>
                <a:latin typeface="Arial" pitchFamily="34" charset="0"/>
                <a:cs typeface="Arial" pitchFamily="34" charset="0"/>
              </a:rPr>
              <a:t>).</a:t>
            </a:r>
            <a:endParaRPr lang="mk-MK" sz="2000" b="1" dirty="0" smtClean="0">
              <a:solidFill>
                <a:srgbClr val="C00000"/>
              </a:solidFill>
              <a:latin typeface="Arial" pitchFamily="34" charset="0"/>
              <a:cs typeface="Arial" pitchFamily="34" charset="0"/>
            </a:endParaRPr>
          </a:p>
        </p:txBody>
      </p:sp>
      <p:sp>
        <p:nvSpPr>
          <p:cNvPr id="8" name="TextBox 7"/>
          <p:cNvSpPr txBox="1"/>
          <p:nvPr/>
        </p:nvSpPr>
        <p:spPr>
          <a:xfrm>
            <a:off x="0" y="2428868"/>
            <a:ext cx="9144000" cy="3785652"/>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Испитување со пенетранти</a:t>
            </a:r>
          </a:p>
          <a:p>
            <a:pPr indent="457200" algn="just"/>
            <a:r>
              <a:rPr lang="mk-MK" sz="2000" b="1" dirty="0" smtClean="0">
                <a:latin typeface="Arial" pitchFamily="34" charset="0"/>
                <a:cs typeface="Arial" pitchFamily="34" charset="0"/>
              </a:rPr>
              <a:t>Оваа метода се заснова на својството на некои течности што лесно и брзо продираат (пенетрираат) во шуплините, засеците, пукнатините и притоа поради својата боја многу се забележливи. Порано за овие испитувања се користеше петролејот, а денес течности врз база на смеси на пастворувач и честички со црвена боја. Со испитувањето со пенетрантите се откриваат површински грешки, првенствено пукнатини. Постапката на испитување се состои од чистење на заварената врска, нанесување со четка или со спреј на пенетрантот, а потоа на раствор од талк. Пенетрантот со црвена боја, во случај на постоење на пукнатини, многу јасно го покажува нивното присуство во вид на црвени линии на белата подлога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algn="ctr"/>
            <a:r>
              <a:rPr lang="mk-MK" sz="2200" b="1" dirty="0" smtClean="0">
                <a:solidFill>
                  <a:srgbClr val="C00000"/>
                </a:solidFill>
                <a:latin typeface="Arial" pitchFamily="34" charset="0"/>
                <a:cs typeface="Arial" pitchFamily="34" charset="0"/>
              </a:rPr>
              <a:t>Испитување со магнетен прашок</a:t>
            </a:r>
          </a:p>
          <a:p>
            <a:pPr indent="457200" algn="just"/>
            <a:r>
              <a:rPr lang="mk-MK" sz="2200" b="1" dirty="0" smtClean="0">
                <a:latin typeface="Arial" pitchFamily="34" charset="0"/>
                <a:cs typeface="Arial" pitchFamily="34" charset="0"/>
              </a:rPr>
              <a:t>Оваа метода може да се примени за испитување на делови и конструкции од магнетни материјали. Грешките во конструкцијата предизвикуваат пореметување на магнетните линии, а со тоа и распоредот на магнетниот прашок по површината на деловите. Магнетниот прашок (сув или помешан со течност) се собира на местото на грешката. Оваа метода на испитување на заварените врски и заварените конструкции</a:t>
            </a:r>
            <a:r>
              <a:rPr lang="mk-MK" sz="2200" b="1" dirty="0" smtClean="0">
                <a:latin typeface="Arial" pitchFamily="34" charset="0"/>
                <a:cs typeface="Arial" pitchFamily="34" charset="0"/>
              </a:rPr>
              <a:t>.</a:t>
            </a:r>
            <a:endParaRPr lang="mk-MK" sz="2200" b="1" dirty="0" smtClean="0">
              <a:latin typeface="Arial" pitchFamily="34" charset="0"/>
              <a:cs typeface="Arial" pitchFamily="34" charset="0"/>
            </a:endParaRPr>
          </a:p>
          <a:p>
            <a:pPr algn="ctr"/>
            <a:r>
              <a:rPr lang="mk-MK" sz="2200" b="1" dirty="0" smtClean="0">
                <a:solidFill>
                  <a:srgbClr val="C00000"/>
                </a:solidFill>
                <a:latin typeface="Arial" pitchFamily="34" charset="0"/>
                <a:cs typeface="Arial" pitchFamily="34" charset="0"/>
              </a:rPr>
              <a:t>Испитување со магнетна индукција</a:t>
            </a:r>
          </a:p>
          <a:p>
            <a:pPr indent="457200" algn="just"/>
            <a:r>
              <a:rPr lang="mk-MK" sz="2200" b="1" dirty="0" smtClean="0">
                <a:latin typeface="Arial" pitchFamily="34" charset="0"/>
                <a:cs typeface="Arial" pitchFamily="34" charset="0"/>
              </a:rPr>
              <a:t>И оваа метода се применува за испитување на феромагнетни материјали, кај кои магнетните величини се доволно високи и можат да се мерат. Во случај да има грешки во работното парче, тие предизвикуваат промена на магнетната индукција, која лесно се отчитува на инструментот. Оваа метода се применува посебно во сериското производство и тоа така што апаратот (уредот) се дотерува да не реагира на просечно добриот квалитет на производот, туку само на полошиот. И оваа постапка малку се применува за испитување на заварените врски</a:t>
            </a:r>
            <a:r>
              <a:rPr lang="mk-MK" sz="2200" b="1" dirty="0" smtClean="0">
                <a:latin typeface="Arial" pitchFamily="34" charset="0"/>
                <a:cs typeface="Arial" pitchFamily="34" charset="0"/>
              </a:rPr>
              <a:t>.</a:t>
            </a:r>
            <a:endParaRPr lang="mk-MK" sz="2200" b="1"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noFill/>
        </p:spPr>
        <p:txBody>
          <a:bodyPr wrap="square" rtlCol="0">
            <a:spAutoFit/>
          </a:bodyPr>
          <a:lstStyle/>
          <a:p>
            <a:pPr algn="ctr"/>
            <a:r>
              <a:rPr lang="mk-MK" b="1" dirty="0" smtClean="0">
                <a:solidFill>
                  <a:srgbClr val="C00000"/>
                </a:solidFill>
                <a:latin typeface="Arial" pitchFamily="34" charset="0"/>
                <a:cs typeface="Arial" pitchFamily="34" charset="0"/>
              </a:rPr>
              <a:t>Испитување со ултразвук</a:t>
            </a:r>
          </a:p>
          <a:p>
            <a:pPr indent="457200" algn="just"/>
            <a:r>
              <a:rPr lang="mk-MK" b="1" dirty="0" smtClean="0">
                <a:solidFill>
                  <a:srgbClr val="C00000"/>
                </a:solidFill>
                <a:latin typeface="Arial" pitchFamily="34" charset="0"/>
                <a:cs typeface="Arial" pitchFamily="34" charset="0"/>
              </a:rPr>
              <a:t>Ултразвучна контрола </a:t>
            </a:r>
            <a:r>
              <a:rPr lang="mk-MK" b="1" dirty="0" smtClean="0">
                <a:latin typeface="Arial" pitchFamily="34" charset="0"/>
                <a:cs typeface="Arial" pitchFamily="34" charset="0"/>
              </a:rPr>
              <a:t>на хомогеност на заварените врски, се заснова на прозвучување на заварените врски (метали и легури) со помош на соодветни извори на ултразвучни бранови и соодветен приемник со екран за прочитување на ехото (одзвукот). Методата, за жал, има и определени недостатоци. Мора да се изврши подготовка (често и брусење) на основниот материјал или на металот на работа за да, со помош на контакт на маса, се оствари добро прозвучување на контролираното парче.</a:t>
            </a:r>
          </a:p>
          <a:p>
            <a:pPr indent="457200"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Денес ултразвучните испитувања мошне многу се користат за испитување на заварените врски и конструкции. Постапката односно методата се карактеризира со голема брзина во работата и посебно со безопасна работа, поради што се применува како т.н. </a:t>
            </a:r>
            <a:r>
              <a:rPr lang="mk-MK" b="1" dirty="0" smtClean="0">
                <a:solidFill>
                  <a:srgbClr val="C00000"/>
                </a:solidFill>
                <a:latin typeface="Arial" pitchFamily="34" charset="0"/>
                <a:cs typeface="Arial" pitchFamily="34" charset="0"/>
              </a:rPr>
              <a:t>тековна контрола во текот на производството</a:t>
            </a:r>
            <a:r>
              <a:rPr lang="mk-MK" b="1" dirty="0" smtClean="0">
                <a:latin typeface="Arial" pitchFamily="34" charset="0"/>
                <a:cs typeface="Arial" pitchFamily="34" charset="0"/>
              </a:rPr>
              <a:t>. Се почесто радиографското испитување или испитувањето со изотопи се врши дури по ултразвучното испитување во случај на откривање на некои сомнителни места. Посебно е значајно штосо ултразвучните испитувања можат да се откријат и оние грешки кои со радиографија се забележуваат само ако лежат во насоката на Х или </a:t>
            </a:r>
            <a:r>
              <a:rPr lang="el-GR" b="1" dirty="0" smtClean="0">
                <a:latin typeface="Arial" pitchFamily="34" charset="0"/>
                <a:ea typeface="MS Gothic"/>
                <a:cs typeface="Arial" pitchFamily="34" charset="0"/>
              </a:rPr>
              <a:t>γ</a:t>
            </a:r>
            <a:r>
              <a:rPr lang="mk-MK" b="1" dirty="0" smtClean="0">
                <a:latin typeface="Arial" pitchFamily="34" charset="0"/>
                <a:cs typeface="Arial" pitchFamily="34" charset="0"/>
              </a:rPr>
              <a:t> </a:t>
            </a:r>
            <a:r>
              <a:rPr lang="mk-MK" b="1" dirty="0" smtClean="0">
                <a:latin typeface="Arial" pitchFamily="34" charset="0"/>
                <a:cs typeface="Arial" pitchFamily="34" charset="0"/>
              </a:rPr>
              <a:t>зраците.</a:t>
            </a:r>
          </a:p>
          <a:p>
            <a:pPr indent="457200" algn="just"/>
            <a:r>
              <a:rPr lang="mk-MK" b="1" dirty="0" smtClean="0">
                <a:latin typeface="Arial" pitchFamily="34" charset="0"/>
                <a:cs typeface="Arial" pitchFamily="34" charset="0"/>
              </a:rPr>
              <a:t> </a:t>
            </a:r>
          </a:p>
          <a:p>
            <a:pPr indent="457200" algn="just"/>
            <a:r>
              <a:rPr lang="mk-MK" b="1" dirty="0" smtClean="0">
                <a:solidFill>
                  <a:srgbClr val="C00000"/>
                </a:solidFill>
                <a:latin typeface="Arial" pitchFamily="34" charset="0"/>
                <a:cs typeface="Arial" pitchFamily="34" charset="0"/>
              </a:rPr>
              <a:t>За овие испитувања е искористена особината на ултразвучните бранови што поминуваат низ цврста и течна средина, а се одбиваат од граничните површини на овие и гасовитите површини</a:t>
            </a:r>
            <a:r>
              <a:rPr lang="mk-MK" b="1" dirty="0" smtClean="0">
                <a:latin typeface="Arial" pitchFamily="34" charset="0"/>
                <a:cs typeface="Arial" pitchFamily="34" charset="0"/>
              </a:rPr>
              <a:t>. Ултразвучните бранови имаат фреквенција од 20 </a:t>
            </a:r>
            <a:r>
              <a:rPr lang="en-US" b="1" dirty="0" smtClean="0">
                <a:latin typeface="Arial" pitchFamily="34" charset="0"/>
                <a:cs typeface="Arial" pitchFamily="34" charset="0"/>
              </a:rPr>
              <a:t>[</a:t>
            </a:r>
            <a:r>
              <a:rPr lang="mk-MK" b="1" dirty="0" smtClean="0">
                <a:latin typeface="Arial" pitchFamily="34" charset="0"/>
                <a:cs typeface="Arial" pitchFamily="34" charset="0"/>
              </a:rPr>
              <a:t>kHz</a:t>
            </a:r>
            <a:r>
              <a:rPr lang="en-US" b="1" dirty="0" smtClean="0">
                <a:latin typeface="Arial" pitchFamily="34" charset="0"/>
                <a:cs typeface="Arial" pitchFamily="34" charset="0"/>
              </a:rPr>
              <a:t>] </a:t>
            </a:r>
            <a:r>
              <a:rPr lang="mk-MK" b="1" dirty="0" smtClean="0">
                <a:latin typeface="Arial" pitchFamily="34" charset="0"/>
                <a:cs typeface="Arial" pitchFamily="34" charset="0"/>
              </a:rPr>
              <a:t>÷ 20 </a:t>
            </a:r>
            <a:r>
              <a:rPr lang="en-US" b="1" dirty="0" smtClean="0">
                <a:latin typeface="Arial" pitchFamily="34" charset="0"/>
                <a:cs typeface="Arial" pitchFamily="34" charset="0"/>
              </a:rPr>
              <a:t>[</a:t>
            </a:r>
            <a:r>
              <a:rPr lang="mk-MK" b="1" dirty="0" smtClean="0">
                <a:latin typeface="Arial" pitchFamily="34" charset="0"/>
                <a:cs typeface="Arial" pitchFamily="34" charset="0"/>
              </a:rPr>
              <a:t>MHz</a:t>
            </a:r>
            <a:r>
              <a:rPr lang="en-US" b="1" dirty="0" smtClean="0">
                <a:latin typeface="Arial" pitchFamily="34" charset="0"/>
                <a:cs typeface="Arial" pitchFamily="34" charset="0"/>
              </a:rPr>
              <a:t>]</a:t>
            </a:r>
            <a:r>
              <a:rPr lang="mk-MK" b="1" dirty="0" smtClean="0">
                <a:latin typeface="Arial" pitchFamily="34" charset="0"/>
                <a:cs typeface="Arial" pitchFamily="34" charset="0"/>
              </a:rPr>
              <a:t>, а се произведуваат со помош на кварцен кристал, врз принципот на пиезо-електричниот ефект</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6"/>
          <p:cNvPicPr>
            <a:picLocks noChangeAspect="1" noChangeArrowheads="1"/>
          </p:cNvPicPr>
          <p:nvPr/>
        </p:nvPicPr>
        <p:blipFill>
          <a:blip r:embed="rId2"/>
          <a:srcRect/>
          <a:stretch>
            <a:fillRect/>
          </a:stretch>
        </p:blipFill>
        <p:spPr bwMode="auto">
          <a:xfrm>
            <a:off x="0" y="0"/>
            <a:ext cx="9182405" cy="2643182"/>
          </a:xfrm>
          <a:prstGeom prst="rect">
            <a:avLst/>
          </a:prstGeom>
          <a:noFill/>
          <a:ln w="9525">
            <a:noFill/>
            <a:miter lim="800000"/>
            <a:headEnd/>
            <a:tailEnd/>
          </a:ln>
        </p:spPr>
      </p:pic>
      <p:sp>
        <p:nvSpPr>
          <p:cNvPr id="5" name="TextBox 4"/>
          <p:cNvSpPr txBox="1"/>
          <p:nvPr/>
        </p:nvSpPr>
        <p:spPr>
          <a:xfrm>
            <a:off x="0" y="2610683"/>
            <a:ext cx="9144000" cy="4247317"/>
          </a:xfrm>
          <a:prstGeom prst="rect">
            <a:avLst/>
          </a:prstGeom>
          <a:noFill/>
        </p:spPr>
        <p:txBody>
          <a:bodyPr wrap="square" rtlCol="0">
            <a:spAutoFit/>
          </a:bodyPr>
          <a:lstStyle/>
          <a:p>
            <a:pPr indent="457200" algn="just"/>
            <a:r>
              <a:rPr lang="mk-MK" b="1" dirty="0" smtClean="0">
                <a:latin typeface="Arial" pitchFamily="34" charset="0"/>
                <a:cs typeface="Arial" pitchFamily="34" charset="0"/>
              </a:rPr>
              <a:t>Изворот на ултразвучните осцилации, односно предавателот, се доведува во допир со површината на испитуваниот состав, така што низ металот брановите се насочуваат во определен </a:t>
            </a:r>
            <a:r>
              <a:rPr lang="mk-MK" b="1" dirty="0" smtClean="0">
                <a:latin typeface="Arial" pitchFamily="34" charset="0"/>
                <a:cs typeface="Arial" pitchFamily="34" charset="0"/>
              </a:rPr>
              <a:t>правец.</a:t>
            </a:r>
            <a:endParaRPr lang="mk-MK" b="1" dirty="0" smtClean="0">
              <a:latin typeface="Arial" pitchFamily="34" charset="0"/>
              <a:cs typeface="Arial" pitchFamily="34" charset="0"/>
            </a:endParaRPr>
          </a:p>
          <a:p>
            <a:pPr indent="457200"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За да се оствари подобар допир помеѓу предавателот и површината на материјалот, треба површината да се премачка со масло. На уредите за испитување е вграден екран, така што е можно визуелно да се следат емитуваните и примените импулси. Ако е материјалот, односно шевот, без грешки, тогаш ултразвучните бранови се одбиваат дури откако ќе дојдат до спротивната површина на заварениот состав. Тогаш на екранот од уредот, влезниот импулс и излезниот одек се јавуваат како постојани величини. Доколку заварениот состав има некоја грешка, бранот се одбива порано и се враќа назад, што на екранот се регистрира како одек на грешката меѓу влезниот и излезниот импулс. Така се открива положбата и големината на грешката</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9144000" cy="6247864"/>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Неповолноста на ултразвучното испитување е во тоа што постапката на очитување, лоцирање и одредување на видот на грешката, значително е потешка во споредба со радиографијата, а покрај тоа со оваа постапка не се добива документ како што е радиограмот. </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Во поново време се работат уреди кај кои е можно снимање на осцилограмот, но оваа снимка нема важност на радиограм.</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Ултразвукот претставува форма на механички бранови со одредена фреквенција, кои не се чујни за човечкото уво. За испитување на заварените врски се користи ултразвук со зачестеност од 10 [MНz]. Малата бранова должина на ултразвучните бранови го условува неговото праволиниско движење.</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Основниот принцип за примената на оваа метода, за испитување на заварените врски, се состои во тоа што во случај на нехомогеност на заварената врска (присуство на грешки) доаѓа до промена на интензитетот на ултразвучните бранови пропуштени низ заварената врска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477875"/>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Ултразвучните бранови се делат на лонгитудни, трансферзални и површински, зависно од меѓусебниот однос на движењето на честичките на медиумот и правецот на простирање на брановите.</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Основниот елемент на уредот заиспитување со ултразвукот, кој може да биде механички или електронски (пиезо-електричен).</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За испитувањето со ултразвук се користат три методи:</a:t>
            </a:r>
          </a:p>
          <a:p>
            <a:pPr lvl="5" algn="just">
              <a:buFont typeface="Wingdings" pitchFamily="2" charset="2"/>
              <a:buChar char="ü"/>
            </a:pPr>
            <a:r>
              <a:rPr lang="mk-MK" sz="2000" b="1" dirty="0" smtClean="0">
                <a:solidFill>
                  <a:srgbClr val="C00000"/>
                </a:solidFill>
                <a:latin typeface="Arial" pitchFamily="34" charset="0"/>
                <a:cs typeface="Arial" pitchFamily="34" charset="0"/>
              </a:rPr>
              <a:t>метода на прозвучување;</a:t>
            </a:r>
          </a:p>
          <a:p>
            <a:pPr lvl="5" algn="just">
              <a:buFont typeface="Wingdings" pitchFamily="2" charset="2"/>
              <a:buChar char="ü"/>
            </a:pPr>
            <a:r>
              <a:rPr lang="mk-MK" sz="2000" b="1" dirty="0" smtClean="0">
                <a:solidFill>
                  <a:srgbClr val="C00000"/>
                </a:solidFill>
                <a:latin typeface="Arial" pitchFamily="34" charset="0"/>
                <a:cs typeface="Arial" pitchFamily="34" charset="0"/>
              </a:rPr>
              <a:t>метода на резонанса;</a:t>
            </a:r>
          </a:p>
          <a:p>
            <a:pPr lvl="5" algn="just">
              <a:buFont typeface="Wingdings" pitchFamily="2" charset="2"/>
              <a:buChar char="ü"/>
            </a:pPr>
            <a:r>
              <a:rPr lang="mk-MK" sz="2000" b="1" dirty="0" smtClean="0">
                <a:solidFill>
                  <a:srgbClr val="C00000"/>
                </a:solidFill>
                <a:latin typeface="Arial" pitchFamily="34" charset="0"/>
                <a:cs typeface="Arial" pitchFamily="34" charset="0"/>
              </a:rPr>
              <a:t>импулсна - ехо - метода</a:t>
            </a:r>
            <a:r>
              <a:rPr lang="mk-MK" sz="2000" b="1" dirty="0" smtClean="0">
                <a:solidFill>
                  <a:srgbClr val="C00000"/>
                </a:solidFill>
                <a:latin typeface="Arial" pitchFamily="34" charset="0"/>
                <a:cs typeface="Arial" pitchFamily="34" charset="0"/>
              </a:rPr>
              <a:t>.</a:t>
            </a:r>
            <a:endParaRPr lang="mk-MK" sz="2000" b="1" dirty="0" smtClean="0">
              <a:solidFill>
                <a:srgbClr val="C00000"/>
              </a:solidFill>
              <a:latin typeface="Arial" pitchFamily="34" charset="0"/>
              <a:cs typeface="Arial" pitchFamily="34" charset="0"/>
            </a:endParaRPr>
          </a:p>
        </p:txBody>
      </p:sp>
      <p:sp>
        <p:nvSpPr>
          <p:cNvPr id="5" name="TextBox 4"/>
          <p:cNvSpPr txBox="1"/>
          <p:nvPr/>
        </p:nvSpPr>
        <p:spPr>
          <a:xfrm>
            <a:off x="0" y="3571876"/>
            <a:ext cx="9144000" cy="2862322"/>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Методата на прозвучување</a:t>
            </a:r>
            <a:r>
              <a:rPr lang="mk-MK" sz="2000" b="1" dirty="0" smtClean="0">
                <a:latin typeface="Arial" pitchFamily="34" charset="0"/>
                <a:cs typeface="Arial" pitchFamily="34" charset="0"/>
              </a:rPr>
              <a:t>, се заснова на слабеење на интензитетот на ултразвучните бранови, пропуштени низ нехомогениот материјал.</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Методата на резонанса</a:t>
            </a:r>
            <a:r>
              <a:rPr lang="mk-MK" sz="2000" b="1" dirty="0" smtClean="0">
                <a:latin typeface="Arial" pitchFamily="34" charset="0"/>
                <a:cs typeface="Arial" pitchFamily="34" charset="0"/>
              </a:rPr>
              <a:t>, се применува за проверка на двослојноста на материјалот или за мерење на дебелината на материјалот, кој е пристапен само од едната страна. Со оваа метода само се регистрира границата на материјалот, односно примената на средината над која се проектира ултразвукот</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28604"/>
            <a:ext cx="9144000" cy="5632311"/>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Импулсната-ехо метода </a:t>
            </a:r>
            <a:r>
              <a:rPr lang="mk-MK" sz="2000" b="1" dirty="0" smtClean="0">
                <a:latin typeface="Arial" pitchFamily="34" charset="0"/>
                <a:cs typeface="Arial" pitchFamily="34" charset="0"/>
              </a:rPr>
              <a:t>има два вибратора т.н. емитувач и приемник или уред кој наизменично работи како емитувач и применик.</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За успешно испитување на заварените врски со ултразвук, мошне е важна соодветната подготовка на површината на заварената врска. Поради што подобар пренос на ултразвучните бранови од ултразвучната глава на работниот предмет, површината на заварената врска мора да биде исчистена, посебно во случај напримена на нормална глава. Затоа, на површината се нанесува течен премаз кој во целост го отстранува воздушниот слој (масло, вода, глицерин).</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Принципот на испитување со ултразвук </a:t>
            </a:r>
            <a:r>
              <a:rPr lang="mk-MK" sz="2000" b="1" dirty="0" smtClean="0">
                <a:latin typeface="Arial" pitchFamily="34" charset="0"/>
                <a:cs typeface="Arial" pitchFamily="34" charset="0"/>
              </a:rPr>
              <a:t>во </a:t>
            </a:r>
            <a:r>
              <a:rPr lang="mk-MK" sz="2000" b="1" dirty="0" smtClean="0">
                <a:latin typeface="Arial" pitchFamily="34" charset="0"/>
                <a:cs typeface="Arial" pitchFamily="34" charset="0"/>
              </a:rPr>
              <a:t>случај на постоење на валалничка грешка во лимот, двослојност или згура. На осцилограмот (екранот) на апаратот лесно се уочува местото на грешката во нерегуларноста на дијаграмот. Во случај на непостоење на грешка брановите би биле идентични. Приказот е даден шематски, бидејќи се нацртани невидливите и нечујните ултразвучни бранови</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693319"/>
          </a:xfrm>
          <a:prstGeom prst="rect">
            <a:avLst/>
          </a:prstGeom>
          <a:noFill/>
        </p:spPr>
        <p:txBody>
          <a:bodyPr wrap="square" rtlCol="0">
            <a:spAutoFit/>
          </a:bodyPr>
          <a:lstStyle/>
          <a:p>
            <a:pPr indent="457200" algn="just"/>
            <a:r>
              <a:rPr lang="mk-MK" b="1" dirty="0" smtClean="0">
                <a:latin typeface="Arial" pitchFamily="34" charset="0"/>
                <a:cs typeface="Arial" pitchFamily="34" charset="0"/>
              </a:rPr>
              <a:t>За </a:t>
            </a:r>
            <a:r>
              <a:rPr lang="mk-MK" b="1" dirty="0" smtClean="0">
                <a:latin typeface="Arial" pitchFamily="34" charset="0"/>
                <a:cs typeface="Arial" pitchFamily="34" charset="0"/>
              </a:rPr>
              <a:t>испитување се користат </a:t>
            </a:r>
            <a:r>
              <a:rPr lang="mk-MK" b="1" dirty="0" smtClean="0">
                <a:solidFill>
                  <a:srgbClr val="C00000"/>
                </a:solidFill>
                <a:latin typeface="Arial" pitchFamily="34" charset="0"/>
                <a:cs typeface="Arial" pitchFamily="34" charset="0"/>
              </a:rPr>
              <a:t>нормални и коси глави</a:t>
            </a:r>
            <a:r>
              <a:rPr lang="mk-MK" b="1" dirty="0" smtClean="0">
                <a:latin typeface="Arial" pitchFamily="34" charset="0"/>
                <a:cs typeface="Arial" pitchFamily="34" charset="0"/>
              </a:rPr>
              <a:t>, при што на изборот, посебно на косите ултразвучни глави влијае пред се дебелината на лимот, формата на работ, па и подготовката на врската (видот на жлебот). И при испитувањето на рабовите, обично се користат коси глави со агол помеѓу 45º и </a:t>
            </a:r>
            <a:r>
              <a:rPr lang="mk-MK" b="1" dirty="0" smtClean="0">
                <a:latin typeface="Arial" pitchFamily="34" charset="0"/>
                <a:cs typeface="Arial" pitchFamily="34" charset="0"/>
              </a:rPr>
              <a:t>70º. Главите </a:t>
            </a:r>
            <a:r>
              <a:rPr lang="mk-MK" b="1" dirty="0" smtClean="0">
                <a:latin typeface="Arial" pitchFamily="34" charset="0"/>
                <a:cs typeface="Arial" pitchFamily="34" charset="0"/>
              </a:rPr>
              <a:t>со агол од 45º одговараат за материјали и делови дебели над 30 [mm], а главите со агол од 70º се користат за дебелина до 40 [mm]. </a:t>
            </a:r>
          </a:p>
          <a:p>
            <a:pPr indent="457200"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Грешките кои се наоѓаат под прав агол во однос на површината на лимот тешко се испитуваат со нормални прави глави. Од ова произлегува дека практично сите грешки, ориентирани во било кој правец во однос на рамнината на предметот, можат да се утврдат со помош на еднанормална и еднакоса глава. Во некои случаи се препорачува истовремена работа со две глави (тандем постапка</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pic>
        <p:nvPicPr>
          <p:cNvPr id="4097" name="Picture 8"/>
          <p:cNvPicPr>
            <a:picLocks noChangeAspect="1" noChangeArrowheads="1"/>
          </p:cNvPicPr>
          <p:nvPr/>
        </p:nvPicPr>
        <p:blipFill>
          <a:blip r:embed="rId2"/>
          <a:srcRect/>
          <a:stretch>
            <a:fillRect/>
          </a:stretch>
        </p:blipFill>
        <p:spPr bwMode="auto">
          <a:xfrm>
            <a:off x="3786182" y="3357562"/>
            <a:ext cx="5357818" cy="3467764"/>
          </a:xfrm>
          <a:prstGeom prst="rect">
            <a:avLst/>
          </a:prstGeom>
          <a:noFill/>
          <a:ln w="9525">
            <a:noFill/>
            <a:miter lim="800000"/>
            <a:headEnd/>
            <a:tailEnd/>
          </a:ln>
        </p:spPr>
      </p:pic>
      <p:sp>
        <p:nvSpPr>
          <p:cNvPr id="7" name="TextBox 6"/>
          <p:cNvSpPr txBox="1"/>
          <p:nvPr/>
        </p:nvSpPr>
        <p:spPr>
          <a:xfrm>
            <a:off x="214282" y="4857760"/>
            <a:ext cx="5072098" cy="400110"/>
          </a:xfrm>
          <a:prstGeom prst="rect">
            <a:avLst/>
          </a:prstGeom>
          <a:noFill/>
        </p:spPr>
        <p:txBody>
          <a:bodyPr wrap="square" rtlCol="0">
            <a:spAutoFit/>
          </a:bodyPr>
          <a:lstStyle/>
          <a:p>
            <a:r>
              <a:rPr lang="mk-MK" sz="2000" b="1" dirty="0" smtClean="0">
                <a:solidFill>
                  <a:srgbClr val="C00000"/>
                </a:solidFill>
                <a:latin typeface="Arial" pitchFamily="34" charset="0"/>
                <a:cs typeface="Arial" pitchFamily="34" charset="0"/>
              </a:rPr>
              <a:t>Принцип на испитување со </a:t>
            </a:r>
            <a:r>
              <a:rPr lang="mk-MK" sz="2000" b="1" dirty="0" smtClean="0">
                <a:solidFill>
                  <a:srgbClr val="C00000"/>
                </a:solidFill>
                <a:latin typeface="Arial" pitchFamily="34" charset="0"/>
                <a:cs typeface="Arial" pitchFamily="34" charset="0"/>
              </a:rPr>
              <a:t>ултразвук</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428728" y="0"/>
            <a:ext cx="6429420" cy="584775"/>
          </a:xfrm>
          <a:prstGeom prst="rect">
            <a:avLst/>
          </a:prstGeom>
          <a:noFill/>
        </p:spPr>
        <p:txBody>
          <a:bodyPr wrap="square" rtlCol="0">
            <a:spAutoFit/>
          </a:bodyPr>
          <a:lstStyle/>
          <a:p>
            <a:pPr algn="ctr"/>
            <a:r>
              <a:rPr lang="mk-MK" sz="3200" b="1" dirty="0" smtClean="0">
                <a:solidFill>
                  <a:schemeClr val="tx2">
                    <a:lumMod val="50000"/>
                  </a:schemeClr>
                </a:solidFill>
                <a:latin typeface="Arial" pitchFamily="34" charset="0"/>
                <a:cs typeface="Arial" pitchFamily="34" charset="0"/>
              </a:rPr>
              <a:t>Контрола пред заварувањето</a:t>
            </a:r>
            <a:endParaRPr lang="mk-MK" sz="3200" dirty="0">
              <a:solidFill>
                <a:schemeClr val="tx2">
                  <a:lumMod val="50000"/>
                </a:schemeClr>
              </a:solidFill>
              <a:latin typeface="Arial" pitchFamily="34" charset="0"/>
              <a:cs typeface="Arial" pitchFamily="34" charset="0"/>
            </a:endParaRPr>
          </a:p>
        </p:txBody>
      </p:sp>
      <p:sp>
        <p:nvSpPr>
          <p:cNvPr id="3" name="TextBox 2"/>
          <p:cNvSpPr txBox="1"/>
          <p:nvPr/>
        </p:nvSpPr>
        <p:spPr>
          <a:xfrm>
            <a:off x="0" y="571480"/>
            <a:ext cx="9144000" cy="6370975"/>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Контролата пред заварувањето опфаќа:</a:t>
            </a:r>
          </a:p>
          <a:p>
            <a:pPr indent="457200" algn="just"/>
            <a:r>
              <a:rPr lang="mk-MK" sz="2400" b="1" dirty="0" smtClean="0">
                <a:latin typeface="Arial" pitchFamily="34" charset="0"/>
                <a:cs typeface="Arial" pitchFamily="34" charset="0"/>
              </a:rPr>
              <a:t>- увид во </a:t>
            </a:r>
            <a:r>
              <a:rPr lang="mk-MK" sz="2400" b="1" dirty="0" smtClean="0">
                <a:solidFill>
                  <a:srgbClr val="C00000"/>
                </a:solidFill>
                <a:latin typeface="Arial" pitchFamily="34" charset="0"/>
                <a:cs typeface="Arial" pitchFamily="34" charset="0"/>
              </a:rPr>
              <a:t>решението</a:t>
            </a:r>
            <a:r>
              <a:rPr lang="mk-MK" sz="2400" b="1" dirty="0" smtClean="0">
                <a:latin typeface="Arial" pitchFamily="34" charset="0"/>
                <a:cs typeface="Arial" pitchFamily="34" charset="0"/>
              </a:rPr>
              <a:t> на проектот;</a:t>
            </a:r>
          </a:p>
          <a:p>
            <a:pPr indent="457200" algn="just"/>
            <a:r>
              <a:rPr lang="mk-MK" sz="2400" b="1" dirty="0" smtClean="0">
                <a:latin typeface="Arial" pitchFamily="34" charset="0"/>
                <a:cs typeface="Arial" pitchFamily="34" charset="0"/>
              </a:rPr>
              <a:t>- увид во </a:t>
            </a:r>
            <a:r>
              <a:rPr lang="mk-MK" sz="2400" b="1" dirty="0" smtClean="0">
                <a:solidFill>
                  <a:srgbClr val="C00000"/>
                </a:solidFill>
                <a:latin typeface="Arial" pitchFamily="34" charset="0"/>
                <a:cs typeface="Arial" pitchFamily="34" charset="0"/>
              </a:rPr>
              <a:t>сигурноста</a:t>
            </a:r>
            <a:r>
              <a:rPr lang="mk-MK" sz="2400" b="1" dirty="0" smtClean="0">
                <a:latin typeface="Arial" pitchFamily="34" charset="0"/>
                <a:cs typeface="Arial" pitchFamily="34" charset="0"/>
              </a:rPr>
              <a:t> </a:t>
            </a:r>
            <a:r>
              <a:rPr lang="mk-MK" sz="2400" b="1" dirty="0" smtClean="0">
                <a:solidFill>
                  <a:srgbClr val="C00000"/>
                </a:solidFill>
                <a:latin typeface="Arial" pitchFamily="34" charset="0"/>
                <a:cs typeface="Arial" pitchFamily="34" charset="0"/>
              </a:rPr>
              <a:t>за квалитетот на основниот, додатниот и потрошениот материјал</a:t>
            </a:r>
            <a:r>
              <a:rPr lang="mk-MK" sz="2400" b="1" dirty="0" smtClean="0">
                <a:latin typeface="Arial" pitchFamily="34" charset="0"/>
                <a:cs typeface="Arial" pitchFamily="34" charset="0"/>
              </a:rPr>
              <a:t>;</a:t>
            </a:r>
          </a:p>
          <a:p>
            <a:pPr indent="457200" algn="just"/>
            <a:r>
              <a:rPr lang="mk-MK" sz="2400" b="1" dirty="0" smtClean="0">
                <a:latin typeface="Arial" pitchFamily="34" charset="0"/>
                <a:cs typeface="Arial" pitchFamily="34" charset="0"/>
              </a:rPr>
              <a:t>- </a:t>
            </a:r>
            <a:r>
              <a:rPr lang="mk-MK" sz="2400" b="1" dirty="0" smtClean="0">
                <a:solidFill>
                  <a:srgbClr val="C00000"/>
                </a:solidFill>
                <a:latin typeface="Arial" pitchFamily="34" charset="0"/>
                <a:cs typeface="Arial" pitchFamily="34" charset="0"/>
              </a:rPr>
              <a:t>стилоскопска проверка </a:t>
            </a:r>
            <a:r>
              <a:rPr lang="mk-MK" sz="2400" b="1" dirty="0" smtClean="0">
                <a:latin typeface="Arial" pitchFamily="34" charset="0"/>
                <a:cs typeface="Arial" pitchFamily="34" charset="0"/>
              </a:rPr>
              <a:t>на квалитетот на основниот материјал;</a:t>
            </a:r>
          </a:p>
          <a:p>
            <a:pPr indent="457200" algn="just"/>
            <a:r>
              <a:rPr lang="mk-MK" sz="2400" b="1" dirty="0" smtClean="0">
                <a:latin typeface="Arial" pitchFamily="34" charset="0"/>
                <a:cs typeface="Arial" pitchFamily="34" charset="0"/>
              </a:rPr>
              <a:t>- проверка на </a:t>
            </a:r>
            <a:r>
              <a:rPr lang="mk-MK" sz="2400" b="1" dirty="0" smtClean="0">
                <a:solidFill>
                  <a:srgbClr val="C00000"/>
                </a:solidFill>
                <a:latin typeface="Arial" pitchFamily="34" charset="0"/>
                <a:cs typeface="Arial" pitchFamily="34" charset="0"/>
              </a:rPr>
              <a:t>геометриските мерки </a:t>
            </a:r>
            <a:r>
              <a:rPr lang="mk-MK" sz="2400" b="1" dirty="0" smtClean="0">
                <a:latin typeface="Arial" pitchFamily="34" charset="0"/>
                <a:cs typeface="Arial" pitchFamily="34" charset="0"/>
              </a:rPr>
              <a:t>на елементите на конструкцијата;</a:t>
            </a:r>
          </a:p>
          <a:p>
            <a:pPr indent="457200" algn="just"/>
            <a:r>
              <a:rPr lang="mk-MK" sz="2400" b="1" dirty="0" smtClean="0">
                <a:latin typeface="Arial" pitchFamily="34" charset="0"/>
                <a:cs typeface="Arial" pitchFamily="34" charset="0"/>
              </a:rPr>
              <a:t>- проверка на </a:t>
            </a:r>
            <a:r>
              <a:rPr lang="mk-MK" sz="2400" b="1" dirty="0" smtClean="0">
                <a:solidFill>
                  <a:srgbClr val="C00000"/>
                </a:solidFill>
                <a:latin typeface="Arial" pitchFamily="34" charset="0"/>
                <a:cs typeface="Arial" pitchFamily="34" charset="0"/>
              </a:rPr>
              <a:t>геометриските облици </a:t>
            </a:r>
            <a:r>
              <a:rPr lang="mk-MK" sz="2400" b="1" dirty="0" smtClean="0">
                <a:latin typeface="Arial" pitchFamily="34" charset="0"/>
                <a:cs typeface="Arial" pitchFamily="34" charset="0"/>
              </a:rPr>
              <a:t>на жлебовите и врските;</a:t>
            </a:r>
          </a:p>
          <a:p>
            <a:pPr indent="457200" algn="just"/>
            <a:r>
              <a:rPr lang="mk-MK" sz="2400" b="1" dirty="0" smtClean="0">
                <a:latin typeface="Arial" pitchFamily="34" charset="0"/>
                <a:cs typeface="Arial" pitchFamily="34" charset="0"/>
              </a:rPr>
              <a:t>- проверка на </a:t>
            </a:r>
            <a:r>
              <a:rPr lang="mk-MK" sz="2400" b="1" dirty="0" smtClean="0">
                <a:solidFill>
                  <a:srgbClr val="C00000"/>
                </a:solidFill>
                <a:latin typeface="Arial" pitchFamily="34" charset="0"/>
                <a:cs typeface="Arial" pitchFamily="34" charset="0"/>
              </a:rPr>
              <a:t>чистење на површините</a:t>
            </a:r>
            <a:r>
              <a:rPr lang="mk-MK" sz="2400" b="1" dirty="0" smtClean="0">
                <a:latin typeface="Arial" pitchFamily="34" charset="0"/>
                <a:cs typeface="Arial" pitchFamily="34" charset="0"/>
              </a:rPr>
              <a:t>;</a:t>
            </a:r>
          </a:p>
          <a:p>
            <a:pPr indent="457200" algn="just"/>
            <a:r>
              <a:rPr lang="mk-MK" sz="2400" b="1" dirty="0" smtClean="0">
                <a:latin typeface="Arial" pitchFamily="34" charset="0"/>
                <a:cs typeface="Arial" pitchFamily="34" charset="0"/>
              </a:rPr>
              <a:t>- проверка на </a:t>
            </a:r>
            <a:r>
              <a:rPr lang="mk-MK" sz="2400" b="1" dirty="0" smtClean="0">
                <a:solidFill>
                  <a:srgbClr val="C00000"/>
                </a:solidFill>
                <a:latin typeface="Arial" pitchFamily="34" charset="0"/>
                <a:cs typeface="Arial" pitchFamily="34" charset="0"/>
              </a:rPr>
              <a:t>стручните способности на заварувачот</a:t>
            </a:r>
            <a:r>
              <a:rPr lang="mk-MK" sz="2400" b="1" dirty="0" smtClean="0">
                <a:latin typeface="Arial" pitchFamily="34" charset="0"/>
                <a:cs typeface="Arial" pitchFamily="34" charset="0"/>
              </a:rPr>
              <a:t>;</a:t>
            </a:r>
          </a:p>
          <a:p>
            <a:pPr indent="457200" algn="just"/>
            <a:r>
              <a:rPr lang="mk-MK" sz="2400" b="1" dirty="0" smtClean="0">
                <a:latin typeface="Arial" pitchFamily="34" charset="0"/>
                <a:cs typeface="Arial" pitchFamily="34" charset="0"/>
              </a:rPr>
              <a:t>- проверка на преземените </a:t>
            </a:r>
            <a:r>
              <a:rPr lang="mk-MK" sz="2400" b="1" dirty="0" smtClean="0">
                <a:solidFill>
                  <a:srgbClr val="C00000"/>
                </a:solidFill>
                <a:latin typeface="Arial" pitchFamily="34" charset="0"/>
                <a:cs typeface="Arial" pitchFamily="34" charset="0"/>
              </a:rPr>
              <a:t>мерки за обезбедување на сигурноста при работата</a:t>
            </a:r>
            <a:r>
              <a:rPr lang="mk-MK" sz="2400" b="1" dirty="0" smtClean="0">
                <a:latin typeface="Arial" pitchFamily="34" charset="0"/>
                <a:cs typeface="Arial" pitchFamily="34" charset="0"/>
              </a:rPr>
              <a:t>; и</a:t>
            </a:r>
          </a:p>
          <a:p>
            <a:pPr indent="457200" algn="just"/>
            <a:r>
              <a:rPr lang="mk-MK" sz="2400" b="1" dirty="0" smtClean="0">
                <a:latin typeface="Arial" pitchFamily="34" charset="0"/>
                <a:cs typeface="Arial" pitchFamily="34" charset="0"/>
              </a:rPr>
              <a:t>- проверка на </a:t>
            </a:r>
            <a:r>
              <a:rPr lang="mk-MK" sz="2400" b="1" dirty="0" smtClean="0">
                <a:solidFill>
                  <a:srgbClr val="C00000"/>
                </a:solidFill>
                <a:latin typeface="Arial" pitchFamily="34" charset="0"/>
                <a:cs typeface="Arial" pitchFamily="34" charset="0"/>
              </a:rPr>
              <a:t>пропишаната технологија на заварување </a:t>
            </a:r>
            <a:r>
              <a:rPr lang="mk-MK" sz="2400" b="1" dirty="0" smtClean="0">
                <a:latin typeface="Arial" pitchFamily="34" charset="0"/>
                <a:cs typeface="Arial" pitchFamily="34" charset="0"/>
              </a:rPr>
              <a:t>за сите карактеристични заварени врски и </a:t>
            </a:r>
            <a:r>
              <a:rPr lang="mk-MK" sz="2400" b="1" dirty="0" smtClean="0">
                <a:solidFill>
                  <a:srgbClr val="C00000"/>
                </a:solidFill>
                <a:latin typeface="Arial" pitchFamily="34" charset="0"/>
                <a:cs typeface="Arial" pitchFamily="34" charset="0"/>
              </a:rPr>
              <a:t>квалитет на материјалот</a:t>
            </a:r>
            <a:r>
              <a:rPr lang="mk-MK" sz="2400" b="1" dirty="0" smtClean="0">
                <a:latin typeface="Arial" pitchFamily="34" charset="0"/>
                <a:cs typeface="Arial" pitchFamily="34"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323439"/>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Пред </a:t>
            </a:r>
            <a:r>
              <a:rPr lang="mk-MK" sz="2000" b="1" dirty="0" smtClean="0">
                <a:latin typeface="Arial" pitchFamily="34" charset="0"/>
                <a:cs typeface="Arial" pitchFamily="34" charset="0"/>
              </a:rPr>
              <a:t>почетокот на испитувањето треба да се нацрта напречниот пресек на работ и основниот материјал и да се одреди ширината на зоната на испитувањето. Често пати, ширината на зоната на испитувањето е еднаква на чекорот на испитувањето. </a:t>
            </a:r>
          </a:p>
        </p:txBody>
      </p:sp>
      <p:pic>
        <p:nvPicPr>
          <p:cNvPr id="3073" name="Picture 9"/>
          <p:cNvPicPr>
            <a:picLocks noChangeAspect="1" noChangeArrowheads="1"/>
          </p:cNvPicPr>
          <p:nvPr/>
        </p:nvPicPr>
        <p:blipFill>
          <a:blip r:embed="rId2"/>
          <a:srcRect/>
          <a:stretch>
            <a:fillRect/>
          </a:stretch>
        </p:blipFill>
        <p:spPr bwMode="auto">
          <a:xfrm>
            <a:off x="285720" y="1428736"/>
            <a:ext cx="8643998" cy="5143536"/>
          </a:xfrm>
          <a:prstGeom prst="rect">
            <a:avLst/>
          </a:prstGeom>
          <a:noFill/>
          <a:ln w="9525">
            <a:noFill/>
            <a:miter lim="800000"/>
            <a:headEnd/>
            <a:tailEnd/>
          </a:ln>
        </p:spPr>
      </p:pic>
      <p:sp>
        <p:nvSpPr>
          <p:cNvPr id="6" name="TextBox 5"/>
          <p:cNvSpPr txBox="1"/>
          <p:nvPr/>
        </p:nvSpPr>
        <p:spPr>
          <a:xfrm>
            <a:off x="0" y="4071942"/>
            <a:ext cx="8929718" cy="400110"/>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Примена на нормална и коса глава: а) нормална; и б) </a:t>
            </a:r>
            <a:r>
              <a:rPr lang="mk-MK" sz="2000" b="1" dirty="0" smtClean="0">
                <a:solidFill>
                  <a:srgbClr val="C00000"/>
                </a:solidFill>
                <a:latin typeface="Arial" pitchFamily="34" charset="0"/>
                <a:cs typeface="Arial" pitchFamily="34" charset="0"/>
              </a:rPr>
              <a:t>коса</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554545"/>
          </a:xfrm>
          <a:prstGeom prst="rect">
            <a:avLst/>
          </a:prstGeom>
          <a:noFill/>
        </p:spPr>
        <p:txBody>
          <a:bodyPr wrap="square" rtlCol="0">
            <a:spAutoFit/>
          </a:bodyPr>
          <a:lstStyle/>
          <a:p>
            <a:pPr indent="457200"/>
            <a:r>
              <a:rPr lang="mk-MK" sz="2000" b="1" dirty="0" smtClean="0">
                <a:latin typeface="Arial" pitchFamily="34" charset="0"/>
                <a:cs typeface="Arial" pitchFamily="34" charset="0"/>
              </a:rPr>
              <a:t>Чекорот на преместувањето на главата, односно чекорот на испитувањето се пресметува по формулата:</a:t>
            </a:r>
          </a:p>
          <a:p>
            <a:pPr indent="457200"/>
            <a:r>
              <a:rPr lang="mk-MK" sz="2000" b="1" dirty="0" smtClean="0">
                <a:latin typeface="Arial" pitchFamily="34" charset="0"/>
                <a:cs typeface="Arial" pitchFamily="34" charset="0"/>
              </a:rPr>
              <a:t> </a:t>
            </a:r>
          </a:p>
          <a:p>
            <a:pPr indent="457200" algn="ctr"/>
            <a:r>
              <a:rPr lang="mk-MK" sz="2000" b="1" dirty="0" smtClean="0">
                <a:latin typeface="Arial" pitchFamily="34" charset="0"/>
                <a:cs typeface="Arial" pitchFamily="34" charset="0"/>
              </a:rPr>
              <a:t>S = 2d × tg</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a:p>
            <a:pPr indent="457200"/>
            <a:r>
              <a:rPr lang="mk-MK" sz="2000" b="1" dirty="0" smtClean="0">
                <a:latin typeface="Arial" pitchFamily="34" charset="0"/>
                <a:cs typeface="Arial" pitchFamily="34" charset="0"/>
              </a:rPr>
              <a:t>Каде: </a:t>
            </a:r>
          </a:p>
          <a:p>
            <a:pPr indent="457200"/>
            <a:r>
              <a:rPr lang="mk-MK" sz="2000" b="1" dirty="0" smtClean="0">
                <a:latin typeface="Arial" pitchFamily="34" charset="0"/>
                <a:cs typeface="Arial" pitchFamily="34" charset="0"/>
              </a:rPr>
              <a:t>Ѕ - чекор;</a:t>
            </a:r>
          </a:p>
          <a:p>
            <a:pPr indent="457200"/>
            <a:r>
              <a:rPr lang="mk-MK" sz="2000" b="1" dirty="0" smtClean="0">
                <a:latin typeface="Arial" pitchFamily="34" charset="0"/>
                <a:cs typeface="Arial" pitchFamily="34" charset="0"/>
              </a:rPr>
              <a:t>d - дебелина на материјалот;</a:t>
            </a:r>
          </a:p>
          <a:p>
            <a:pPr indent="457200"/>
            <a:r>
              <a:rPr lang="mk-MK" sz="2000" b="1" i="1" dirty="0" smtClean="0">
                <a:latin typeface="Arial" pitchFamily="34" charset="0"/>
                <a:cs typeface="Arial" pitchFamily="34" charset="0"/>
              </a:rPr>
              <a:t>Ԃ</a:t>
            </a:r>
            <a:r>
              <a:rPr lang="mk-MK" sz="2000" b="1" dirty="0" smtClean="0">
                <a:latin typeface="Arial" pitchFamily="34" charset="0"/>
                <a:cs typeface="Arial" pitchFamily="34" charset="0"/>
              </a:rPr>
              <a:t>- нападен агол на ултразвучниот сноп</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pic>
        <p:nvPicPr>
          <p:cNvPr id="44034" name="Picture 10"/>
          <p:cNvPicPr>
            <a:picLocks noChangeAspect="1" noChangeArrowheads="1"/>
          </p:cNvPicPr>
          <p:nvPr/>
        </p:nvPicPr>
        <p:blipFill>
          <a:blip r:embed="rId2"/>
          <a:srcRect/>
          <a:stretch>
            <a:fillRect/>
          </a:stretch>
        </p:blipFill>
        <p:spPr bwMode="auto">
          <a:xfrm>
            <a:off x="1571604" y="2500306"/>
            <a:ext cx="6000792" cy="3757726"/>
          </a:xfrm>
          <a:prstGeom prst="rect">
            <a:avLst/>
          </a:prstGeom>
          <a:noFill/>
          <a:ln w="9525">
            <a:noFill/>
            <a:miter lim="800000"/>
            <a:headEnd/>
            <a:tailEnd/>
          </a:ln>
        </p:spPr>
      </p:pic>
      <p:sp>
        <p:nvSpPr>
          <p:cNvPr id="6" name="TextBox 5"/>
          <p:cNvSpPr txBox="1"/>
          <p:nvPr/>
        </p:nvSpPr>
        <p:spPr>
          <a:xfrm>
            <a:off x="1142976" y="6286520"/>
            <a:ext cx="7000924" cy="400110"/>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Пример за зона на испитување еднаква на чекорот Ѕ</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708981"/>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Пред да се даде оценка за квалитетот на заварената врска, која се испитува, мора да се одреди точната положба на секој извор на ехото и неговата природа и големина. Сите овие податоци мораат да се анализираат како би се издвоиле лажните толкувања на добиените податоци од оние кои настанале поради вистинските грешки во заварената врска. Мошне е важна локализацијата на грешките во заварената врска, која се врши со мерење на должината на патот на ултразвучниот столб на бранови, а често и екранот на апаратот е снабден со посебен комплет на скали, кои ја покажуваат должината на патот.</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Индикациите на екранот на ултразвучниот дефектоскоп не даваат сами по себе податоци за типот, големината и местото на грешката, туку овие податоци мора да се добијат со мерење и забележување и анализа на податоците. </a:t>
            </a:r>
          </a:p>
        </p:txBody>
      </p:sp>
      <p:pic>
        <p:nvPicPr>
          <p:cNvPr id="45058" name="Picture 19"/>
          <p:cNvPicPr>
            <a:picLocks noChangeAspect="1" noChangeArrowheads="1"/>
          </p:cNvPicPr>
          <p:nvPr/>
        </p:nvPicPr>
        <p:blipFill>
          <a:blip r:embed="rId2"/>
          <a:srcRect/>
          <a:stretch>
            <a:fillRect/>
          </a:stretch>
        </p:blipFill>
        <p:spPr bwMode="auto">
          <a:xfrm>
            <a:off x="1643042" y="4929198"/>
            <a:ext cx="5428427" cy="1214446"/>
          </a:xfrm>
          <a:prstGeom prst="rect">
            <a:avLst/>
          </a:prstGeom>
          <a:noFill/>
          <a:ln w="9525">
            <a:noFill/>
            <a:miter lim="800000"/>
            <a:headEnd/>
            <a:tailEnd/>
          </a:ln>
        </p:spPr>
      </p:pic>
      <p:sp>
        <p:nvSpPr>
          <p:cNvPr id="6" name="TextBox 5"/>
          <p:cNvSpPr txBox="1"/>
          <p:nvPr/>
        </p:nvSpPr>
        <p:spPr>
          <a:xfrm>
            <a:off x="1714480" y="6143644"/>
            <a:ext cx="5500726" cy="400110"/>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Испитување со две коси глави</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323439"/>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За да се олесни поправката на местата со грешки и нивната локација на цртежите се прикажуваат колку е можно поточно. Во колку во извештајот се приложуваат снимките на осцилограмот, положбата на главата за испитување мора да биде точно означена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graphicFrame>
        <p:nvGraphicFramePr>
          <p:cNvPr id="5" name="Table 4"/>
          <p:cNvGraphicFramePr>
            <a:graphicFrameLocks noGrp="1"/>
          </p:cNvGraphicFramePr>
          <p:nvPr/>
        </p:nvGraphicFramePr>
        <p:xfrm>
          <a:off x="500034" y="1428736"/>
          <a:ext cx="8215370" cy="4071966"/>
        </p:xfrm>
        <a:graphic>
          <a:graphicData uri="http://schemas.openxmlformats.org/drawingml/2006/table">
            <a:tbl>
              <a:tblPr/>
              <a:tblGrid>
                <a:gridCol w="5369124"/>
                <a:gridCol w="2846246"/>
              </a:tblGrid>
              <a:tr h="376425">
                <a:tc>
                  <a:txBody>
                    <a:bodyPr/>
                    <a:lstStyle/>
                    <a:p>
                      <a:pPr algn="ctr">
                        <a:spcAft>
                          <a:spcPts val="0"/>
                        </a:spcAft>
                      </a:pPr>
                      <a:r>
                        <a:rPr lang="mk-MK" sz="2000" b="1" kern="50">
                          <a:latin typeface="Arial" pitchFamily="34" charset="0"/>
                          <a:ea typeface="Droid Sans"/>
                          <a:cs typeface="Arial" pitchFamily="34" charset="0"/>
                        </a:rPr>
                        <a:t>Вид грешки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a:latin typeface="Arial" pitchFamily="34" charset="0"/>
                          <a:ea typeface="Droid Sans"/>
                          <a:cs typeface="Arial" pitchFamily="34" charset="0"/>
                        </a:rPr>
                        <a:t>Симбол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6">
                <a:tc>
                  <a:txBody>
                    <a:bodyPr/>
                    <a:lstStyle/>
                    <a:p>
                      <a:pPr algn="just">
                        <a:spcAft>
                          <a:spcPts val="0"/>
                        </a:spcAft>
                      </a:pPr>
                      <a:r>
                        <a:rPr lang="mk-MK" sz="2000" b="1" kern="50">
                          <a:latin typeface="Arial" pitchFamily="34" charset="0"/>
                          <a:ea typeface="Droid Sans"/>
                          <a:cs typeface="Arial" pitchFamily="34" charset="0"/>
                        </a:rPr>
                        <a:t>Гасна пареа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a:latin typeface="Arial" pitchFamily="34" charset="0"/>
                          <a:ea typeface="Droid Sans"/>
                          <a:cs typeface="Arial"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
                <a:tc>
                  <a:txBody>
                    <a:bodyPr/>
                    <a:lstStyle/>
                    <a:p>
                      <a:pPr algn="just">
                        <a:spcAft>
                          <a:spcPts val="0"/>
                        </a:spcAft>
                      </a:pPr>
                      <a:r>
                        <a:rPr lang="mk-MK" sz="2000" b="1" kern="50">
                          <a:latin typeface="Arial" pitchFamily="34" charset="0"/>
                          <a:ea typeface="Droid Sans"/>
                          <a:cs typeface="Arial" pitchFamily="34" charset="0"/>
                        </a:rPr>
                        <a:t>Порозност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dirty="0">
                          <a:latin typeface="Arial" pitchFamily="34" charset="0"/>
                          <a:ea typeface="Droid Sans"/>
                          <a:cs typeface="Arial" pitchFamily="34" charset="0"/>
                        </a:rPr>
                        <a:t>0º0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mk-MK" sz="2000" b="1" kern="50">
                          <a:latin typeface="Arial" pitchFamily="34" charset="0"/>
                          <a:ea typeface="Droid Sans"/>
                          <a:cs typeface="Arial" pitchFamily="34" charset="0"/>
                        </a:rPr>
                        <a:t>Вклучок на згурата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a:latin typeface="Arial" pitchFamily="34" charset="0"/>
                          <a:ea typeface="Droid Sans"/>
                          <a:cs typeface="Arial" pitchFamily="34" charset="0"/>
                        </a:rPr>
                        <a:t>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mk-MK" sz="2000" b="1" kern="50">
                          <a:latin typeface="Arial" pitchFamily="34" charset="0"/>
                          <a:ea typeface="Droid Sans"/>
                          <a:cs typeface="Arial" pitchFamily="34" charset="0"/>
                        </a:rPr>
                        <a:t>Вклучок на згура во низата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a:latin typeface="Arial" pitchFamily="34" charset="0"/>
                          <a:ea typeface="Droid Sans"/>
                          <a:cs typeface="Arial" pitchFamily="34" charset="0"/>
                        </a:rPr>
                        <a:t>ХХХХХХ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just">
                        <a:spcAft>
                          <a:spcPts val="0"/>
                        </a:spcAft>
                      </a:pPr>
                      <a:r>
                        <a:rPr lang="mk-MK" sz="2000" b="1" kern="50">
                          <a:latin typeface="Arial" pitchFamily="34" charset="0"/>
                          <a:ea typeface="Droid Sans"/>
                          <a:cs typeface="Arial" pitchFamily="34" charset="0"/>
                        </a:rPr>
                        <a:t>Група вклучоци на згурата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2000" b="1" kern="50">
                          <a:latin typeface="Arial" pitchFamily="34" charset="0"/>
                          <a:ea typeface="Droid Sans"/>
                          <a:cs typeface="Arial" pitchFamily="34" charset="0"/>
                        </a:rPr>
                        <a:t>Х</a:t>
                      </a:r>
                    </a:p>
                    <a:p>
                      <a:pPr algn="ctr">
                        <a:spcAft>
                          <a:spcPts val="0"/>
                        </a:spcAft>
                      </a:pPr>
                      <a:r>
                        <a:rPr lang="mk-MK" sz="2000" b="1" kern="50">
                          <a:latin typeface="Arial" pitchFamily="34" charset="0"/>
                          <a:ea typeface="Droid Sans"/>
                          <a:cs typeface="Arial" pitchFamily="34" charset="0"/>
                        </a:rPr>
                        <a:t>Х  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just">
                        <a:spcAft>
                          <a:spcPts val="0"/>
                        </a:spcAft>
                      </a:pPr>
                      <a:r>
                        <a:rPr lang="mk-MK" sz="2000" b="1" kern="50">
                          <a:latin typeface="Arial" pitchFamily="34" charset="0"/>
                          <a:ea typeface="Droid Sans"/>
                          <a:cs typeface="Arial" pitchFamily="34" charset="0"/>
                        </a:rPr>
                        <a:t>Засеци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mk-MK" sz="2000" b="1" kern="50">
                        <a:latin typeface="Arial" pitchFamily="34" charset="0"/>
                        <a:ea typeface="Droid Sans"/>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761">
                <a:tc>
                  <a:txBody>
                    <a:bodyPr/>
                    <a:lstStyle/>
                    <a:p>
                      <a:pPr algn="just">
                        <a:spcAft>
                          <a:spcPts val="0"/>
                        </a:spcAft>
                      </a:pPr>
                      <a:r>
                        <a:rPr lang="mk-MK" sz="2000" b="1" kern="50">
                          <a:latin typeface="Arial" pitchFamily="34" charset="0"/>
                          <a:ea typeface="Droid Sans"/>
                          <a:cs typeface="Arial" pitchFamily="34" charset="0"/>
                        </a:rPr>
                        <a:t>Незаварени места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2000" b="1" kern="5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354">
                <a:tc>
                  <a:txBody>
                    <a:bodyPr/>
                    <a:lstStyle/>
                    <a:p>
                      <a:pPr algn="just">
                        <a:spcAft>
                          <a:spcPts val="0"/>
                        </a:spcAft>
                      </a:pPr>
                      <a:r>
                        <a:rPr lang="mk-MK" sz="2000" b="1" kern="50">
                          <a:latin typeface="Arial" pitchFamily="34" charset="0"/>
                          <a:ea typeface="Droid Sans"/>
                          <a:cs typeface="Arial" pitchFamily="34" charset="0"/>
                        </a:rPr>
                        <a:t>Непроверен корен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mk-MK" sz="2000" b="1" kern="50">
                        <a:latin typeface="Arial" pitchFamily="34" charset="0"/>
                        <a:ea typeface="Droid Sans"/>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580">
                <a:tc>
                  <a:txBody>
                    <a:bodyPr/>
                    <a:lstStyle/>
                    <a:p>
                      <a:pPr algn="just">
                        <a:spcAft>
                          <a:spcPts val="0"/>
                        </a:spcAft>
                      </a:pPr>
                      <a:r>
                        <a:rPr lang="mk-MK" sz="2000" b="1" kern="50">
                          <a:latin typeface="Arial" pitchFamily="34" charset="0"/>
                          <a:ea typeface="Droid Sans"/>
                          <a:cs typeface="Arial" pitchFamily="34" charset="0"/>
                        </a:rPr>
                        <a:t>Пукнатина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mk-MK" sz="2000" b="1" kern="50" dirty="0">
                        <a:latin typeface="Arial" pitchFamily="34" charset="0"/>
                        <a:ea typeface="Droid Sans"/>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3252" name="Picture 11"/>
          <p:cNvPicPr>
            <a:picLocks noChangeAspect="1" noChangeArrowheads="1"/>
          </p:cNvPicPr>
          <p:nvPr/>
        </p:nvPicPr>
        <p:blipFill>
          <a:blip r:embed="rId3"/>
          <a:srcRect/>
          <a:stretch>
            <a:fillRect/>
          </a:stretch>
        </p:blipFill>
        <p:spPr bwMode="auto">
          <a:xfrm>
            <a:off x="6500826" y="3714752"/>
            <a:ext cx="1785950" cy="399991"/>
          </a:xfrm>
          <a:prstGeom prst="rect">
            <a:avLst/>
          </a:prstGeom>
          <a:noFill/>
        </p:spPr>
      </p:pic>
      <p:graphicFrame>
        <p:nvGraphicFramePr>
          <p:cNvPr id="53251" name="Picture 16"/>
          <p:cNvGraphicFramePr>
            <a:graphicFrameLocks noChangeAspect="1"/>
          </p:cNvGraphicFramePr>
          <p:nvPr/>
        </p:nvGraphicFramePr>
        <p:xfrm>
          <a:off x="6500826" y="4286256"/>
          <a:ext cx="1750696" cy="428628"/>
        </p:xfrm>
        <a:graphic>
          <a:graphicData uri="http://schemas.openxmlformats.org/presentationml/2006/ole">
            <p:oleObj spid="_x0000_s53251" name="Equation" r:id="rId4" imgW="619048" imgH="323810" progId="Equation.3">
              <p:embed/>
            </p:oleObj>
          </a:graphicData>
        </a:graphic>
      </p:graphicFrame>
      <p:pic>
        <p:nvPicPr>
          <p:cNvPr id="53250" name="Picture 17"/>
          <p:cNvPicPr>
            <a:picLocks noChangeAspect="1" noChangeArrowheads="1"/>
          </p:cNvPicPr>
          <p:nvPr/>
        </p:nvPicPr>
        <p:blipFill>
          <a:blip r:embed="rId5"/>
          <a:srcRect/>
          <a:stretch>
            <a:fillRect/>
          </a:stretch>
        </p:blipFill>
        <p:spPr bwMode="auto">
          <a:xfrm>
            <a:off x="6715140" y="4857760"/>
            <a:ext cx="1285884" cy="231023"/>
          </a:xfrm>
          <a:prstGeom prst="rect">
            <a:avLst/>
          </a:prstGeom>
          <a:noFill/>
        </p:spPr>
      </p:pic>
      <p:pic>
        <p:nvPicPr>
          <p:cNvPr id="53249" name="Picture 18"/>
          <p:cNvPicPr>
            <a:picLocks noChangeAspect="1" noChangeArrowheads="1"/>
          </p:cNvPicPr>
          <p:nvPr/>
        </p:nvPicPr>
        <p:blipFill>
          <a:blip r:embed="rId6"/>
          <a:srcRect/>
          <a:stretch>
            <a:fillRect/>
          </a:stretch>
        </p:blipFill>
        <p:spPr bwMode="auto">
          <a:xfrm>
            <a:off x="6786578" y="5143512"/>
            <a:ext cx="1285884" cy="225686"/>
          </a:xfrm>
          <a:prstGeom prst="rect">
            <a:avLst/>
          </a:prstGeom>
          <a:noFill/>
        </p:spPr>
      </p:pic>
      <p:sp>
        <p:nvSpPr>
          <p:cNvPr id="10" name="TextBox 9"/>
          <p:cNvSpPr txBox="1"/>
          <p:nvPr/>
        </p:nvSpPr>
        <p:spPr>
          <a:xfrm>
            <a:off x="0" y="5534561"/>
            <a:ext cx="9144000" cy="1323439"/>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Во случаеви на големосериско и масовно производство на заварени делови (пр. производството на заварени цевки) се применува автоматска ултразвучна контрола со постојана регистрација на резултатите, на пр. со графопишувач</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Радиографски испитувања</a:t>
            </a:r>
          </a:p>
          <a:p>
            <a:pPr indent="457200" algn="just"/>
            <a:r>
              <a:rPr lang="mk-MK" sz="2000" b="1" i="1" dirty="0" smtClean="0">
                <a:solidFill>
                  <a:srgbClr val="C00000"/>
                </a:solidFill>
                <a:latin typeface="Arial" pitchFamily="34" charset="0"/>
                <a:cs typeface="Arial" pitchFamily="34" charset="0"/>
              </a:rPr>
              <a:t>Радиографска или рентгенска контрола</a:t>
            </a:r>
            <a:r>
              <a:rPr lang="mk-MK" sz="2000" b="1" dirty="0" smtClean="0">
                <a:solidFill>
                  <a:srgbClr val="C00000"/>
                </a:solidFill>
                <a:latin typeface="Arial" pitchFamily="34" charset="0"/>
                <a:cs typeface="Arial" pitchFamily="34" charset="0"/>
              </a:rPr>
              <a:t> </a:t>
            </a:r>
            <a:r>
              <a:rPr lang="mk-MK" sz="2000" b="1" dirty="0" smtClean="0">
                <a:latin typeface="Arial" pitchFamily="34" charset="0"/>
                <a:cs typeface="Arial" pitchFamily="34" charset="0"/>
              </a:rPr>
              <a:t>на заварените врски, се темели на пробивање на Х и </a:t>
            </a:r>
            <a:r>
              <a:rPr lang="el-GR" sz="2000" b="1" dirty="0" smtClean="0">
                <a:latin typeface="MS Gothic"/>
                <a:ea typeface="MS Gothic"/>
                <a:cs typeface="Arial" pitchFamily="34" charset="0"/>
              </a:rPr>
              <a:t>γ</a:t>
            </a:r>
            <a:r>
              <a:rPr lang="mk-MK" sz="2000" b="1" dirty="0" smtClean="0">
                <a:latin typeface="Arial" pitchFamily="34" charset="0"/>
                <a:cs typeface="Arial" pitchFamily="34" charset="0"/>
              </a:rPr>
              <a:t>зраците </a:t>
            </a:r>
            <a:r>
              <a:rPr lang="mk-MK" sz="2000" b="1" dirty="0" smtClean="0">
                <a:latin typeface="Arial" pitchFamily="34" charset="0"/>
                <a:cs typeface="Arial" pitchFamily="34" charset="0"/>
              </a:rPr>
              <a:t>низ металот. Со поволен избор на растојанието меѓу изворот на зраците, и со употреба на соодветни филмови, се добива многу прецизна снимка, на која можат да се согледаат практично сите грешки на хомогеност на заварената врска. Методата бара посебно обучени (оспособени) опреатори, како во поглед на технологијата на прозрачувањето и прочитување на грешки на филмот, така и во поглед на примената на посебни мерки на сигурност при работата.</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Заварениот состав се контролира и со рентгненски зраци во посебна затворена темна комора. Самиот принцип на испитување </a:t>
            </a:r>
            <a:r>
              <a:rPr lang="mk-MK" sz="2000" b="1" i="1" dirty="0" smtClean="0">
                <a:solidFill>
                  <a:srgbClr val="C00000"/>
                </a:solidFill>
                <a:latin typeface="Arial" pitchFamily="34" charset="0"/>
                <a:cs typeface="Arial" pitchFamily="34" charset="0"/>
              </a:rPr>
              <a:t>се </a:t>
            </a:r>
            <a:r>
              <a:rPr lang="mk-MK" sz="2000" b="1" i="1" dirty="0" smtClean="0">
                <a:solidFill>
                  <a:srgbClr val="C00000"/>
                </a:solidFill>
                <a:latin typeface="Arial" pitchFamily="34" charset="0"/>
                <a:cs typeface="Arial" pitchFamily="34" charset="0"/>
              </a:rPr>
              <a:t>засновува врз различна апсорбција (впивање) на ренгентските зраци при поминување низ основниот материјал и низ составот со грешка</a:t>
            </a:r>
            <a:r>
              <a:rPr lang="mk-MK" sz="2000" b="1" dirty="0" smtClean="0">
                <a:latin typeface="Arial" pitchFamily="34" charset="0"/>
                <a:cs typeface="Arial" pitchFamily="34" charset="0"/>
              </a:rPr>
              <a:t>. На местата кадешто има порозност апсорпцијата на рентгенските зраци е помала, што со своето посилно дејствување на филмот причинува појавување на црни точки на местото на порозност, а црни линии на местото на пукнатините, што се гледа од снимката. Рентгенските зраци се опасни за човечкиот организам, па при работењето мора да се запазуваат сите мерки и прописи за лична заштита</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862322"/>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Испитувањата се вршат со Х зраци, кои претставуваат електромагнетни бранови со должини од околу 10</a:t>
            </a:r>
            <a:r>
              <a:rPr lang="mk-MK" sz="2000" b="1" baseline="30000" dirty="0" smtClean="0">
                <a:latin typeface="Arial" pitchFamily="34" charset="0"/>
                <a:cs typeface="Arial" pitchFamily="34" charset="0"/>
              </a:rPr>
              <a:t>-8 </a:t>
            </a:r>
            <a:r>
              <a:rPr lang="mk-MK" sz="2000" b="1" dirty="0" smtClean="0">
                <a:latin typeface="Arial" pitchFamily="34" charset="0"/>
                <a:cs typeface="Arial" pitchFamily="34" charset="0"/>
              </a:rPr>
              <a:t>[cm] (само заради споредба брановата должина на електричните бранови е 1 ÷ 10</a:t>
            </a:r>
            <a:r>
              <a:rPr lang="mk-MK" sz="2000" b="1" baseline="30000" dirty="0" smtClean="0">
                <a:latin typeface="Arial" pitchFamily="34" charset="0"/>
                <a:cs typeface="Arial" pitchFamily="34" charset="0"/>
              </a:rPr>
              <a:t>6 </a:t>
            </a:r>
            <a:r>
              <a:rPr lang="mk-MK" sz="2000" b="1" dirty="0" smtClean="0">
                <a:latin typeface="Arial" pitchFamily="34" charset="0"/>
                <a:cs typeface="Arial" pitchFamily="34" charset="0"/>
              </a:rPr>
              <a:t>[cm]). Х зраците кои според пронаоѓачот се викаат рентген зраци, настануваат во катодната цевка поради сопирањето на електроните во антикатодата. Во ренгенската цевка електроните го менуваат енергетското ниво и со тоа формираат Х зраци, електромагнетски бранови со голема продорност кои најдоја примена, особено во медицината и техниката. </a:t>
            </a:r>
          </a:p>
        </p:txBody>
      </p:sp>
      <p:pic>
        <p:nvPicPr>
          <p:cNvPr id="51201" name="Picture 17"/>
          <p:cNvPicPr>
            <a:picLocks noChangeAspect="1" noChangeArrowheads="1"/>
          </p:cNvPicPr>
          <p:nvPr/>
        </p:nvPicPr>
        <p:blipFill>
          <a:blip r:embed="rId2"/>
          <a:srcRect/>
          <a:stretch>
            <a:fillRect/>
          </a:stretch>
        </p:blipFill>
        <p:spPr bwMode="auto">
          <a:xfrm>
            <a:off x="1643042" y="2776907"/>
            <a:ext cx="7500958" cy="4081093"/>
          </a:xfrm>
          <a:prstGeom prst="rect">
            <a:avLst/>
          </a:prstGeom>
          <a:noFill/>
          <a:ln w="9525">
            <a:noFill/>
            <a:miter lim="800000"/>
            <a:headEnd/>
            <a:tailEnd/>
          </a:ln>
        </p:spPr>
      </p:pic>
      <p:sp>
        <p:nvSpPr>
          <p:cNvPr id="6" name="TextBox 5"/>
          <p:cNvSpPr txBox="1"/>
          <p:nvPr/>
        </p:nvSpPr>
        <p:spPr>
          <a:xfrm>
            <a:off x="571472" y="4857760"/>
            <a:ext cx="3214678" cy="707886"/>
          </a:xfrm>
          <a:prstGeom prst="rect">
            <a:avLst/>
          </a:prstGeom>
          <a:noFill/>
        </p:spPr>
        <p:txBody>
          <a:bodyPr wrap="square" rtlCol="0">
            <a:spAutoFit/>
          </a:bodyPr>
          <a:lstStyle/>
          <a:p>
            <a:pPr algn="ctr"/>
            <a:r>
              <a:rPr lang="mk-MK" sz="2000" b="1" dirty="0" smtClean="0">
                <a:solidFill>
                  <a:srgbClr val="C00000"/>
                </a:solidFill>
              </a:rPr>
              <a:t>Испитување со </a:t>
            </a:r>
            <a:endParaRPr lang="mk-MK" sz="2000" b="1" dirty="0" smtClean="0">
              <a:solidFill>
                <a:srgbClr val="C00000"/>
              </a:solidFill>
            </a:endParaRPr>
          </a:p>
          <a:p>
            <a:pPr algn="ctr"/>
            <a:r>
              <a:rPr lang="mk-MK" sz="2000" b="1" dirty="0" smtClean="0">
                <a:solidFill>
                  <a:srgbClr val="C00000"/>
                </a:solidFill>
              </a:rPr>
              <a:t>рентгенски </a:t>
            </a:r>
            <a:r>
              <a:rPr lang="mk-MK" sz="2000" b="1" dirty="0" smtClean="0">
                <a:solidFill>
                  <a:srgbClr val="C00000"/>
                </a:solidFill>
              </a:rPr>
              <a:t>зраци</a:t>
            </a:r>
            <a:endParaRPr lang="mk-MK" sz="2000" b="1"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57166"/>
            <a:ext cx="9144000" cy="5909310"/>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Во електронската цевка електроните минуваат под влијание на напонот од 10</a:t>
            </a:r>
            <a:r>
              <a:rPr lang="mk-MK" sz="2000" b="1" baseline="30000" dirty="0" smtClean="0">
                <a:latin typeface="Arial" pitchFamily="34" charset="0"/>
                <a:cs typeface="Arial" pitchFamily="34" charset="0"/>
              </a:rPr>
              <a:t>3</a:t>
            </a:r>
            <a:r>
              <a:rPr lang="mk-MK" sz="2000" b="1" dirty="0" smtClean="0">
                <a:latin typeface="Arial" pitchFamily="34" charset="0"/>
                <a:cs typeface="Arial" pitchFamily="34" charset="0"/>
              </a:rPr>
              <a:t> до 10</a:t>
            </a:r>
            <a:r>
              <a:rPr lang="mk-MK" sz="2000" b="1" baseline="30000" dirty="0" smtClean="0">
                <a:latin typeface="Arial" pitchFamily="34" charset="0"/>
                <a:cs typeface="Arial" pitchFamily="34" charset="0"/>
              </a:rPr>
              <a:t>6</a:t>
            </a:r>
            <a:r>
              <a:rPr lang="mk-MK" sz="2000" b="1" dirty="0" smtClean="0">
                <a:latin typeface="Arial" pitchFamily="34" charset="0"/>
                <a:cs typeface="Arial" pitchFamily="34" charset="0"/>
              </a:rPr>
              <a:t>[V] и имаат енергија од 10</a:t>
            </a:r>
            <a:r>
              <a:rPr lang="mk-MK" sz="2000" b="1" baseline="30000" dirty="0" smtClean="0">
                <a:latin typeface="Arial" pitchFamily="34" charset="0"/>
                <a:cs typeface="Arial" pitchFamily="34" charset="0"/>
              </a:rPr>
              <a:t>3</a:t>
            </a:r>
            <a:r>
              <a:rPr lang="mk-MK" sz="2000" b="1" dirty="0" smtClean="0">
                <a:latin typeface="Arial" pitchFamily="34" charset="0"/>
                <a:cs typeface="Arial" pitchFamily="34" charset="0"/>
              </a:rPr>
              <a:t> ÷ 10</a:t>
            </a:r>
            <a:r>
              <a:rPr lang="mk-MK" sz="2000" b="1" baseline="30000" dirty="0" smtClean="0">
                <a:latin typeface="Arial" pitchFamily="34" charset="0"/>
                <a:cs typeface="Arial" pitchFamily="34" charset="0"/>
              </a:rPr>
              <a:t>6</a:t>
            </a:r>
            <a:r>
              <a:rPr lang="mk-MK" sz="2000" b="1" dirty="0" smtClean="0">
                <a:latin typeface="Arial" pitchFamily="34" charset="0"/>
                <a:cs typeface="Arial" pitchFamily="34" charset="0"/>
              </a:rPr>
              <a:t> електрон волти. (електрон волт е кинетичка енергија која ја стекнува еден електрон во минување на потенцијалната разлика од 1 [V] во вакум - 1 [еV] ≈ 1,6 х 10</a:t>
            </a:r>
            <a:r>
              <a:rPr lang="mk-MK" sz="2000" b="1" baseline="30000" dirty="0" smtClean="0">
                <a:latin typeface="Arial" pitchFamily="34" charset="0"/>
                <a:cs typeface="Arial" pitchFamily="34" charset="0"/>
              </a:rPr>
              <a:t>-19</a:t>
            </a:r>
            <a:r>
              <a:rPr lang="mk-MK" sz="2000" b="1" dirty="0" smtClean="0">
                <a:latin typeface="Arial" pitchFamily="34" charset="0"/>
                <a:cs typeface="Arial" pitchFamily="34" charset="0"/>
              </a:rPr>
              <a:t> [J]).</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Во радиографијата за испитување со т.н</a:t>
            </a:r>
            <a:r>
              <a:rPr lang="mk-MK" sz="2000" b="1" dirty="0" smtClean="0">
                <a:latin typeface="Arial" pitchFamily="34" charset="0"/>
                <a:cs typeface="Arial" pitchFamily="34" charset="0"/>
              </a:rPr>
              <a:t>. </a:t>
            </a:r>
            <a:r>
              <a:rPr lang="el-GR" sz="2000" b="1" dirty="0" smtClean="0">
                <a:latin typeface="MS Gothic"/>
                <a:ea typeface="MS Gothic"/>
                <a:cs typeface="Arial" pitchFamily="34" charset="0"/>
              </a:rPr>
              <a:t>γ</a:t>
            </a:r>
            <a:r>
              <a:rPr lang="mk-MK" sz="2000" b="1" dirty="0" smtClean="0">
                <a:latin typeface="Arial" pitchFamily="34" charset="0"/>
                <a:cs typeface="Arial" pitchFamily="34" charset="0"/>
              </a:rPr>
              <a:t> </a:t>
            </a:r>
            <a:r>
              <a:rPr lang="mk-MK" sz="2000" b="1" dirty="0" smtClean="0">
                <a:latin typeface="Arial" pitchFamily="34" charset="0"/>
                <a:cs typeface="Arial" pitchFamily="34" charset="0"/>
              </a:rPr>
              <a:t>зраци се користат следните изотопи:</a:t>
            </a:r>
          </a:p>
          <a:p>
            <a:pPr lvl="5" indent="457200" algn="just"/>
            <a:r>
              <a:rPr lang="mk-MK" sz="2000" b="1" dirty="0" smtClean="0">
                <a:latin typeface="Arial" pitchFamily="34" charset="0"/>
                <a:cs typeface="Arial" pitchFamily="34" charset="0"/>
              </a:rPr>
              <a:t>иридиум         </a:t>
            </a:r>
            <a:r>
              <a:rPr lang="mk-MK" sz="2000" b="1" dirty="0" smtClean="0">
                <a:latin typeface="Arial" pitchFamily="34" charset="0"/>
                <a:cs typeface="Arial" pitchFamily="34" charset="0"/>
              </a:rPr>
              <a:t>-         Ir   192:</a:t>
            </a:r>
          </a:p>
          <a:p>
            <a:pPr lvl="5" indent="457200" algn="just"/>
            <a:r>
              <a:rPr lang="mk-MK" sz="2000" b="1" dirty="0" smtClean="0">
                <a:latin typeface="Arial" pitchFamily="34" charset="0"/>
                <a:cs typeface="Arial" pitchFamily="34" charset="0"/>
              </a:rPr>
              <a:t>талиум            </a:t>
            </a:r>
            <a:r>
              <a:rPr lang="mk-MK" sz="2000" b="1" dirty="0" smtClean="0">
                <a:latin typeface="Arial" pitchFamily="34" charset="0"/>
                <a:cs typeface="Arial" pitchFamily="34" charset="0"/>
              </a:rPr>
              <a:t>-         Т</a:t>
            </a:r>
            <a:r>
              <a:rPr lang="mk-MK" sz="2000" b="1" baseline="-25000" dirty="0" smtClean="0">
                <a:latin typeface="Arial" pitchFamily="34" charset="0"/>
                <a:cs typeface="Arial" pitchFamily="34" charset="0"/>
              </a:rPr>
              <a:t>М</a:t>
            </a:r>
            <a:r>
              <a:rPr lang="mk-MK" sz="2000" b="1" dirty="0" smtClean="0">
                <a:latin typeface="Arial" pitchFamily="34" charset="0"/>
                <a:cs typeface="Arial" pitchFamily="34" charset="0"/>
              </a:rPr>
              <a:t>  170;</a:t>
            </a:r>
          </a:p>
          <a:p>
            <a:pPr lvl="5" indent="457200" algn="just"/>
            <a:r>
              <a:rPr lang="mk-MK" sz="2000" b="1" dirty="0" smtClean="0">
                <a:latin typeface="Arial" pitchFamily="34" charset="0"/>
                <a:cs typeface="Arial" pitchFamily="34" charset="0"/>
              </a:rPr>
              <a:t>цезиум            </a:t>
            </a:r>
            <a:r>
              <a:rPr lang="mk-MK" sz="2000" b="1" dirty="0" smtClean="0">
                <a:latin typeface="Arial" pitchFamily="34" charset="0"/>
                <a:cs typeface="Arial" pitchFamily="34" charset="0"/>
              </a:rPr>
              <a:t>-         Сѕ  137;</a:t>
            </a:r>
          </a:p>
          <a:p>
            <a:pPr lvl="5" indent="457200" algn="just"/>
            <a:r>
              <a:rPr lang="mk-MK" sz="2000" b="1" dirty="0" smtClean="0">
                <a:latin typeface="Arial" pitchFamily="34" charset="0"/>
                <a:cs typeface="Arial" pitchFamily="34" charset="0"/>
              </a:rPr>
              <a:t>кобалт             </a:t>
            </a:r>
            <a:r>
              <a:rPr lang="mk-MK" sz="2000" b="1" dirty="0" smtClean="0">
                <a:latin typeface="Arial" pitchFamily="34" charset="0"/>
                <a:cs typeface="Arial" pitchFamily="34" charset="0"/>
              </a:rPr>
              <a:t>-         Со   60.</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Најважно својство на овие изотопи е радиоактивното зрачење, кое настанува поради распаѓањето на атомското јадро (изотопите се атомски јадра на ист елемент со различен број на неутрони, а со ист број на протони). При распаѓањето на атомското јадро се формираат три вида на зрачење: ԃ-алфа; ß-бета; и </a:t>
            </a:r>
            <a:r>
              <a:rPr lang="el-GR" sz="2000" b="1" dirty="0" smtClean="0">
                <a:latin typeface="MS Gothic"/>
                <a:ea typeface="MS Gothic"/>
                <a:cs typeface="Arial" pitchFamily="34" charset="0"/>
              </a:rPr>
              <a:t>γ</a:t>
            </a:r>
            <a:r>
              <a:rPr lang="mk-MK" sz="2000" b="1" dirty="0" smtClean="0">
                <a:latin typeface="Arial" pitchFamily="34" charset="0"/>
                <a:cs typeface="Arial" pitchFamily="34" charset="0"/>
              </a:rPr>
              <a:t>-гама</a:t>
            </a:r>
            <a:r>
              <a:rPr lang="mk-MK" sz="2000" b="1" dirty="0" smtClean="0">
                <a:latin typeface="Arial" pitchFamily="34" charset="0"/>
                <a:cs typeface="Arial" pitchFamily="34" charset="0"/>
              </a:rPr>
              <a:t>.</a:t>
            </a:r>
          </a:p>
          <a:p>
            <a:endParaRPr lang="mk-MK"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248138"/>
          </a:xfrm>
          <a:prstGeom prst="rect">
            <a:avLst/>
          </a:prstGeom>
          <a:noFill/>
        </p:spPr>
        <p:txBody>
          <a:bodyPr wrap="square" rtlCol="0">
            <a:spAutoFit/>
          </a:bodyPr>
          <a:lstStyle/>
          <a:p>
            <a:pPr indent="457200" algn="just"/>
            <a:r>
              <a:rPr lang="mk-MK" sz="1900" b="1" dirty="0" smtClean="0">
                <a:latin typeface="Arial" pitchFamily="34" charset="0"/>
                <a:cs typeface="Arial" pitchFamily="34" charset="0"/>
              </a:rPr>
              <a:t>ԃ-алфа и ß-бета зраците се материјални зраци, при што алфа зрачењето може да биде апсорбирано само со лист хартија, а за спречување на бета зраците доволен е и алуминиумски лим со дебелина од 4 [mm] или стакло со дебелина од 5 [mm]. Гама зраците се електромагнетни зрачења како и Х зраците, со мошне кратки бранови должини од 16</a:t>
            </a:r>
            <a:r>
              <a:rPr lang="mk-MK" sz="1900" b="1" baseline="30000" dirty="0" smtClean="0">
                <a:latin typeface="Arial" pitchFamily="34" charset="0"/>
                <a:cs typeface="Arial" pitchFamily="34" charset="0"/>
              </a:rPr>
              <a:t>-8</a:t>
            </a:r>
            <a:r>
              <a:rPr lang="mk-MK" sz="1900" b="1" dirty="0" smtClean="0">
                <a:latin typeface="Arial" pitchFamily="34" charset="0"/>
                <a:cs typeface="Arial" pitchFamily="34" charset="0"/>
              </a:rPr>
              <a:t> ÷ 10</a:t>
            </a:r>
            <a:r>
              <a:rPr lang="mk-MK" sz="1900" b="1" baseline="30000" dirty="0" smtClean="0">
                <a:latin typeface="Arial" pitchFamily="34" charset="0"/>
                <a:cs typeface="Arial" pitchFamily="34" charset="0"/>
              </a:rPr>
              <a:t>-11 </a:t>
            </a:r>
            <a:r>
              <a:rPr lang="mk-MK" sz="1900" b="1" dirty="0" smtClean="0">
                <a:latin typeface="Arial" pitchFamily="34" charset="0"/>
                <a:cs typeface="Arial" pitchFamily="34" charset="0"/>
              </a:rPr>
              <a:t>[сm]. Овие зраци се емитуваат во моментот на преминот на атомското јадро од енергетски повисоко во енергетски пониско ниво. Брзината на движење на гама зраците е иста со брзината на светлоста</a:t>
            </a:r>
            <a:r>
              <a:rPr lang="mk-MK" sz="1900" b="1" dirty="0" smtClean="0">
                <a:latin typeface="Arial" pitchFamily="34" charset="0"/>
                <a:cs typeface="Arial" pitchFamily="34" charset="0"/>
              </a:rPr>
              <a:t>.</a:t>
            </a:r>
          </a:p>
          <a:p>
            <a:pPr indent="457200" algn="just"/>
            <a:endParaRPr lang="mk-MK" sz="1000" b="1" dirty="0" smtClean="0">
              <a:latin typeface="Arial" pitchFamily="34" charset="0"/>
              <a:cs typeface="Arial" pitchFamily="34" charset="0"/>
            </a:endParaRPr>
          </a:p>
          <a:p>
            <a:pPr indent="457200" algn="just"/>
            <a:r>
              <a:rPr lang="mk-MK" sz="1900" b="1" dirty="0" smtClean="0">
                <a:latin typeface="Arial" pitchFamily="34" charset="0"/>
                <a:cs typeface="Arial" pitchFamily="34" charset="0"/>
              </a:rPr>
              <a:t>Важно својство на Х и </a:t>
            </a:r>
            <a:r>
              <a:rPr lang="el-GR" sz="1900" b="1" dirty="0" smtClean="0">
                <a:latin typeface="MS Gothic"/>
                <a:ea typeface="MS Gothic"/>
                <a:cs typeface="Arial" pitchFamily="34" charset="0"/>
              </a:rPr>
              <a:t>γ</a:t>
            </a:r>
            <a:r>
              <a:rPr lang="en-US" sz="1900" b="1" dirty="0" smtClean="0">
                <a:latin typeface="Arial" pitchFamily="34" charset="0"/>
                <a:cs typeface="Arial" pitchFamily="34" charset="0"/>
              </a:rPr>
              <a:t> </a:t>
            </a:r>
            <a:r>
              <a:rPr lang="mk-MK" sz="1900" b="1" dirty="0" smtClean="0">
                <a:latin typeface="Arial" pitchFamily="34" charset="0"/>
                <a:cs typeface="Arial" pitchFamily="34" charset="0"/>
              </a:rPr>
              <a:t>зраците, покрај многу големата продорност, е т.н. </a:t>
            </a:r>
            <a:r>
              <a:rPr lang="mk-MK" sz="1900" b="1" i="1" dirty="0" smtClean="0">
                <a:latin typeface="Arial" pitchFamily="34" charset="0"/>
                <a:cs typeface="Arial" pitchFamily="34" charset="0"/>
              </a:rPr>
              <a:t>фото-ефект</a:t>
            </a:r>
            <a:r>
              <a:rPr lang="mk-MK" sz="1900" b="1" dirty="0" smtClean="0">
                <a:latin typeface="Arial" pitchFamily="34" charset="0"/>
                <a:cs typeface="Arial" pitchFamily="34" charset="0"/>
              </a:rPr>
              <a:t>, односно дејство на овие зраци на емулзија на филмот во случај на класична фотографија. Овој ефект практично се користи во радиографијата за добивање на снимки и документи за квалитетот, во овој случај на заварените врски</a:t>
            </a:r>
            <a:r>
              <a:rPr lang="mk-MK" sz="1900" b="1" dirty="0" smtClean="0">
                <a:latin typeface="Arial" pitchFamily="34" charset="0"/>
                <a:cs typeface="Arial" pitchFamily="34" charset="0"/>
              </a:rPr>
              <a:t>.</a:t>
            </a:r>
          </a:p>
          <a:p>
            <a:pPr indent="457200" algn="just"/>
            <a:endParaRPr lang="mk-MK" sz="1000" b="1" dirty="0" smtClean="0">
              <a:latin typeface="Arial" pitchFamily="34" charset="0"/>
              <a:cs typeface="Arial" pitchFamily="34" charset="0"/>
            </a:endParaRPr>
          </a:p>
          <a:p>
            <a:pPr indent="457200" algn="just"/>
            <a:r>
              <a:rPr lang="mk-MK" sz="1900" b="1" dirty="0" smtClean="0">
                <a:latin typeface="Arial" pitchFamily="34" charset="0"/>
                <a:cs typeface="Arial" pitchFamily="34" charset="0"/>
              </a:rPr>
              <a:t>Суштината на радиографијата е во продирањето на Х </a:t>
            </a:r>
            <a:r>
              <a:rPr lang="mk-MK" sz="1900" b="1" dirty="0" smtClean="0">
                <a:latin typeface="Arial" pitchFamily="34" charset="0"/>
                <a:cs typeface="Arial" pitchFamily="34" charset="0"/>
              </a:rPr>
              <a:t>и </a:t>
            </a:r>
            <a:r>
              <a:rPr lang="el-GR" sz="1900" b="1" dirty="0" smtClean="0">
                <a:latin typeface="MS Gothic"/>
                <a:ea typeface="MS Gothic"/>
                <a:cs typeface="Arial" pitchFamily="34" charset="0"/>
              </a:rPr>
              <a:t>γ</a:t>
            </a:r>
            <a:r>
              <a:rPr lang="mk-MK" sz="1900" b="1" dirty="0" smtClean="0">
                <a:latin typeface="Arial" pitchFamily="34" charset="0"/>
                <a:cs typeface="Arial" pitchFamily="34" charset="0"/>
              </a:rPr>
              <a:t> </a:t>
            </a:r>
            <a:r>
              <a:rPr lang="mk-MK" sz="1900" b="1" dirty="0" smtClean="0">
                <a:latin typeface="Arial" pitchFamily="34" charset="0"/>
                <a:cs typeface="Arial" pitchFamily="34" charset="0"/>
              </a:rPr>
              <a:t>зраците низ материјалот при што дел од зрачењето дејствува на филмот поставен на спротивната страна од изворот. Количеството на зраците кои поминуваат на спротивната страна зависи од апсорпционата моќ на материјалот кој се испитува, од неговата густина на маса. Материјалите со мала густина (поранешниот поим специфична тежина), мошне добро ги пропуштаат Х и </a:t>
            </a:r>
            <a:r>
              <a:rPr lang="el-GR" sz="1900" b="1" dirty="0" smtClean="0">
                <a:latin typeface="MS Gothic"/>
                <a:ea typeface="MS Gothic"/>
                <a:cs typeface="Arial" pitchFamily="34" charset="0"/>
              </a:rPr>
              <a:t>γ</a:t>
            </a:r>
            <a:r>
              <a:rPr lang="mk-MK" sz="1900" b="1" dirty="0" smtClean="0">
                <a:latin typeface="Arial" pitchFamily="34" charset="0"/>
                <a:ea typeface="MS Gothic"/>
                <a:cs typeface="Arial" pitchFamily="34" charset="0"/>
              </a:rPr>
              <a:t> </a:t>
            </a:r>
            <a:r>
              <a:rPr lang="mk-MK" sz="1900" b="1" dirty="0" smtClean="0">
                <a:latin typeface="Arial" pitchFamily="34" charset="0"/>
                <a:cs typeface="Arial" pitchFamily="34" charset="0"/>
              </a:rPr>
              <a:t>зраците</a:t>
            </a:r>
            <a:r>
              <a:rPr lang="mk-MK" sz="1900" b="1" dirty="0" smtClean="0">
                <a:latin typeface="Arial" pitchFamily="34" charset="0"/>
                <a:cs typeface="Arial" pitchFamily="34" charset="0"/>
              </a:rPr>
              <a:t>, додека материјалите со поголема густина скоро </a:t>
            </a:r>
            <a:r>
              <a:rPr lang="mk-MK" sz="1900" b="1" dirty="0" smtClean="0">
                <a:latin typeface="Arial" pitchFamily="34" charset="0"/>
                <a:cs typeface="Arial" pitchFamily="34" charset="0"/>
              </a:rPr>
              <a:t>потполно </a:t>
            </a:r>
            <a:r>
              <a:rPr lang="mk-MK" sz="1900" b="1" dirty="0" smtClean="0">
                <a:latin typeface="Arial" pitchFamily="34" charset="0"/>
                <a:cs typeface="Arial" pitchFamily="34" charset="0"/>
              </a:rPr>
              <a:t>ги апсорбираат овие зраци.</a:t>
            </a:r>
          </a:p>
          <a:p>
            <a:endParaRPr lang="mk-MK"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pPr indent="457200" algn="just"/>
            <a:r>
              <a:rPr lang="mk-MK" b="1" dirty="0" smtClean="0">
                <a:latin typeface="Arial" pitchFamily="34" charset="0"/>
                <a:cs typeface="Arial" pitchFamily="34" charset="0"/>
              </a:rPr>
              <a:t>Поголема е апсорпцијата на зраците ако тие преминуваат низ хомоген материјал, отколку во случај на шуплини, пори и слично. Ова различно продирање на Х и </a:t>
            </a:r>
            <a:r>
              <a:rPr lang="el-GR" b="1" dirty="0" smtClean="0">
                <a:latin typeface="MS Gothic"/>
                <a:ea typeface="MS Gothic"/>
                <a:cs typeface="Arial" pitchFamily="34" charset="0"/>
              </a:rPr>
              <a:t>γ</a:t>
            </a:r>
            <a:r>
              <a:rPr lang="en-US" b="1" dirty="0" smtClean="0">
                <a:latin typeface="Arial" pitchFamily="34" charset="0"/>
                <a:cs typeface="Arial" pitchFamily="34" charset="0"/>
              </a:rPr>
              <a:t> </a:t>
            </a:r>
            <a:r>
              <a:rPr lang="mk-MK" b="1" dirty="0" smtClean="0">
                <a:latin typeface="Arial" pitchFamily="34" charset="0"/>
                <a:cs typeface="Arial" pitchFamily="34" charset="0"/>
              </a:rPr>
              <a:t>зраците низ хомоген материјал и низ хетерогени - со грешки - ќе се манифестира и на филмот со различно зацрнување, со што овие грешки стануваат видливи и уочливи. Ова својство укажува на погодноста на радиографијата за испитување на заварените врски.</a:t>
            </a:r>
          </a:p>
          <a:p>
            <a:pPr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На контрасноста и јаснотијата на радиографската снимка влијаат следните фактори:</a:t>
            </a:r>
          </a:p>
          <a:p>
            <a:pPr lvl="0" algn="just">
              <a:buFont typeface="Wingdings" pitchFamily="2" charset="2"/>
              <a:buChar char="ü"/>
            </a:pPr>
            <a:r>
              <a:rPr lang="mk-MK" b="1" dirty="0" smtClean="0">
                <a:latin typeface="Arial" pitchFamily="34" charset="0"/>
                <a:cs typeface="Arial" pitchFamily="34" charset="0"/>
              </a:rPr>
              <a:t>видот и</a:t>
            </a:r>
            <a:r>
              <a:rPr lang="mk-MK" b="1" i="1" dirty="0" smtClean="0">
                <a:latin typeface="Arial" pitchFamily="34" charset="0"/>
                <a:cs typeface="Arial" pitchFamily="34" charset="0"/>
              </a:rPr>
              <a:t> </a:t>
            </a:r>
            <a:r>
              <a:rPr lang="mk-MK" b="1" dirty="0" smtClean="0">
                <a:solidFill>
                  <a:srgbClr val="C00000"/>
                </a:solidFill>
                <a:latin typeface="Arial" pitchFamily="34" charset="0"/>
                <a:cs typeface="Arial" pitchFamily="34" charset="0"/>
              </a:rPr>
              <a:t>моќноста на рентген-апаратот</a:t>
            </a:r>
            <a:r>
              <a:rPr lang="mk-MK" b="1" dirty="0" smtClean="0">
                <a:latin typeface="Arial" pitchFamily="34" charset="0"/>
                <a:cs typeface="Arial" pitchFamily="34" charset="0"/>
              </a:rPr>
              <a:t>, односно видот и активноста на радиоактивниот изотоп (поголемата бранова должина и помалата продорност на зракот даваат поконтрасна снимка);</a:t>
            </a:r>
          </a:p>
          <a:p>
            <a:pPr lvl="0" algn="just">
              <a:buFont typeface="Wingdings" pitchFamily="2" charset="2"/>
              <a:buChar char="ü"/>
            </a:pPr>
            <a:r>
              <a:rPr lang="mk-MK" b="1" dirty="0" smtClean="0">
                <a:latin typeface="Arial" pitchFamily="34" charset="0"/>
                <a:cs typeface="Arial" pitchFamily="34" charset="0"/>
              </a:rPr>
              <a:t>видот и</a:t>
            </a:r>
            <a:r>
              <a:rPr lang="mk-MK" b="1" i="1" dirty="0" smtClean="0">
                <a:latin typeface="Arial" pitchFamily="34" charset="0"/>
                <a:cs typeface="Arial" pitchFamily="34" charset="0"/>
              </a:rPr>
              <a:t> </a:t>
            </a:r>
            <a:r>
              <a:rPr lang="mk-MK" b="1" i="1" dirty="0" smtClean="0">
                <a:solidFill>
                  <a:srgbClr val="C00000"/>
                </a:solidFill>
                <a:latin typeface="Arial" pitchFamily="34" charset="0"/>
                <a:cs typeface="Arial" pitchFamily="34" charset="0"/>
              </a:rPr>
              <a:t>финоста на филмот</a:t>
            </a:r>
            <a:r>
              <a:rPr lang="mk-MK" b="1" dirty="0" smtClean="0">
                <a:latin typeface="Arial" pitchFamily="34" charset="0"/>
                <a:cs typeface="Arial" pitchFamily="34" charset="0"/>
              </a:rPr>
              <a:t>, во колку филмот е покрупнозрнест, во толку е поосетлив, но и помалку контрастен;</a:t>
            </a:r>
          </a:p>
          <a:p>
            <a:pPr lvl="0" algn="just">
              <a:buFont typeface="Wingdings" pitchFamily="2" charset="2"/>
              <a:buChar char="ü"/>
            </a:pPr>
            <a:r>
              <a:rPr lang="mk-MK" b="1" dirty="0" smtClean="0">
                <a:solidFill>
                  <a:srgbClr val="C00000"/>
                </a:solidFill>
                <a:latin typeface="Arial" pitchFamily="34" charset="0"/>
                <a:cs typeface="Arial" pitchFamily="34" charset="0"/>
              </a:rPr>
              <a:t>должината на експозицијата </a:t>
            </a:r>
            <a:r>
              <a:rPr lang="mk-MK" b="1" dirty="0" smtClean="0">
                <a:latin typeface="Arial" pitchFamily="34" charset="0"/>
                <a:cs typeface="Arial" pitchFamily="34" charset="0"/>
              </a:rPr>
              <a:t>и оддалеченоста на изворот на зрачењето од филмот (се определуваат со пресметка);</a:t>
            </a:r>
          </a:p>
          <a:p>
            <a:pPr lvl="0" algn="just">
              <a:buFont typeface="Wingdings" pitchFamily="2" charset="2"/>
              <a:buChar char="ü"/>
            </a:pPr>
            <a:r>
              <a:rPr lang="mk-MK" b="1" dirty="0" smtClean="0">
                <a:solidFill>
                  <a:srgbClr val="C00000"/>
                </a:solidFill>
                <a:latin typeface="Arial" pitchFamily="34" charset="0"/>
                <a:cs typeface="Arial" pitchFamily="34" charset="0"/>
              </a:rPr>
              <a:t>обработката на филмот </a:t>
            </a:r>
            <a:r>
              <a:rPr lang="mk-MK" b="1" dirty="0" smtClean="0">
                <a:latin typeface="Arial" pitchFamily="34" charset="0"/>
                <a:cs typeface="Arial" pitchFamily="34" charset="0"/>
              </a:rPr>
              <a:t>(развивање на филмот, температурата на развивачот, миењето на филмот).</a:t>
            </a:r>
          </a:p>
          <a:p>
            <a:pPr algn="just"/>
            <a:r>
              <a:rPr lang="mk-MK" b="1" dirty="0" smtClean="0">
                <a:latin typeface="Arial" pitchFamily="34" charset="0"/>
                <a:cs typeface="Arial" pitchFamily="34" charset="0"/>
              </a:rPr>
              <a:t> </a:t>
            </a:r>
          </a:p>
          <a:p>
            <a:pPr indent="457200" algn="just"/>
            <a:r>
              <a:rPr lang="mk-MK" b="1" dirty="0" smtClean="0">
                <a:latin typeface="Arial" pitchFamily="34" charset="0"/>
                <a:cs typeface="Arial" pitchFamily="34" charset="0"/>
              </a:rPr>
              <a:t>Слично на анализата на осцилограмот при ултразвучното испитување, при радиографското испитување мошне е важна анализата на снимката - радиограмот. Практичната граница на точноста и осетливоста на отчитување на радиограмот е границата на способноста на човечкото око во разликување на зацрнувањата</a:t>
            </a:r>
            <a:r>
              <a:rPr lang="mk-MK" b="1" dirty="0" smtClean="0">
                <a:latin typeface="Arial" pitchFamily="34" charset="0"/>
                <a:cs typeface="Arial" pitchFamily="34" charset="0"/>
              </a:rPr>
              <a:t>.</a:t>
            </a:r>
            <a:endParaRPr lang="mk-MK" b="1" dirty="0" smtClean="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290" y="0"/>
            <a:ext cx="6643734" cy="584775"/>
          </a:xfrm>
          <a:prstGeom prst="rect">
            <a:avLst/>
          </a:prstGeom>
          <a:noFill/>
        </p:spPr>
        <p:txBody>
          <a:bodyPr wrap="square" rtlCol="0">
            <a:spAutoFit/>
          </a:bodyPr>
          <a:lstStyle/>
          <a:p>
            <a:pPr algn="ctr"/>
            <a:r>
              <a:rPr lang="mk-MK" sz="3200" b="1" dirty="0" smtClean="0">
                <a:solidFill>
                  <a:srgbClr val="C00000"/>
                </a:solidFill>
                <a:latin typeface="Arial" pitchFamily="34" charset="0"/>
                <a:cs typeface="Arial" pitchFamily="34" charset="0"/>
              </a:rPr>
              <a:t>ИСПИТУВАЊЕ НА СОСТАВИТЕ</a:t>
            </a:r>
            <a:endParaRPr lang="mk-MK" sz="3200" dirty="0">
              <a:solidFill>
                <a:srgbClr val="C00000"/>
              </a:solidFill>
              <a:latin typeface="Arial" pitchFamily="34" charset="0"/>
              <a:cs typeface="Arial" pitchFamily="34" charset="0"/>
            </a:endParaRPr>
          </a:p>
        </p:txBody>
      </p:sp>
      <p:sp>
        <p:nvSpPr>
          <p:cNvPr id="5" name="TextBox 4"/>
          <p:cNvSpPr txBox="1"/>
          <p:nvPr/>
        </p:nvSpPr>
        <p:spPr>
          <a:xfrm>
            <a:off x="0" y="1785926"/>
            <a:ext cx="9144000" cy="3046988"/>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Заварените состави се испитуваат според стандарди. На пробните епрувети се вршат испитувања со разорување кои бараат јачината на составот да биде еднаква со јачината на основниот материјал на истегнување, свиткување, како и испитување на тврдоста и жилавоста. Испитувањата без разорување се вршат визуелно, со ултразвучни бранови, со магнетен флукс, со кварцно и рентгенско зрачење и сл.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pPr indent="457200" algn="just"/>
            <a:r>
              <a:rPr lang="mk-MK" sz="2000" b="1" dirty="0" smtClean="0">
                <a:solidFill>
                  <a:srgbClr val="C00000"/>
                </a:solidFill>
                <a:latin typeface="Arial" pitchFamily="34" charset="0"/>
                <a:cs typeface="Arial" pitchFamily="34" charset="0"/>
              </a:rPr>
              <a:t>Методи на контрола пред заварувањето</a:t>
            </a:r>
            <a:r>
              <a:rPr lang="mk-MK" sz="2000" b="1" dirty="0" smtClean="0">
                <a:latin typeface="Arial" pitchFamily="34" charset="0"/>
                <a:cs typeface="Arial" pitchFamily="34" charset="0"/>
              </a:rPr>
              <a:t>. Увидот во проектот треба да ги обезбеди податоците за квалитетот на усвоениот основен материјал, постапката на заварување, квалитетот на додатниот и потрошениот материјал (на пример, гасови, прав или топител), како и начинот на обликување на конструкцијата. Мора да се утврди складот меѓу усвоените решенија и технолошките можности за изработка на конструкцијата.</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Доказите за квалитетот </a:t>
            </a:r>
            <a:r>
              <a:rPr lang="mk-MK" sz="2000" b="1" dirty="0" smtClean="0">
                <a:latin typeface="Arial" pitchFamily="34" charset="0"/>
                <a:cs typeface="Arial" pitchFamily="34" charset="0"/>
              </a:rPr>
              <a:t>на основниот, додатниот и потрошениот материјал, мора да осигураат дека нивните својства се во согласност со соодветните ISO стандарди, и во согласност со својствата кои се земени како основа за димензионирање (пресметување) на конструкцијата на проектот.</a:t>
            </a:r>
          </a:p>
          <a:p>
            <a:pPr indent="457200" algn="just"/>
            <a:r>
              <a:rPr lang="mk-MK" sz="2000" b="1" dirty="0" smtClean="0">
                <a:latin typeface="Arial" pitchFamily="34" charset="0"/>
                <a:cs typeface="Arial" pitchFamily="34" charset="0"/>
              </a:rPr>
              <a:t> </a:t>
            </a:r>
          </a:p>
          <a:p>
            <a:pPr indent="457200" algn="just"/>
            <a:r>
              <a:rPr lang="mk-MK" sz="2000" b="1" dirty="0" smtClean="0">
                <a:latin typeface="Arial" pitchFamily="34" charset="0"/>
                <a:cs typeface="Arial" pitchFamily="34" charset="0"/>
              </a:rPr>
              <a:t>Со </a:t>
            </a:r>
            <a:r>
              <a:rPr lang="mk-MK" sz="2000" b="1" dirty="0" smtClean="0">
                <a:solidFill>
                  <a:srgbClr val="C00000"/>
                </a:solidFill>
                <a:latin typeface="Arial" pitchFamily="34" charset="0"/>
                <a:cs typeface="Arial" pitchFamily="34" charset="0"/>
              </a:rPr>
              <a:t>стилоскопската метода </a:t>
            </a:r>
            <a:r>
              <a:rPr lang="mk-MK" sz="2000" b="1" dirty="0" smtClean="0">
                <a:latin typeface="Arial" pitchFamily="34" charset="0"/>
                <a:cs typeface="Arial" pitchFamily="34" charset="0"/>
              </a:rPr>
              <a:t>за контрола на квалитетот на основниот материјал треба да се спречат грубите грешки при преземање на одделни квалитети на материјалот за производство, на пример: треба да се спречи место нисколегираниот челик да биде користен нелегиран и обратно. Методата се базира на очитување на спектарот на електричниот лак на испарените гасови на металот. Во суштина методата е квалитативна, иако искусни оператори можат со доста голема точност да обезбедат и квалитативни резултати.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77218"/>
          </a:xfrm>
          <a:prstGeom prst="rect">
            <a:avLst/>
          </a:prstGeom>
          <a:noFill/>
        </p:spPr>
        <p:txBody>
          <a:bodyPr wrap="square" rtlCol="0">
            <a:spAutoFit/>
          </a:bodyPr>
          <a:lstStyle/>
          <a:p>
            <a:pPr algn="ctr"/>
            <a:r>
              <a:rPr lang="mk-MK" sz="3200" b="1" dirty="0" smtClean="0">
                <a:solidFill>
                  <a:srgbClr val="C00000"/>
                </a:solidFill>
                <a:latin typeface="Arial" pitchFamily="34" charset="0"/>
                <a:cs typeface="Arial" pitchFamily="34" charset="0"/>
              </a:rPr>
              <a:t>КРИТЕРИУМИ ЗА ОЦЕНУВАЊЕ НА КВАЛИТЕТОТ НА ЗАВАРЕНИТЕ ВРСКИ</a:t>
            </a:r>
            <a:endParaRPr lang="mk-MK" sz="3200" dirty="0">
              <a:solidFill>
                <a:srgbClr val="C00000"/>
              </a:solidFill>
              <a:latin typeface="Arial" pitchFamily="34" charset="0"/>
              <a:cs typeface="Arial" pitchFamily="34" charset="0"/>
            </a:endParaRPr>
          </a:p>
        </p:txBody>
      </p:sp>
      <p:sp>
        <p:nvSpPr>
          <p:cNvPr id="5" name="TextBox 4"/>
          <p:cNvSpPr txBox="1"/>
          <p:nvPr/>
        </p:nvSpPr>
        <p:spPr>
          <a:xfrm>
            <a:off x="0" y="1071546"/>
            <a:ext cx="9144000" cy="5262979"/>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За оценување на снимките, идентификацијата на грешките и класификацијата на радиограмите се користи каталог, односно </a:t>
            </a:r>
            <a:r>
              <a:rPr lang="mk-MK" sz="2400" b="1" dirty="0" smtClean="0">
                <a:solidFill>
                  <a:srgbClr val="C00000"/>
                </a:solidFill>
                <a:latin typeface="Arial" pitchFamily="34" charset="0"/>
                <a:cs typeface="Arial" pitchFamily="34" charset="0"/>
              </a:rPr>
              <a:t>радиографски атлас</a:t>
            </a:r>
            <a:r>
              <a:rPr lang="mk-MK" sz="2400" b="1" dirty="0" smtClean="0">
                <a:latin typeface="Arial" pitchFamily="34" charset="0"/>
                <a:cs typeface="Arial" pitchFamily="34" charset="0"/>
              </a:rPr>
              <a:t>, кој го издаде Меѓународниот институт за заварување. Со споредување на добиената снимка со снимките во каталогот и наоѓањето на најсличната се оценува снимката. Стручњаците кои се занимаваат со радиографија, и без споредување со каталошките снимки, можат мошне сигурно да ги идентификуваат грешките во заварените врски.</a:t>
            </a:r>
          </a:p>
          <a:p>
            <a:pPr indent="457200" algn="just"/>
            <a:r>
              <a:rPr lang="mk-MK" sz="2400" b="1" dirty="0" smtClean="0">
                <a:latin typeface="Arial" pitchFamily="34" charset="0"/>
                <a:cs typeface="Arial" pitchFamily="34" charset="0"/>
              </a:rPr>
              <a:t> </a:t>
            </a:r>
          </a:p>
          <a:p>
            <a:pPr indent="457200" algn="just"/>
            <a:r>
              <a:rPr lang="mk-MK" sz="2400" b="1" dirty="0" smtClean="0">
                <a:latin typeface="Arial" pitchFamily="34" charset="0"/>
                <a:cs typeface="Arial" pitchFamily="34" charset="0"/>
              </a:rPr>
              <a:t>Радиограмот се класифицира според обликот, видот, големината и зачестеноста на грешките, кои се видливи на радиограмот</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714356"/>
          <a:ext cx="9144000" cy="5584048"/>
        </p:xfrm>
        <a:graphic>
          <a:graphicData uri="http://schemas.openxmlformats.org/drawingml/2006/table">
            <a:tbl>
              <a:tblPr/>
              <a:tblGrid>
                <a:gridCol w="1216957"/>
                <a:gridCol w="7927043"/>
              </a:tblGrid>
              <a:tr h="362292">
                <a:tc>
                  <a:txBody>
                    <a:bodyPr/>
                    <a:lstStyle/>
                    <a:p>
                      <a:pPr algn="ctr">
                        <a:spcAft>
                          <a:spcPts val="0"/>
                        </a:spcAft>
                      </a:pPr>
                      <a:r>
                        <a:rPr lang="mk-MK" sz="2000" b="1" kern="50" dirty="0">
                          <a:latin typeface="Arial"/>
                          <a:ea typeface="Droid Sans"/>
                          <a:cs typeface="Lohit Hindi"/>
                        </a:rPr>
                        <a:t>Оценка </a:t>
                      </a:r>
                      <a:endParaRPr lang="mk-MK" sz="2000" b="1" kern="50" dirty="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dirty="0">
                          <a:latin typeface="Arial"/>
                          <a:ea typeface="Droid Sans"/>
                          <a:cs typeface="Lohit Hindi"/>
                        </a:rPr>
                        <a:t>Опис </a:t>
                      </a:r>
                      <a:endParaRPr lang="mk-MK" sz="2000" b="1" kern="50" dirty="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292">
                <a:tc>
                  <a:txBody>
                    <a:bodyPr/>
                    <a:lstStyle/>
                    <a:p>
                      <a:pPr algn="ctr">
                        <a:spcAft>
                          <a:spcPts val="0"/>
                        </a:spcAft>
                      </a:pPr>
                      <a:r>
                        <a:rPr lang="mk-MK" sz="2000" b="1" kern="50">
                          <a:latin typeface="Arial"/>
                          <a:ea typeface="Droid Sans"/>
                          <a:cs typeface="Lohit Hindi"/>
                        </a:rPr>
                        <a:t>1</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a:latin typeface="Arial"/>
                          <a:ea typeface="Droid Sans"/>
                          <a:cs typeface="Lohit Hindi"/>
                        </a:rPr>
                        <a:t>Хомоген раб без грешки или со неколку помали раздвоени пори (А).</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878">
                <a:tc>
                  <a:txBody>
                    <a:bodyPr/>
                    <a:lstStyle/>
                    <a:p>
                      <a:pPr algn="ctr">
                        <a:spcAft>
                          <a:spcPts val="0"/>
                        </a:spcAft>
                      </a:pPr>
                      <a:r>
                        <a:rPr lang="mk-MK" sz="2000" b="1" kern="50">
                          <a:latin typeface="Arial"/>
                          <a:ea typeface="Droid Sans"/>
                          <a:cs typeface="Lohit Hindi"/>
                        </a:rPr>
                        <a:t>2</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a:latin typeface="Arial"/>
                          <a:ea typeface="Droid Sans"/>
                          <a:cs typeface="Lohit Hindi"/>
                        </a:rPr>
                        <a:t>Многу помали отстапувања од хомогеноста во облик на една или повеќе од следните грешки: гасни вклучоци (А); вклучоци на троска (В); плитки засеци (F); грешки во коренот на работ (D).</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878">
                <a:tc>
                  <a:txBody>
                    <a:bodyPr/>
                    <a:lstStyle/>
                    <a:p>
                      <a:pPr algn="ctr">
                        <a:spcAft>
                          <a:spcPts val="0"/>
                        </a:spcAft>
                      </a:pPr>
                      <a:r>
                        <a:rPr lang="mk-MK" sz="2000" b="1" kern="50">
                          <a:latin typeface="Arial"/>
                          <a:ea typeface="Droid Sans"/>
                          <a:cs typeface="Lohit Hindi"/>
                        </a:rPr>
                        <a:t>3</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a:latin typeface="Arial"/>
                          <a:ea typeface="Droid Sans"/>
                          <a:cs typeface="Lohit Hindi"/>
                        </a:rPr>
                        <a:t>Отстапувања од хомогеноста во облик една или повеќе од следните грешки: гасни вклучоци (А); вклучоци на троска (В); засеци (F); грешки во коренот на работ (D).</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878">
                <a:tc>
                  <a:txBody>
                    <a:bodyPr/>
                    <a:lstStyle/>
                    <a:p>
                      <a:pPr algn="ctr">
                        <a:spcAft>
                          <a:spcPts val="0"/>
                        </a:spcAft>
                      </a:pPr>
                      <a:r>
                        <a:rPr lang="mk-MK" sz="2000" b="1" kern="50">
                          <a:latin typeface="Arial"/>
                          <a:ea typeface="Droid Sans"/>
                          <a:cs typeface="Lohit Hindi"/>
                        </a:rPr>
                        <a:t>4</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a:latin typeface="Arial"/>
                          <a:ea typeface="Droid Sans"/>
                          <a:cs typeface="Lohit Hindi"/>
                        </a:rPr>
                        <a:t>Значителни отстапувања од хомогеноста во вид на една или повеќе грешки: гасни вклучоци (А); вклучоци на троска (В); засеци (F); непроварен корен (D); грешки во сврзувањето (С).</a:t>
                      </a:r>
                      <a:endParaRPr lang="mk-MK" sz="2000" b="1" kern="5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878">
                <a:tc>
                  <a:txBody>
                    <a:bodyPr/>
                    <a:lstStyle/>
                    <a:p>
                      <a:pPr algn="ctr">
                        <a:spcAft>
                          <a:spcPts val="0"/>
                        </a:spcAft>
                      </a:pPr>
                      <a:r>
                        <a:rPr lang="mk-MK" sz="2000" b="1" kern="50" dirty="0">
                          <a:latin typeface="Arial"/>
                          <a:ea typeface="Droid Sans"/>
                          <a:cs typeface="Lohit Hindi"/>
                        </a:rPr>
                        <a:t>5</a:t>
                      </a:r>
                      <a:endParaRPr lang="mk-MK" sz="2000" b="1" kern="50" dirty="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k-MK" sz="2000" b="1" kern="50" dirty="0">
                          <a:latin typeface="Arial"/>
                          <a:ea typeface="Droid Sans"/>
                          <a:cs typeface="Lohit Hindi"/>
                        </a:rPr>
                        <a:t>Големи отстапувања во хомогеноста во облик на грешки: гасни вклучоци (А); вклучоци на троска (В); засеци (F); непроварен корен (D); грешки во сврзувањето (С); пукнатини (Е).</a:t>
                      </a:r>
                      <a:endParaRPr lang="mk-MK" sz="2000" b="1" kern="50" dirty="0">
                        <a:latin typeface="Liberation Serif"/>
                        <a:ea typeface="Droid Sans"/>
                        <a:cs typeface="Lohit Hind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428728" y="214290"/>
            <a:ext cx="6429420" cy="400110"/>
          </a:xfrm>
          <a:prstGeom prst="rect">
            <a:avLst/>
          </a:prstGeom>
          <a:noFill/>
        </p:spPr>
        <p:txBody>
          <a:bodyPr wrap="square" rtlCol="0">
            <a:spAutoFit/>
          </a:bodyPr>
          <a:lstStyle/>
          <a:p>
            <a:pPr algn="ctr"/>
            <a:r>
              <a:rPr lang="mk-MK" sz="2000" b="1" dirty="0" smtClean="0">
                <a:solidFill>
                  <a:srgbClr val="C00000"/>
                </a:solidFill>
                <a:latin typeface="Arial" pitchFamily="34" charset="0"/>
                <a:cs typeface="Arial" pitchFamily="34" charset="0"/>
              </a:rPr>
              <a:t>Оценка на радиограмот</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28"/>
            <a:ext cx="9144000" cy="5940088"/>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Објаснение на ознаките на грешките во заварените врски, според препорака на МИЗ (Меѓународен институт за заварување).</a:t>
            </a:r>
          </a:p>
          <a:p>
            <a:pPr algn="just"/>
            <a:r>
              <a:rPr lang="mk-MK" sz="2000" b="1" dirty="0" smtClean="0">
                <a:latin typeface="Arial" pitchFamily="34" charset="0"/>
                <a:cs typeface="Arial" pitchFamily="34" charset="0"/>
              </a:rPr>
              <a:t> </a:t>
            </a:r>
          </a:p>
          <a:p>
            <a:pPr algn="just"/>
            <a:r>
              <a:rPr lang="mk-MK" sz="2000" b="1" dirty="0" smtClean="0">
                <a:latin typeface="Arial" pitchFamily="34" charset="0"/>
                <a:cs typeface="Arial" pitchFamily="34" charset="0"/>
              </a:rPr>
              <a:t>А - </a:t>
            </a:r>
            <a:r>
              <a:rPr lang="mk-MK" sz="2000" b="1" i="1" dirty="0" smtClean="0">
                <a:latin typeface="Arial" pitchFamily="34" charset="0"/>
                <a:cs typeface="Arial" pitchFamily="34" charset="0"/>
              </a:rPr>
              <a:t>гасни вклучоци</a:t>
            </a:r>
            <a:r>
              <a:rPr lang="mk-MK" sz="2000" b="1" dirty="0" smtClean="0">
                <a:latin typeface="Arial" pitchFamily="34" charset="0"/>
                <a:cs typeface="Arial" pitchFamily="34" charset="0"/>
              </a:rPr>
              <a:t>:</a:t>
            </a:r>
          </a:p>
          <a:p>
            <a:pPr algn="just"/>
            <a:r>
              <a:rPr lang="mk-MK" sz="2000" b="1" dirty="0" smtClean="0">
                <a:latin typeface="Arial" pitchFamily="34" charset="0"/>
                <a:cs typeface="Arial" pitchFamily="34" charset="0"/>
              </a:rPr>
              <a:t>Аа - порозност;</a:t>
            </a:r>
          </a:p>
          <a:p>
            <a:pPr algn="just"/>
            <a:r>
              <a:rPr lang="mk-MK" sz="2000" b="1" dirty="0" smtClean="0">
                <a:latin typeface="Arial" pitchFamily="34" charset="0"/>
                <a:cs typeface="Arial" pitchFamily="34" charset="0"/>
              </a:rPr>
              <a:t>Аb - издолжени гасни вклучоци;</a:t>
            </a:r>
          </a:p>
          <a:p>
            <a:pPr algn="just"/>
            <a:r>
              <a:rPr lang="mk-MK" sz="2000" b="1" dirty="0" smtClean="0">
                <a:latin typeface="Arial" pitchFamily="34" charset="0"/>
                <a:cs typeface="Arial" pitchFamily="34" charset="0"/>
              </a:rPr>
              <a:t>В - вклучоци на троска:</a:t>
            </a:r>
          </a:p>
          <a:p>
            <a:pPr algn="just"/>
            <a:r>
              <a:rPr lang="mk-MK" sz="2000" b="1" dirty="0" smtClean="0">
                <a:latin typeface="Arial" pitchFamily="34" charset="0"/>
                <a:cs typeface="Arial" pitchFamily="34" charset="0"/>
              </a:rPr>
              <a:t>Ва - троска со различен облик и правец;</a:t>
            </a:r>
          </a:p>
          <a:p>
            <a:pPr algn="just"/>
            <a:r>
              <a:rPr lang="mk-MK" sz="2000" b="1" dirty="0" smtClean="0">
                <a:latin typeface="Arial" pitchFamily="34" charset="0"/>
                <a:cs typeface="Arial" pitchFamily="34" charset="0"/>
              </a:rPr>
              <a:t>Вb - троска во низа;</a:t>
            </a:r>
          </a:p>
          <a:p>
            <a:pPr algn="just"/>
            <a:r>
              <a:rPr lang="mk-MK" sz="2000" b="1" dirty="0" smtClean="0">
                <a:latin typeface="Arial" pitchFamily="34" charset="0"/>
                <a:cs typeface="Arial" pitchFamily="34" charset="0"/>
              </a:rPr>
              <a:t>Вс - троска предизвикана од лошото водење на електродата;</a:t>
            </a:r>
          </a:p>
          <a:p>
            <a:pPr algn="just"/>
            <a:r>
              <a:rPr lang="mk-MK" sz="2000" b="1" dirty="0" smtClean="0">
                <a:latin typeface="Arial" pitchFamily="34" charset="0"/>
                <a:cs typeface="Arial" pitchFamily="34" charset="0"/>
              </a:rPr>
              <a:t>Вd - троска предизвикана од лошото жлебење;</a:t>
            </a:r>
          </a:p>
          <a:p>
            <a:pPr algn="just"/>
            <a:r>
              <a:rPr lang="mk-MK" sz="2000" b="1" dirty="0" smtClean="0">
                <a:latin typeface="Arial" pitchFamily="34" charset="0"/>
                <a:cs typeface="Arial" pitchFamily="34" charset="0"/>
              </a:rPr>
              <a:t>Ве - троска предизвикана од промената на електродата;</a:t>
            </a:r>
          </a:p>
          <a:p>
            <a:pPr algn="just"/>
            <a:r>
              <a:rPr lang="mk-MK" sz="2000" b="1" dirty="0" smtClean="0">
                <a:latin typeface="Arial" pitchFamily="34" charset="0"/>
                <a:cs typeface="Arial" pitchFamily="34" charset="0"/>
              </a:rPr>
              <a:t>Bf - троска во вкрстено место на заварената врска;</a:t>
            </a:r>
          </a:p>
          <a:p>
            <a:pPr algn="just"/>
            <a:r>
              <a:rPr lang="mk-MK" sz="2000" b="1" dirty="0" smtClean="0">
                <a:latin typeface="Arial" pitchFamily="34" charset="0"/>
                <a:cs typeface="Arial" pitchFamily="34" charset="0"/>
              </a:rPr>
              <a:t>С - незаварени места;</a:t>
            </a:r>
          </a:p>
          <a:p>
            <a:pPr algn="just"/>
            <a:r>
              <a:rPr lang="mk-MK" sz="2000" b="1" dirty="0" smtClean="0">
                <a:latin typeface="Arial" pitchFamily="34" charset="0"/>
                <a:cs typeface="Arial" pitchFamily="34" charset="0"/>
              </a:rPr>
              <a:t>D - непроваредн корен;</a:t>
            </a:r>
          </a:p>
          <a:p>
            <a:pPr algn="just"/>
            <a:r>
              <a:rPr lang="mk-MK" sz="2000" b="1" dirty="0" smtClean="0">
                <a:latin typeface="Arial" pitchFamily="34" charset="0"/>
                <a:cs typeface="Arial" pitchFamily="34" charset="0"/>
              </a:rPr>
              <a:t>Е - пукнатини;</a:t>
            </a:r>
          </a:p>
          <a:p>
            <a:pPr algn="just"/>
            <a:r>
              <a:rPr lang="mk-MK" sz="2000" b="1" dirty="0" smtClean="0">
                <a:latin typeface="Arial" pitchFamily="34" charset="0"/>
                <a:cs typeface="Arial" pitchFamily="34" charset="0"/>
              </a:rPr>
              <a:t>Еа - надолжни пукнатини;</a:t>
            </a:r>
          </a:p>
          <a:p>
            <a:pPr algn="just"/>
            <a:r>
              <a:rPr lang="mk-MK" sz="2000" b="1" dirty="0" smtClean="0">
                <a:latin typeface="Arial" pitchFamily="34" charset="0"/>
                <a:cs typeface="Arial" pitchFamily="34" charset="0"/>
              </a:rPr>
              <a:t>Еb - напречни пукнатини; и</a:t>
            </a:r>
          </a:p>
          <a:p>
            <a:pPr algn="just"/>
            <a:r>
              <a:rPr lang="mk-MK" sz="2000" b="1" dirty="0" smtClean="0">
                <a:latin typeface="Arial" pitchFamily="34" charset="0"/>
                <a:cs typeface="Arial" pitchFamily="34" charset="0"/>
              </a:rPr>
              <a:t>F -</a:t>
            </a:r>
            <a:r>
              <a:rPr lang="mk-MK" sz="2000" b="1" i="1" dirty="0" smtClean="0">
                <a:latin typeface="Arial" pitchFamily="34" charset="0"/>
                <a:cs typeface="Arial" pitchFamily="34" charset="0"/>
              </a:rPr>
              <a:t> </a:t>
            </a:r>
            <a:r>
              <a:rPr lang="mk-MK" sz="2000" b="1" dirty="0" smtClean="0">
                <a:latin typeface="Arial" pitchFamily="34" charset="0"/>
                <a:cs typeface="Arial" pitchFamily="34" charset="0"/>
              </a:rPr>
              <a:t>засеци</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Бараната оценка на радиограмот мора (за одговорни заварени конструкции) да биде пропишана во документацијата. Оценката 3 е најниска прифатлива. Во општ случај оценката 4 значи неопходност од поправка на заварената врска, првенствено поради гречки во сврзувањето.</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Оценката 5 значи најлош квалитет на заварената конструкција со оваа оценка за квалитетот на работ често се отфрла (не се поправа).</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Во </a:t>
            </a:r>
            <a:r>
              <a:rPr lang="mk-MK" sz="2000" b="1" dirty="0" smtClean="0">
                <a:latin typeface="Arial" pitchFamily="34" charset="0"/>
                <a:cs typeface="Arial" pitchFamily="34" charset="0"/>
              </a:rPr>
              <a:t>табелата подолу индиректно </a:t>
            </a:r>
            <a:r>
              <a:rPr lang="mk-MK" sz="2000" b="1" dirty="0" smtClean="0">
                <a:latin typeface="Arial" pitchFamily="34" charset="0"/>
                <a:cs typeface="Arial" pitchFamily="34" charset="0"/>
              </a:rPr>
              <a:t>е покажано дека за оценување на квалитетот на заварените врски не е доволна примена само на една метода на испитување без разурнување. Во повеќето случаеви визуелната контрола подразбира, ултразвучно испитување има голема како тековна контрола на предиспитување, а во случај на големосериска контрола и како 100% контрола, а радиографското испитување сепак дава најточни резултати, а што е најважно - документ за испитувањето и квалитетот на заварената врска. Обемот на радиографското испитување мошне се разликува зависно од типот на заварената конструкција, а уште повеќе бараниот квалитет на заварените врски. </a:t>
            </a:r>
          </a:p>
          <a:p>
            <a:pPr indent="457200" algn="just"/>
            <a:endParaRPr lang="mk-MK"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Во случај на радиографско испитување задолжителна е примена на следните југословенски стандарди кои се и по ISО стандардите</a:t>
            </a:r>
            <a:r>
              <a:rPr lang="mk-MK" sz="2000" b="1" dirty="0" smtClean="0">
                <a:latin typeface="Arial" pitchFamily="34" charset="0"/>
                <a:cs typeface="Arial" pitchFamily="34" charset="0"/>
              </a:rPr>
              <a:t>.</a:t>
            </a:r>
            <a:endParaRPr lang="mk-MK" sz="2000" b="1" dirty="0" smtClean="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noFill/>
        </p:spPr>
        <p:txBody>
          <a:bodyPr wrap="square" rtlCol="0">
            <a:spAutoFit/>
          </a:bodyPr>
          <a:lstStyle/>
          <a:p>
            <a:r>
              <a:rPr lang="en-US" dirty="0" smtClean="0"/>
              <a:t>JUS S</a:t>
            </a:r>
            <a:r>
              <a:rPr lang="mk-MK" dirty="0" smtClean="0"/>
              <a:t>.Т3.040 - Радиографско испитување на челичните челни врски. Општи одредби. Со овој стандард се дадени општите одредби за примена на радиографијата: подготовка на површините, одредување на положбата на работ на радиограмот, идентификација на радиограмот, техниката на изработка на снимките и одредување на растојанието меѓу изворот и филмот</a:t>
            </a:r>
            <a:r>
              <a:rPr lang="mk-MK" dirty="0" smtClean="0"/>
              <a:t>.</a:t>
            </a:r>
            <a:endParaRPr lang="mk-MK" dirty="0" smtClean="0"/>
          </a:p>
          <a:p>
            <a:r>
              <a:rPr lang="en-US" dirty="0" smtClean="0"/>
              <a:t>JUS S</a:t>
            </a:r>
            <a:r>
              <a:rPr lang="mk-MK" dirty="0" smtClean="0"/>
              <a:t>.Т3.041 - Радиографско испитување на челните врски на челичните лимови со дебелина под 50 [mm</a:t>
            </a:r>
            <a:r>
              <a:rPr lang="mk-MK" dirty="0" smtClean="0"/>
              <a:t>].</a:t>
            </a:r>
            <a:endParaRPr lang="mk-MK" dirty="0" smtClean="0"/>
          </a:p>
          <a:p>
            <a:r>
              <a:rPr lang="en-US" dirty="0" smtClean="0"/>
              <a:t>JUS S</a:t>
            </a:r>
            <a:r>
              <a:rPr lang="mk-MK" dirty="0" smtClean="0"/>
              <a:t>..Т3.042 - Радиографско испитување на челните врски на челични цевки со дцебелина на ѕидот под 50 [mm]. Во овој стандард посебно е обработена техниката на изработка на радиограмот со оглед на можноста за различни положби на изворот и филмот во однос на цевката (внатре, однадвор) и панорамското снимање (изотопи</a:t>
            </a:r>
            <a:r>
              <a:rPr lang="mk-MK" dirty="0" smtClean="0"/>
              <a:t>).</a:t>
            </a:r>
            <a:endParaRPr lang="mk-MK" dirty="0" smtClean="0"/>
          </a:p>
          <a:p>
            <a:r>
              <a:rPr lang="en-US" dirty="0" smtClean="0"/>
              <a:t>JUS S</a:t>
            </a:r>
            <a:r>
              <a:rPr lang="mk-MK" dirty="0" smtClean="0"/>
              <a:t>.Т3.048 - Индикатори на квалитетот на снимаката при радиографско испитување на заварените врски. Овој стандард ги утврдува типовите и видовите на индикаторите на квалитетот на радиографската снимка (скратено </a:t>
            </a:r>
            <a:r>
              <a:rPr lang="en-US" dirty="0" smtClean="0"/>
              <a:t>IKS</a:t>
            </a:r>
            <a:r>
              <a:rPr lang="mk-MK" dirty="0" smtClean="0"/>
              <a:t>) како и начинот на неговата примена. </a:t>
            </a:r>
          </a:p>
          <a:p>
            <a:endParaRPr lang="mk-MK" sz="1000" dirty="0" smtClean="0"/>
          </a:p>
          <a:p>
            <a:r>
              <a:rPr lang="mk-MK" dirty="0" smtClean="0"/>
              <a:t>Квалитетот на снимката се одредува врз основа на една од следните карактеристики:</a:t>
            </a:r>
          </a:p>
          <a:p>
            <a:r>
              <a:rPr lang="mk-MK" dirty="0" smtClean="0"/>
              <a:t>- број на видливи жици, односно дупки;</a:t>
            </a:r>
          </a:p>
          <a:p>
            <a:r>
              <a:rPr lang="mk-MK" dirty="0" smtClean="0"/>
              <a:t>- дијаметарот на најмалата уште видлива жица, односно дупка;</a:t>
            </a:r>
          </a:p>
          <a:p>
            <a:r>
              <a:rPr lang="mk-MK" dirty="0" smtClean="0"/>
              <a:t>- степенот на распознавање;</a:t>
            </a:r>
            <a:r>
              <a:rPr lang="en-US" dirty="0" smtClean="0"/>
              <a:t> </a:t>
            </a:r>
            <a:r>
              <a:rPr lang="en-US" dirty="0" err="1" smtClean="0"/>
              <a:t>i</a:t>
            </a:r>
            <a:endParaRPr lang="mk-MK" dirty="0" smtClean="0"/>
          </a:p>
          <a:p>
            <a:r>
              <a:rPr lang="mk-MK" dirty="0" smtClean="0"/>
              <a:t>- индексот на видливоста</a:t>
            </a:r>
            <a:r>
              <a:rPr lang="mk-MK" dirty="0" smtClean="0"/>
              <a:t>.</a:t>
            </a:r>
            <a:endParaRPr lang="mk-MK" dirty="0" smtClean="0"/>
          </a:p>
          <a:p>
            <a:r>
              <a:rPr lang="mk-MK" dirty="0" smtClean="0"/>
              <a:t>Дијаметрите на жиците се 0,1 ÷ 4,0 [mm], а на дупките 0,32 ÷ 10 [mm</a:t>
            </a:r>
            <a:r>
              <a:rPr lang="mk-MK" dirty="0" smtClean="0"/>
              <a:t>].</a:t>
            </a:r>
            <a:endParaRPr lang="mk-MK" dirty="0" smtClean="0"/>
          </a:p>
          <a:p>
            <a:r>
              <a:rPr lang="mk-MK" dirty="0" smtClean="0"/>
              <a:t>Степенот на распознавање е процентуалниот однос на најтенката видлива жица, односно најмалата видлива жица и дебелината на испитуван</a:t>
            </a:r>
            <a:r>
              <a:rPr lang="en-US" dirty="0" smtClean="0"/>
              <a:t>a</a:t>
            </a:r>
            <a:r>
              <a:rPr lang="mk-MK" dirty="0" smtClean="0"/>
              <a:t>та ивица. Индексот на видливоста е разликата меѓу бројот на жиците или дупки видливи на снимката и бројот на жиците или дупки на индикаторот</a:t>
            </a:r>
            <a:r>
              <a:rPr lang="mk-MK" dirty="0" smtClean="0"/>
              <a:t>.</a:t>
            </a:r>
            <a:endParaRPr lang="mk-MK"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57166"/>
          <a:ext cx="9144000" cy="6096000"/>
        </p:xfrm>
        <a:graphic>
          <a:graphicData uri="http://schemas.openxmlformats.org/drawingml/2006/table">
            <a:tbl>
              <a:tblPr/>
              <a:tblGrid>
                <a:gridCol w="1250356"/>
                <a:gridCol w="1438934"/>
                <a:gridCol w="1427661"/>
                <a:gridCol w="1675683"/>
                <a:gridCol w="1675683"/>
                <a:gridCol w="1675683"/>
              </a:tblGrid>
              <a:tr h="0">
                <a:tc>
                  <a:txBody>
                    <a:bodyPr/>
                    <a:lstStyle/>
                    <a:p>
                      <a:pPr algn="ctr">
                        <a:spcAft>
                          <a:spcPts val="0"/>
                        </a:spcAft>
                      </a:pPr>
                      <a:r>
                        <a:rPr lang="mk-MK" sz="1100" kern="50" dirty="0">
                          <a:latin typeface="Arial"/>
                          <a:ea typeface="Droid Sans"/>
                          <a:cs typeface="Lohit Hindi"/>
                        </a:rPr>
                        <a:t>Метода</a:t>
                      </a:r>
                      <a:endParaRPr lang="mk-MK" sz="1100" kern="50" dirty="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1100" kern="50">
                          <a:latin typeface="Arial"/>
                          <a:ea typeface="Droid Sans"/>
                          <a:cs typeface="Lohit Hindi"/>
                        </a:rPr>
                        <a:t>Физички основи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1100" kern="50">
                          <a:latin typeface="Arial"/>
                          <a:ea typeface="Droid Sans"/>
                          <a:cs typeface="Lohit Hindi"/>
                        </a:rPr>
                        <a:t>Основна област на примената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1100" kern="50">
                          <a:latin typeface="Arial"/>
                          <a:ea typeface="Droid Sans"/>
                          <a:cs typeface="Lohit Hindi"/>
                        </a:rPr>
                        <a:t>Откриени грешки на мерната величина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1100" kern="50">
                          <a:latin typeface="Arial"/>
                          <a:ea typeface="Droid Sans"/>
                          <a:cs typeface="Lohit Hindi"/>
                        </a:rPr>
                        <a:t>Осетливост</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k-MK" sz="1100" kern="50">
                          <a:latin typeface="Arial"/>
                          <a:ea typeface="Droid Sans"/>
                          <a:cs typeface="Lohit Hindi"/>
                        </a:rPr>
                        <a:t>Основна карактеристика на уредот</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67">
                <a:tc>
                  <a:txBody>
                    <a:bodyPr/>
                    <a:lstStyle/>
                    <a:p>
                      <a:pPr algn="ctr">
                        <a:spcAft>
                          <a:spcPts val="0"/>
                        </a:spcAft>
                      </a:pPr>
                      <a:r>
                        <a:rPr lang="mk-MK" sz="1100" kern="50">
                          <a:latin typeface="Arial"/>
                          <a:ea typeface="Droid Sans"/>
                          <a:cs typeface="Lohit Hindi"/>
                        </a:rPr>
                        <a:t>Визуелна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mk-MK" sz="1100" kern="50">
                        <a:latin typeface="Arial"/>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Контрола на површините.</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Површински грешки.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Со голо око до 0,1 [mm].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Со лупа и до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0,01 [mm].</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Нема уреди.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33">
                <a:tc>
                  <a:txBody>
                    <a:bodyPr/>
                    <a:lstStyle/>
                    <a:p>
                      <a:pPr algn="ctr">
                        <a:spcAft>
                          <a:spcPts val="0"/>
                        </a:spcAft>
                      </a:pPr>
                      <a:r>
                        <a:rPr lang="mk-MK" sz="1100" kern="50">
                          <a:latin typeface="Arial"/>
                          <a:ea typeface="Droid Sans"/>
                          <a:cs typeface="Lohit Hindi"/>
                        </a:rPr>
                        <a:t>Пенетранска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Течност која има својство на продирање во пукнатините.</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Разни производи, одливци, заварени конструкции.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Површински грешки, зони на меѓукристална корозија. Должина 1:1 ширината зголемена.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Пукнатини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0,01 [mm].</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Нема уреди, едноставна постапка.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37">
                <a:tc>
                  <a:txBody>
                    <a:bodyPr/>
                    <a:lstStyle/>
                    <a:p>
                      <a:pPr algn="ctr">
                        <a:spcAft>
                          <a:spcPts val="0"/>
                        </a:spcAft>
                      </a:pPr>
                      <a:r>
                        <a:rPr lang="mk-MK" sz="1100" kern="50">
                          <a:latin typeface="Arial"/>
                          <a:ea typeface="Droid Sans"/>
                          <a:cs typeface="Lohit Hindi"/>
                        </a:rPr>
                        <a:t>Магнетска со прашок</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Таложење на честичките на магнетниот прашок зависно од хомогеноста.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Производи со произволен облик од феромагнетен материјал.</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Грешки на површината  и длабочината до 3 [mm]. Должина на грешката 1:1 ширината многу зголемена.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Пукнатини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&gt;0,001 [mm].</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Специјален при-бор за намагне-тизирање и ра-змагнетизирање</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mk-MK" sz="1100" kern="50">
                          <a:latin typeface="Arial"/>
                          <a:ea typeface="Droid Sans"/>
                          <a:cs typeface="Lohit Hindi"/>
                        </a:rPr>
                        <a:t>Ултразвучна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Промена на интензитет на ултразвучните бранови во случај на нехомогеност</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Одливци, полуфабрикати (лимови), заварени врски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Двослојност, пукнатини независно од положбата, порозност троска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Се врши проце-нка на големина-та на грешката со споредување на амплитудата на сигналот на референтниот блок</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Специјален уред со релативно мали димензии - безопасна работа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5">
                <a:tc>
                  <a:txBody>
                    <a:bodyPr/>
                    <a:lstStyle/>
                    <a:p>
                      <a:pPr algn="just">
                        <a:spcAft>
                          <a:spcPts val="0"/>
                        </a:spcAft>
                      </a:pPr>
                      <a:r>
                        <a:rPr lang="mk-MK" sz="1100" kern="50" dirty="0">
                          <a:latin typeface="Arial"/>
                          <a:ea typeface="Droid Sans"/>
                          <a:cs typeface="Lohit Hindi"/>
                        </a:rPr>
                        <a:t>Рентгенски испитувања </a:t>
                      </a:r>
                      <a:endParaRPr lang="mk-MK" sz="1100" kern="50" dirty="0">
                        <a:latin typeface="Liberation Serif"/>
                        <a:ea typeface="Droid Sans"/>
                        <a:cs typeface="Lohit Hindi"/>
                      </a:endParaRPr>
                    </a:p>
                    <a:p>
                      <a:pPr algn="just">
                        <a:spcAft>
                          <a:spcPts val="0"/>
                        </a:spcAft>
                      </a:pPr>
                      <a:r>
                        <a:rPr lang="mk-MK" sz="1100" kern="50" dirty="0">
                          <a:latin typeface="Arial"/>
                          <a:ea typeface="Droid Sans"/>
                          <a:cs typeface="Lohit Hindi"/>
                        </a:rPr>
                        <a:t>(Х - зраци)</a:t>
                      </a:r>
                      <a:endParaRPr lang="mk-MK" sz="1100" kern="50" dirty="0">
                        <a:latin typeface="Liberation Serif"/>
                        <a:ea typeface="Droid Sans"/>
                        <a:cs typeface="Lohit Hindi"/>
                      </a:endParaRPr>
                    </a:p>
                  </a:txBody>
                  <a:tcPr marL="50800" marR="508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Различна апсорпција на зраците во хомогени и нехомогени средини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Одливци и заварени врски со максимална дебелина: челик: 100[mm]; легура на Al: 350 [mm]; легури на Cu: 50 [mm].</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Пукнатини нормални на правецот на зраците, порозност, вклучоци.</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Грешки на  филмовите се во природна големина. Грешки на ширината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&gt; 0,02 [mm];  </a:t>
                      </a:r>
                      <a:endParaRPr lang="mk-MK" sz="1100" kern="50">
                        <a:latin typeface="Liberation Serif"/>
                        <a:ea typeface="Droid Sans"/>
                        <a:cs typeface="Lohit Hindi"/>
                      </a:endParaRPr>
                    </a:p>
                    <a:p>
                      <a:pPr>
                        <a:spcAft>
                          <a:spcPts val="0"/>
                        </a:spcAft>
                      </a:pPr>
                      <a:r>
                        <a:rPr lang="mk-MK" sz="1100" kern="50">
                          <a:latin typeface="Arial"/>
                          <a:ea typeface="Droid Sans"/>
                          <a:cs typeface="Lohit Hindi"/>
                        </a:rPr>
                        <a:t>&gt; 3% од дебелината на ѕидот во правец на зраците</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Сложена тешка и скапа високо напонска апаратура. Потребно е заштита на ракувачот и делумно на околината.</a:t>
                      </a: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spcAft>
                          <a:spcPts val="0"/>
                        </a:spcAft>
                      </a:pPr>
                      <a:r>
                        <a:rPr lang="mk-MK" sz="1100" kern="50" dirty="0">
                          <a:latin typeface="Arial"/>
                          <a:ea typeface="Droid Sans"/>
                          <a:cs typeface="Lohit Hindi"/>
                        </a:rPr>
                        <a:t>Изотопи</a:t>
                      </a:r>
                      <a:endParaRPr lang="mk-MK" sz="1100" kern="50" dirty="0">
                        <a:latin typeface="Liberation Serif"/>
                        <a:ea typeface="Droid Sans"/>
                        <a:cs typeface="Lohit Hindi"/>
                      </a:endParaRPr>
                    </a:p>
                    <a:p>
                      <a:pPr>
                        <a:spcAft>
                          <a:spcPts val="0"/>
                        </a:spcAft>
                      </a:pPr>
                      <a:r>
                        <a:rPr lang="mk-MK" sz="1100" kern="50" dirty="0" smtClean="0">
                          <a:latin typeface="Arial"/>
                          <a:ea typeface="Droid Sans"/>
                          <a:cs typeface="Lohit Hindi"/>
                        </a:rPr>
                        <a:t>( </a:t>
                      </a:r>
                      <a:r>
                        <a:rPr lang="el-GR" sz="1100" kern="50" dirty="0" smtClean="0">
                          <a:latin typeface="MS Gothic"/>
                          <a:ea typeface="MS Gothic"/>
                          <a:cs typeface="Lohit Hindi"/>
                        </a:rPr>
                        <a:t>γ</a:t>
                      </a:r>
                      <a:r>
                        <a:rPr lang="mk-MK" sz="1100" kern="50" dirty="0" smtClean="0">
                          <a:latin typeface="Arial"/>
                          <a:ea typeface="Droid Sans"/>
                          <a:cs typeface="Lohit Hindi"/>
                        </a:rPr>
                        <a:t>  </a:t>
                      </a:r>
                      <a:r>
                        <a:rPr lang="mk-MK" sz="1100" kern="50" dirty="0">
                          <a:latin typeface="Arial"/>
                          <a:ea typeface="Droid Sans"/>
                          <a:cs typeface="Lohit Hindi"/>
                        </a:rPr>
                        <a:t>- зраци)</a:t>
                      </a:r>
                      <a:endParaRPr lang="mk-MK" sz="1100" kern="50" dirty="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mk-MK" sz="1100" kern="50">
                        <a:latin typeface="Arial"/>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a:latin typeface="Arial"/>
                          <a:ea typeface="Droid Sans"/>
                          <a:cs typeface="Lohit Hindi"/>
                        </a:rPr>
                        <a:t>Масивни </a:t>
                      </a:r>
                      <a:r>
                        <a:rPr lang="mk-MK" sz="1100" kern="50" smtClean="0">
                          <a:latin typeface="Arial"/>
                          <a:ea typeface="Droid Sans"/>
                          <a:cs typeface="Lohit Hindi"/>
                        </a:rPr>
                        <a:t>одливци</a:t>
                      </a:r>
                      <a:r>
                        <a:rPr lang="mk-MK" sz="1100" kern="50">
                          <a:latin typeface="Arial"/>
                          <a:ea typeface="Droid Sans"/>
                          <a:cs typeface="Lohit Hindi"/>
                        </a:rPr>
                        <a:t>, заварени врски, предме-ти со сложена конфигурација. </a:t>
                      </a:r>
                      <a:r>
                        <a:rPr lang="mk-MK" sz="1100" kern="50" dirty="0">
                          <a:latin typeface="Arial"/>
                          <a:ea typeface="Droid Sans"/>
                          <a:cs typeface="Lohit Hindi"/>
                        </a:rPr>
                        <a:t>Може панорамски.</a:t>
                      </a:r>
                      <a:endParaRPr lang="mk-MK" sz="1100" kern="50" dirty="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mk-MK" sz="1100" kern="5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k-MK" sz="1100" kern="50" dirty="0">
                          <a:latin typeface="Arial"/>
                          <a:ea typeface="Droid Sans"/>
                          <a:cs typeface="Lohit Hindi"/>
                        </a:rPr>
                        <a:t>Едноставна апаратура, но мора да има специјална заштита на ракувачот и околината.</a:t>
                      </a:r>
                      <a:endParaRPr lang="mk-MK" sz="1100" kern="50" dirty="0">
                        <a:latin typeface="Liberation Serif"/>
                        <a:ea typeface="Droid Sans"/>
                        <a:cs typeface="Lohit Hind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714356"/>
            <a:ext cx="9144000" cy="5632311"/>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Проверката на </a:t>
            </a:r>
            <a:r>
              <a:rPr lang="mk-MK" sz="2000" b="1" dirty="0" smtClean="0">
                <a:solidFill>
                  <a:srgbClr val="C00000"/>
                </a:solidFill>
                <a:latin typeface="Arial" pitchFamily="34" charset="0"/>
                <a:cs typeface="Arial" pitchFamily="34" charset="0"/>
              </a:rPr>
              <a:t>геометриските мерки </a:t>
            </a:r>
            <a:r>
              <a:rPr lang="mk-MK" sz="2000" b="1" dirty="0" smtClean="0">
                <a:latin typeface="Arial" pitchFamily="34" charset="0"/>
                <a:cs typeface="Arial" pitchFamily="34" charset="0"/>
              </a:rPr>
              <a:t>на елементите на конструкцијата мора да потврди идентичност на вредностите утврдени со мерење и вредностите дефинирани во проектот. Било какви отстапувања, бараат моментален пристап - корекција на мерките на конструктивните елементи, до доведување на вредностите дадени во проeктот. Геометрискиот облик на жлебовите и врските се проверуваат од истите причини како и при претходната контрола. Првата се извршува со мерни мерила и инструменти, а другата, по правило, со шаблони.</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Контролата на чистотата на површините</a:t>
            </a:r>
            <a:r>
              <a:rPr lang="mk-MK" sz="2000" b="1" dirty="0" smtClean="0">
                <a:latin typeface="Arial" pitchFamily="34" charset="0"/>
                <a:cs typeface="Arial" pitchFamily="34" charset="0"/>
              </a:rPr>
              <a:t>, треба да обезбеди податоци дека со чистење на жлебовите, врските и зоните во нивната околина се извршило нa начин кој дозволува непречена работа и без никакво влијание по здравјето на извршителот.</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Проверката за преземените мерки за обезбедување </a:t>
            </a:r>
            <a:r>
              <a:rPr lang="mk-MK" sz="2000" b="1" dirty="0" smtClean="0">
                <a:latin typeface="Arial" pitchFamily="34" charset="0"/>
                <a:cs typeface="Arial" pitchFamily="34" charset="0"/>
              </a:rPr>
              <a:t>стручност при работата е задолжително за да се спречат несаканите последици по здравјето на извршителот или материјалната штета.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285728"/>
            <a:ext cx="9144000" cy="6247864"/>
          </a:xfrm>
          <a:prstGeom prst="rect">
            <a:avLst/>
          </a:prstGeom>
          <a:noFill/>
        </p:spPr>
        <p:txBody>
          <a:bodyPr wrap="square" rtlCol="0">
            <a:spAutoFit/>
          </a:bodyPr>
          <a:lstStyle/>
          <a:p>
            <a:pPr indent="457200" algn="just"/>
            <a:r>
              <a:rPr lang="mk-MK" sz="2000" b="1" dirty="0" smtClean="0">
                <a:latin typeface="Arial" pitchFamily="34" charset="0"/>
                <a:cs typeface="Arial" pitchFamily="34" charset="0"/>
              </a:rPr>
              <a:t>Пропишаните </a:t>
            </a:r>
            <a:r>
              <a:rPr lang="mk-MK" sz="2000" b="1" dirty="0" smtClean="0">
                <a:solidFill>
                  <a:srgbClr val="C00000"/>
                </a:solidFill>
                <a:latin typeface="Arial" pitchFamily="34" charset="0"/>
                <a:cs typeface="Arial" pitchFamily="34" charset="0"/>
              </a:rPr>
              <a:t>технологии на заварување </a:t>
            </a:r>
            <a:r>
              <a:rPr lang="mk-MK" sz="2000" b="1" dirty="0" smtClean="0">
                <a:latin typeface="Arial" pitchFamily="34" charset="0"/>
                <a:cs typeface="Arial" pitchFamily="34" charset="0"/>
              </a:rPr>
              <a:t>се проверуваат за карактеристичните заварени врски на конструкцијата или за врски кои се во најнеповолни услови во текот на експлоатацијата. Примерокот, т.н. технолошка плоча е од основниот материјал, кој се вградува во конструкцијата, со ист облик на жлеб, како и за изработка на конструкцијата. Заварувањето го извршува еден од заварувачите, кој е предвиден за работа на конструкцијата и кој има проверена стручна способност. Заварената врска се изведува со одбраниот додатен материјал и пропишаните параметри на заварување. По изведување на примерокот се пристапува на контрола на квалитетот на заварената врска во проектот со пропишаните методи на контрола, по правило, со прозрачување (рентген контрола) и со испитување на механичките својства.</a:t>
            </a:r>
          </a:p>
          <a:p>
            <a:pPr indent="457200" algn="just"/>
            <a:r>
              <a:rPr lang="mk-MK" sz="2000" b="1" dirty="0" smtClean="0">
                <a:latin typeface="Arial" pitchFamily="34" charset="0"/>
                <a:cs typeface="Arial" pitchFamily="34" charset="0"/>
              </a:rPr>
              <a:t> </a:t>
            </a:r>
          </a:p>
          <a:p>
            <a:pPr indent="457200" algn="just"/>
            <a:r>
              <a:rPr lang="mk-MK" sz="2000" b="1" dirty="0" smtClean="0">
                <a:solidFill>
                  <a:srgbClr val="C00000"/>
                </a:solidFill>
                <a:latin typeface="Arial" pitchFamily="34" charset="0"/>
                <a:cs typeface="Arial" pitchFamily="34" charset="0"/>
              </a:rPr>
              <a:t>Резултатите на испитување и контролата </a:t>
            </a:r>
            <a:r>
              <a:rPr lang="mk-MK" sz="2000" b="1" dirty="0" smtClean="0">
                <a:latin typeface="Arial" pitchFamily="34" charset="0"/>
                <a:cs typeface="Arial" pitchFamily="34" charset="0"/>
              </a:rPr>
              <a:t>треба да бидат во согласност со предвидените вредности и </a:t>
            </a:r>
            <a:r>
              <a:rPr lang="mk-MK" sz="2000" b="1" dirty="0" smtClean="0">
                <a:solidFill>
                  <a:srgbClr val="C00000"/>
                </a:solidFill>
                <a:latin typeface="Arial" pitchFamily="34" charset="0"/>
                <a:cs typeface="Arial" pitchFamily="34" charset="0"/>
              </a:rPr>
              <a:t>да ја потврдат вредноста на пропишаната технологија на заварувањето</a:t>
            </a:r>
            <a:r>
              <a:rPr lang="mk-MK" sz="2000" b="1" dirty="0" smtClean="0">
                <a:latin typeface="Arial" pitchFamily="34" charset="0"/>
                <a:cs typeface="Arial" pitchFamily="34" charset="0"/>
              </a:rPr>
              <a:t>. Природно, било какво отстапување, од предвиденните резултати, бара соодветни корекции на елементите од пропишаната технологија до добивање на саканите резултати.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57224" y="0"/>
            <a:ext cx="7715304" cy="584775"/>
          </a:xfrm>
          <a:prstGeom prst="rect">
            <a:avLst/>
          </a:prstGeom>
          <a:noFill/>
        </p:spPr>
        <p:txBody>
          <a:bodyPr wrap="square" rtlCol="0">
            <a:spAutoFit/>
          </a:bodyPr>
          <a:lstStyle/>
          <a:p>
            <a:pPr algn="ctr"/>
            <a:r>
              <a:rPr lang="mk-MK" sz="3200" b="1" dirty="0" smtClean="0">
                <a:solidFill>
                  <a:srgbClr val="FF0000"/>
                </a:solidFill>
                <a:latin typeface="Arial" pitchFamily="34" charset="0"/>
                <a:cs typeface="Arial" pitchFamily="34" charset="0"/>
              </a:rPr>
              <a:t>Контрола во текот на заварувањето</a:t>
            </a:r>
            <a:endParaRPr lang="mk-MK" sz="3200" dirty="0">
              <a:solidFill>
                <a:srgbClr val="FF0000"/>
              </a:solidFill>
              <a:latin typeface="Arial" pitchFamily="34" charset="0"/>
              <a:cs typeface="Arial" pitchFamily="34" charset="0"/>
            </a:endParaRPr>
          </a:p>
        </p:txBody>
      </p:sp>
      <p:sp>
        <p:nvSpPr>
          <p:cNvPr id="3" name="TextBox 2"/>
          <p:cNvSpPr txBox="1"/>
          <p:nvPr/>
        </p:nvSpPr>
        <p:spPr>
          <a:xfrm>
            <a:off x="0" y="642918"/>
            <a:ext cx="9144000" cy="3046988"/>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Контролата во текот на заварувањето опфаќа:</a:t>
            </a:r>
          </a:p>
          <a:p>
            <a:pPr algn="just">
              <a:buFont typeface="Wingdings" pitchFamily="2" charset="2"/>
              <a:buChar char="ü"/>
            </a:pPr>
            <a:r>
              <a:rPr lang="mk-MK" sz="2400" b="1" dirty="0" smtClean="0">
                <a:latin typeface="Arial" pitchFamily="34" charset="0"/>
                <a:cs typeface="Arial" pitchFamily="34" charset="0"/>
              </a:rPr>
              <a:t>проверка </a:t>
            </a:r>
            <a:r>
              <a:rPr lang="mk-MK" sz="2400" b="1" dirty="0" smtClean="0">
                <a:latin typeface="Arial" pitchFamily="34" charset="0"/>
                <a:cs typeface="Arial" pitchFamily="34" charset="0"/>
              </a:rPr>
              <a:t>на усвоените параметри на заварувањето;</a:t>
            </a:r>
          </a:p>
          <a:p>
            <a:pPr algn="just">
              <a:buFont typeface="Wingdings" pitchFamily="2" charset="2"/>
              <a:buChar char="ü"/>
            </a:pPr>
            <a:r>
              <a:rPr lang="mk-MK" sz="2400" b="1" dirty="0" smtClean="0">
                <a:latin typeface="Arial" pitchFamily="34" charset="0"/>
                <a:cs typeface="Arial" pitchFamily="34" charset="0"/>
              </a:rPr>
              <a:t>проверка </a:t>
            </a:r>
            <a:r>
              <a:rPr lang="mk-MK" sz="2400" b="1" dirty="0" smtClean="0">
                <a:latin typeface="Arial" pitchFamily="34" charset="0"/>
                <a:cs typeface="Arial" pitchFamily="34" charset="0"/>
              </a:rPr>
              <a:t>на усвоената температура на предзагревањето;</a:t>
            </a:r>
          </a:p>
          <a:p>
            <a:pPr algn="just">
              <a:buFont typeface="Wingdings" pitchFamily="2" charset="2"/>
              <a:buChar char="ü"/>
            </a:pPr>
            <a:r>
              <a:rPr lang="mk-MK" sz="2400" b="1" dirty="0" smtClean="0">
                <a:latin typeface="Arial" pitchFamily="34" charset="0"/>
                <a:cs typeface="Arial" pitchFamily="34" charset="0"/>
              </a:rPr>
              <a:t>проверка </a:t>
            </a:r>
            <a:r>
              <a:rPr lang="mk-MK" sz="2400" b="1" dirty="0" smtClean="0">
                <a:latin typeface="Arial" pitchFamily="34" charset="0"/>
                <a:cs typeface="Arial" pitchFamily="34" charset="0"/>
              </a:rPr>
              <a:t>на пропишаниот начин на изведување на заварот; и</a:t>
            </a:r>
          </a:p>
          <a:p>
            <a:pPr algn="just">
              <a:buFont typeface="Wingdings" pitchFamily="2" charset="2"/>
              <a:buChar char="ü"/>
            </a:pPr>
            <a:r>
              <a:rPr lang="mk-MK" sz="2400" b="1" dirty="0" smtClean="0">
                <a:latin typeface="Arial" pitchFamily="34" charset="0"/>
                <a:cs typeface="Arial" pitchFamily="34" charset="0"/>
              </a:rPr>
              <a:t>проверка </a:t>
            </a:r>
            <a:r>
              <a:rPr lang="mk-MK" sz="2400" b="1" dirty="0" smtClean="0">
                <a:latin typeface="Arial" pitchFamily="34" charset="0"/>
                <a:cs typeface="Arial" pitchFamily="34" charset="0"/>
              </a:rPr>
              <a:t>на редоследот на изведување на заварените врски (план на заварување</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
        <p:nvSpPr>
          <p:cNvPr id="4" name="TextBox 3"/>
          <p:cNvSpPr txBox="1"/>
          <p:nvPr/>
        </p:nvSpPr>
        <p:spPr>
          <a:xfrm>
            <a:off x="0" y="4000504"/>
            <a:ext cx="9144000" cy="2677656"/>
          </a:xfrm>
          <a:prstGeom prst="rect">
            <a:avLst/>
          </a:prstGeom>
          <a:noFill/>
        </p:spPr>
        <p:txBody>
          <a:bodyPr wrap="square" rtlCol="0">
            <a:spAutoFit/>
          </a:bodyPr>
          <a:lstStyle/>
          <a:p>
            <a:pPr indent="457200" algn="just"/>
            <a:r>
              <a:rPr lang="mk-MK" sz="2400" b="1" dirty="0" smtClean="0">
                <a:solidFill>
                  <a:srgbClr val="C00000"/>
                </a:solidFill>
                <a:latin typeface="Arial" pitchFamily="34" charset="0"/>
                <a:cs typeface="Arial" pitchFamily="34" charset="0"/>
              </a:rPr>
              <a:t>Методи на контрола во текот на заварувањето. Усвоените параметри на заварување </a:t>
            </a:r>
            <a:r>
              <a:rPr lang="mk-MK" sz="2400" b="1" dirty="0" smtClean="0">
                <a:latin typeface="Arial" pitchFamily="34" charset="0"/>
                <a:cs typeface="Arial" pitchFamily="34" charset="0"/>
              </a:rPr>
              <a:t>се проверуваат со увидот на мерните инструменти и мерењата. Евентуално уочените битни отстапувања од пропишаниот режим на  работа, треба веднаш во директен контакт со извршителот, да се корегираат и да се доведат во согласност со пропишаните параметри</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0"/>
            <a:ext cx="9144000" cy="6832640"/>
          </a:xfrm>
          <a:prstGeom prst="rect">
            <a:avLst/>
          </a:prstGeom>
          <a:noFill/>
        </p:spPr>
        <p:txBody>
          <a:bodyPr wrap="square" rtlCol="0">
            <a:spAutoFit/>
          </a:bodyPr>
          <a:lstStyle/>
          <a:p>
            <a:pPr indent="457200" algn="just"/>
            <a:r>
              <a:rPr lang="mk-MK" sz="2200" b="1" dirty="0" smtClean="0">
                <a:solidFill>
                  <a:srgbClr val="C00000"/>
                </a:solidFill>
                <a:latin typeface="Arial" pitchFamily="34" charset="0"/>
                <a:cs typeface="Arial" pitchFamily="34" charset="0"/>
              </a:rPr>
              <a:t>Пропишаните </a:t>
            </a:r>
            <a:r>
              <a:rPr lang="mk-MK" sz="2200" b="1" dirty="0" smtClean="0">
                <a:solidFill>
                  <a:srgbClr val="C00000"/>
                </a:solidFill>
                <a:latin typeface="Arial" pitchFamily="34" charset="0"/>
                <a:cs typeface="Arial" pitchFamily="34" charset="0"/>
              </a:rPr>
              <a:t>температури на </a:t>
            </a:r>
            <a:r>
              <a:rPr lang="mk-MK" sz="2200" b="1" dirty="0" smtClean="0">
                <a:solidFill>
                  <a:srgbClr val="C00000"/>
                </a:solidFill>
                <a:latin typeface="Arial" pitchFamily="34" charset="0"/>
                <a:cs typeface="Arial" pitchFamily="34" charset="0"/>
              </a:rPr>
              <a:t>предзагревање</a:t>
            </a:r>
            <a:r>
              <a:rPr lang="mk-MK" sz="2200" b="1" dirty="0" smtClean="0">
                <a:latin typeface="Arial" pitchFamily="34" charset="0"/>
                <a:cs typeface="Arial" pitchFamily="34" charset="0"/>
              </a:rPr>
              <a:t>, евентуално се проверуваат со мерни инструменти или т.н. термо-креди. Констатираните вредности мора да бидат во согласност со проектот и пропишаните технологии за изведување на конструкцијата.</a:t>
            </a:r>
          </a:p>
          <a:p>
            <a:pPr indent="457200" algn="just"/>
            <a:endParaRPr lang="mk-MK" sz="1000" b="1" dirty="0" smtClean="0">
              <a:latin typeface="Arial" pitchFamily="34" charset="0"/>
              <a:cs typeface="Arial" pitchFamily="34" charset="0"/>
            </a:endParaRPr>
          </a:p>
          <a:p>
            <a:pPr indent="457200" algn="just"/>
            <a:r>
              <a:rPr lang="mk-MK" sz="2200" b="1" dirty="0" smtClean="0">
                <a:solidFill>
                  <a:srgbClr val="C00000"/>
                </a:solidFill>
                <a:latin typeface="Arial" pitchFamily="34" charset="0"/>
                <a:cs typeface="Arial" pitchFamily="34" charset="0"/>
              </a:rPr>
              <a:t>Проверката на пропишаниот начин на изведување </a:t>
            </a:r>
            <a:r>
              <a:rPr lang="mk-MK" sz="2200" b="1" dirty="0" smtClean="0">
                <a:solidFill>
                  <a:srgbClr val="C00000"/>
                </a:solidFill>
                <a:latin typeface="Arial" pitchFamily="34" charset="0"/>
                <a:cs typeface="Arial" pitchFamily="34" charset="0"/>
              </a:rPr>
              <a:t>назаварот </a:t>
            </a:r>
            <a:r>
              <a:rPr lang="mk-MK" sz="2200" b="1" dirty="0" smtClean="0">
                <a:latin typeface="Arial" pitchFamily="34" charset="0"/>
                <a:cs typeface="Arial" pitchFamily="34" charset="0"/>
              </a:rPr>
              <a:t>(</a:t>
            </a:r>
            <a:r>
              <a:rPr lang="mk-MK" sz="2200" b="1" dirty="0" smtClean="0">
                <a:latin typeface="Arial" pitchFamily="34" charset="0"/>
                <a:cs typeface="Arial" pitchFamily="34" charset="0"/>
              </a:rPr>
              <a:t>или работ), треба да се осигури согласност меѓу констатираната состојба на работните места и барања во проектот на технологијата. Природно, уочените отстапувања мораат веднаш да се корегираат во директниот контакт со извршителот.</a:t>
            </a:r>
          </a:p>
          <a:p>
            <a:pPr indent="457200" algn="just"/>
            <a:endParaRPr lang="mk-MK" sz="1000" b="1" dirty="0" smtClean="0">
              <a:latin typeface="Arial" pitchFamily="34" charset="0"/>
              <a:cs typeface="Arial" pitchFamily="34" charset="0"/>
            </a:endParaRPr>
          </a:p>
          <a:p>
            <a:pPr indent="457200" algn="just"/>
            <a:r>
              <a:rPr lang="mk-MK" sz="2200" b="1" dirty="0" smtClean="0">
                <a:solidFill>
                  <a:srgbClr val="C00000"/>
                </a:solidFill>
                <a:latin typeface="Arial" pitchFamily="34" charset="0"/>
                <a:cs typeface="Arial" pitchFamily="34" charset="0"/>
              </a:rPr>
              <a:t>Проверка на пропишаниот план на заварување</a:t>
            </a:r>
            <a:r>
              <a:rPr lang="mk-MK" sz="2200" b="1" dirty="0" smtClean="0">
                <a:latin typeface="Arial" pitchFamily="34" charset="0"/>
                <a:cs typeface="Arial" pitchFamily="34" charset="0"/>
              </a:rPr>
              <a:t>, треба да се осигури изработка на конструкција со минимални деформации и минимални напони поради заварување. </a:t>
            </a:r>
          </a:p>
          <a:p>
            <a:pPr indent="457200" algn="just"/>
            <a:r>
              <a:rPr lang="mk-MK" sz="2200" b="1" dirty="0" smtClean="0">
                <a:latin typeface="Arial" pitchFamily="34" charset="0"/>
                <a:cs typeface="Arial" pitchFamily="34" charset="0"/>
              </a:rPr>
              <a:t> </a:t>
            </a:r>
          </a:p>
          <a:p>
            <a:pPr indent="457200" algn="just"/>
            <a:r>
              <a:rPr lang="mk-MK" sz="2200" b="1" dirty="0" smtClean="0">
                <a:latin typeface="Arial" pitchFamily="34" charset="0"/>
                <a:cs typeface="Arial" pitchFamily="34" charset="0"/>
              </a:rPr>
              <a:t>Секако, евентуално уоченото отстапување бара моментално прекинување на работата и наметнува обврска да се спроведе технолошкиот проект, пропишан со редослед на изведувањето на заварените врски</a:t>
            </a:r>
            <a:r>
              <a:rPr lang="mk-MK" sz="2200" b="1" dirty="0" smtClean="0">
                <a:latin typeface="Arial" pitchFamily="34" charset="0"/>
                <a:cs typeface="Arial" pitchFamily="34" charset="0"/>
              </a:rPr>
              <a:t>.</a:t>
            </a:r>
            <a:endParaRPr lang="mk-MK" sz="2200" b="1"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500166" y="0"/>
            <a:ext cx="6429420" cy="584775"/>
          </a:xfrm>
          <a:prstGeom prst="rect">
            <a:avLst/>
          </a:prstGeom>
          <a:noFill/>
        </p:spPr>
        <p:txBody>
          <a:bodyPr wrap="square" rtlCol="0">
            <a:spAutoFit/>
          </a:bodyPr>
          <a:lstStyle/>
          <a:p>
            <a:pPr algn="ctr"/>
            <a:r>
              <a:rPr lang="mk-MK" sz="3200" b="1" dirty="0" smtClean="0">
                <a:solidFill>
                  <a:srgbClr val="C00000"/>
                </a:solidFill>
                <a:latin typeface="Arial" pitchFamily="34" charset="0"/>
                <a:cs typeface="Arial" pitchFamily="34" charset="0"/>
              </a:rPr>
              <a:t>Контрола по </a:t>
            </a:r>
            <a:r>
              <a:rPr lang="mk-MK" sz="3200" b="1" dirty="0" smtClean="0">
                <a:solidFill>
                  <a:srgbClr val="C00000"/>
                </a:solidFill>
                <a:latin typeface="Arial" pitchFamily="34" charset="0"/>
                <a:cs typeface="Arial" pitchFamily="34" charset="0"/>
              </a:rPr>
              <a:t>заварувањето</a:t>
            </a:r>
            <a:endParaRPr lang="mk-MK" sz="3200" dirty="0">
              <a:solidFill>
                <a:srgbClr val="C00000"/>
              </a:solidFill>
              <a:latin typeface="Arial" pitchFamily="34" charset="0"/>
              <a:cs typeface="Arial" pitchFamily="34" charset="0"/>
            </a:endParaRPr>
          </a:p>
        </p:txBody>
      </p:sp>
      <p:sp>
        <p:nvSpPr>
          <p:cNvPr id="3" name="TextBox 2"/>
          <p:cNvSpPr txBox="1"/>
          <p:nvPr/>
        </p:nvSpPr>
        <p:spPr>
          <a:xfrm>
            <a:off x="0" y="714356"/>
            <a:ext cx="9144000" cy="5632311"/>
          </a:xfrm>
          <a:prstGeom prst="rect">
            <a:avLst/>
          </a:prstGeom>
          <a:noFill/>
        </p:spPr>
        <p:txBody>
          <a:bodyPr wrap="square" rtlCol="0">
            <a:spAutoFit/>
          </a:bodyPr>
          <a:lstStyle/>
          <a:p>
            <a:pPr indent="457200" algn="just"/>
            <a:r>
              <a:rPr lang="mk-MK" sz="2400" b="1" dirty="0" smtClean="0">
                <a:latin typeface="Arial" pitchFamily="34" charset="0"/>
                <a:cs typeface="Arial" pitchFamily="34" charset="0"/>
              </a:rPr>
              <a:t>Контрола по заварувањето опфаќа:</a:t>
            </a:r>
          </a:p>
          <a:p>
            <a:pPr algn="just">
              <a:buFont typeface="Wingdings" pitchFamily="2" charset="2"/>
              <a:buChar char="ü"/>
            </a:pPr>
            <a:r>
              <a:rPr lang="mk-MK" sz="2400" b="1" dirty="0" smtClean="0">
                <a:latin typeface="Arial" pitchFamily="34" charset="0"/>
                <a:cs typeface="Arial" pitchFamily="34" charset="0"/>
              </a:rPr>
              <a:t>димензионална </a:t>
            </a:r>
            <a:r>
              <a:rPr lang="mk-MK" sz="2400" b="1" dirty="0" smtClean="0">
                <a:latin typeface="Arial" pitchFamily="34" charset="0"/>
                <a:cs typeface="Arial" pitchFamily="34" charset="0"/>
              </a:rPr>
              <a:t>контрола на конструкцијата во целина и контрола на геометриските форми на заварената врска;</a:t>
            </a:r>
          </a:p>
          <a:p>
            <a:pPr algn="just">
              <a:buFont typeface="Wingdings" pitchFamily="2" charset="2"/>
              <a:buChar char="ü"/>
            </a:pPr>
            <a:r>
              <a:rPr lang="mk-MK" sz="2400" b="1" dirty="0" smtClean="0">
                <a:latin typeface="Arial" pitchFamily="34" charset="0"/>
                <a:cs typeface="Arial" pitchFamily="34" charset="0"/>
              </a:rPr>
              <a:t>визуелна </a:t>
            </a:r>
            <a:r>
              <a:rPr lang="mk-MK" sz="2400" b="1" dirty="0" smtClean="0">
                <a:latin typeface="Arial" pitchFamily="34" charset="0"/>
                <a:cs typeface="Arial" pitchFamily="34" charset="0"/>
              </a:rPr>
              <a:t>контрола на заварените врски;</a:t>
            </a:r>
          </a:p>
          <a:p>
            <a:pPr algn="just">
              <a:buFont typeface="Wingdings" pitchFamily="2" charset="2"/>
              <a:buChar char="ü"/>
            </a:pPr>
            <a:r>
              <a:rPr lang="mk-MK" sz="2400" b="1" dirty="0" smtClean="0">
                <a:latin typeface="Arial" pitchFamily="34" charset="0"/>
                <a:cs typeface="Arial" pitchFamily="34" charset="0"/>
              </a:rPr>
              <a:t>пенетранска </a:t>
            </a:r>
            <a:r>
              <a:rPr lang="mk-MK" sz="2400" b="1" dirty="0" smtClean="0">
                <a:latin typeface="Arial" pitchFamily="34" charset="0"/>
                <a:cs typeface="Arial" pitchFamily="34" charset="0"/>
              </a:rPr>
              <a:t>контрола на заварените врски;</a:t>
            </a:r>
          </a:p>
          <a:p>
            <a:pPr algn="just">
              <a:buFont typeface="Wingdings" pitchFamily="2" charset="2"/>
              <a:buChar char="ü"/>
            </a:pPr>
            <a:r>
              <a:rPr lang="mk-MK" sz="2400" b="1" dirty="0" smtClean="0">
                <a:latin typeface="Arial" pitchFamily="34" charset="0"/>
                <a:cs typeface="Arial" pitchFamily="34" charset="0"/>
              </a:rPr>
              <a:t>магнетоскопска </a:t>
            </a:r>
            <a:r>
              <a:rPr lang="mk-MK" sz="2400" b="1" dirty="0" smtClean="0">
                <a:latin typeface="Arial" pitchFamily="34" charset="0"/>
                <a:cs typeface="Arial" pitchFamily="34" charset="0"/>
              </a:rPr>
              <a:t>контрола на заварените врски;</a:t>
            </a:r>
          </a:p>
          <a:p>
            <a:pPr algn="just">
              <a:buFont typeface="Wingdings" pitchFamily="2" charset="2"/>
              <a:buChar char="ü"/>
            </a:pPr>
            <a:r>
              <a:rPr lang="mk-MK" sz="2400" b="1" dirty="0" smtClean="0">
                <a:latin typeface="Arial" pitchFamily="34" charset="0"/>
                <a:cs typeface="Arial" pitchFamily="34" charset="0"/>
              </a:rPr>
              <a:t>радиографска </a:t>
            </a:r>
            <a:r>
              <a:rPr lang="mk-MK" sz="2400" b="1" dirty="0" smtClean="0">
                <a:latin typeface="Arial" pitchFamily="34" charset="0"/>
                <a:cs typeface="Arial" pitchFamily="34" charset="0"/>
              </a:rPr>
              <a:t>контрола на заварените врски;</a:t>
            </a:r>
          </a:p>
          <a:p>
            <a:pPr algn="just">
              <a:buFont typeface="Wingdings" pitchFamily="2" charset="2"/>
              <a:buChar char="ü"/>
            </a:pPr>
            <a:r>
              <a:rPr lang="mk-MK" sz="2400" b="1" dirty="0" smtClean="0">
                <a:latin typeface="Arial" pitchFamily="34" charset="0"/>
                <a:cs typeface="Arial" pitchFamily="34" charset="0"/>
              </a:rPr>
              <a:t>ултразвучна </a:t>
            </a:r>
            <a:r>
              <a:rPr lang="mk-MK" sz="2400" b="1" dirty="0" smtClean="0">
                <a:latin typeface="Arial" pitchFamily="34" charset="0"/>
                <a:cs typeface="Arial" pitchFamily="34" charset="0"/>
              </a:rPr>
              <a:t>контрола на заварените врски;</a:t>
            </a:r>
          </a:p>
          <a:p>
            <a:pPr algn="just">
              <a:buFont typeface="Wingdings" pitchFamily="2" charset="2"/>
              <a:buChar char="ü"/>
            </a:pPr>
            <a:r>
              <a:rPr lang="mk-MK" sz="2400" b="1" dirty="0" smtClean="0">
                <a:latin typeface="Arial" pitchFamily="34" charset="0"/>
                <a:cs typeface="Arial" pitchFamily="34" charset="0"/>
              </a:rPr>
              <a:t>контрола </a:t>
            </a:r>
            <a:r>
              <a:rPr lang="mk-MK" sz="2400" b="1" dirty="0" smtClean="0">
                <a:latin typeface="Arial" pitchFamily="34" charset="0"/>
                <a:cs typeface="Arial" pitchFamily="34" charset="0"/>
              </a:rPr>
              <a:t>на цврстината на конструкцијата со воден притисок;</a:t>
            </a:r>
          </a:p>
          <a:p>
            <a:pPr algn="just">
              <a:buFont typeface="Wingdings" pitchFamily="2" charset="2"/>
              <a:buChar char="ü"/>
            </a:pPr>
            <a:r>
              <a:rPr lang="mk-MK" sz="2400" b="1" dirty="0" smtClean="0">
                <a:latin typeface="Arial" pitchFamily="34" charset="0"/>
                <a:cs typeface="Arial" pitchFamily="34" charset="0"/>
              </a:rPr>
              <a:t>контрола </a:t>
            </a:r>
            <a:r>
              <a:rPr lang="mk-MK" sz="2400" b="1" dirty="0" smtClean="0">
                <a:latin typeface="Arial" pitchFamily="34" charset="0"/>
                <a:cs typeface="Arial" pitchFamily="34" charset="0"/>
              </a:rPr>
              <a:t>на затинетост на конструкцијата со воздушен притисок;</a:t>
            </a:r>
          </a:p>
          <a:p>
            <a:pPr algn="just">
              <a:buFont typeface="Wingdings" pitchFamily="2" charset="2"/>
              <a:buChar char="ü"/>
            </a:pPr>
            <a:r>
              <a:rPr lang="mk-MK" sz="2400" b="1" dirty="0" smtClean="0">
                <a:latin typeface="Arial" pitchFamily="34" charset="0"/>
                <a:cs typeface="Arial" pitchFamily="34" charset="0"/>
              </a:rPr>
              <a:t>испитување </a:t>
            </a:r>
            <a:r>
              <a:rPr lang="mk-MK" sz="2400" b="1" dirty="0" smtClean="0">
                <a:latin typeface="Arial" pitchFamily="34" charset="0"/>
                <a:cs typeface="Arial" pitchFamily="34" charset="0"/>
              </a:rPr>
              <a:t>на механичките својства на заварената врска; и</a:t>
            </a:r>
          </a:p>
          <a:p>
            <a:pPr algn="just">
              <a:buFont typeface="Wingdings" pitchFamily="2" charset="2"/>
              <a:buChar char="ü"/>
            </a:pPr>
            <a:r>
              <a:rPr lang="mk-MK" sz="2400" b="1" dirty="0" smtClean="0">
                <a:latin typeface="Arial" pitchFamily="34" charset="0"/>
                <a:cs typeface="Arial" pitchFamily="34" charset="0"/>
              </a:rPr>
              <a:t>металографско </a:t>
            </a:r>
            <a:r>
              <a:rPr lang="mk-MK" sz="2400" b="1" dirty="0" smtClean="0">
                <a:latin typeface="Arial" pitchFamily="34" charset="0"/>
                <a:cs typeface="Arial" pitchFamily="34" charset="0"/>
              </a:rPr>
              <a:t>испитување на заварената врска</a:t>
            </a:r>
            <a:r>
              <a:rPr lang="mk-MK" sz="2400" b="1" dirty="0" smtClean="0">
                <a:latin typeface="Arial" pitchFamily="34" charset="0"/>
                <a:cs typeface="Arial" pitchFamily="34" charset="0"/>
              </a:rPr>
              <a:t>.</a:t>
            </a:r>
            <a:endParaRPr lang="mk-MK" sz="2400" b="1"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5130</Words>
  <Application>Microsoft Office PowerPoint</Application>
  <PresentationFormat>On-screen Show (4:3)</PresentationFormat>
  <Paragraphs>353</Paragraphs>
  <Slides>45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М-р. Секулов Благој</dc:creator>
  <cp:lastModifiedBy>М-р. Секулов Благој</cp:lastModifiedBy>
  <cp:revision>13</cp:revision>
  <dcterms:created xsi:type="dcterms:W3CDTF">2018-02-04T17:39:17Z</dcterms:created>
  <dcterms:modified xsi:type="dcterms:W3CDTF">2018-03-26T09:58:06Z</dcterms:modified>
</cp:coreProperties>
</file>