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9" d="100"/>
          <a:sy n="49" d="100"/>
        </p:scale>
        <p:origin x="-1094"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3224A66D-4CCF-446E-9E7C-5706521F81E0}" type="datetimeFigureOut">
              <a:rPr lang="mk-MK" smtClean="0"/>
              <a:t>05.03.2020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3224A66D-4CCF-446E-9E7C-5706521F81E0}" type="datetimeFigureOut">
              <a:rPr lang="mk-MK" smtClean="0"/>
              <a:t>05.03.2020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3224A66D-4CCF-446E-9E7C-5706521F81E0}" type="datetimeFigureOut">
              <a:rPr lang="mk-MK" smtClean="0"/>
              <a:t>05.03.2020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3224A66D-4CCF-446E-9E7C-5706521F81E0}" type="datetimeFigureOut">
              <a:rPr lang="mk-MK" smtClean="0"/>
              <a:t>05.03.2020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24A66D-4CCF-446E-9E7C-5706521F81E0}" type="datetimeFigureOut">
              <a:rPr lang="mk-MK" smtClean="0"/>
              <a:t>05.03.2020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3224A66D-4CCF-446E-9E7C-5706521F81E0}" type="datetimeFigureOut">
              <a:rPr lang="mk-MK" smtClean="0"/>
              <a:t>05.03.2020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3224A66D-4CCF-446E-9E7C-5706521F81E0}" type="datetimeFigureOut">
              <a:rPr lang="mk-MK" smtClean="0"/>
              <a:t>05.03.2020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3224A66D-4CCF-446E-9E7C-5706521F81E0}" type="datetimeFigureOut">
              <a:rPr lang="mk-MK" smtClean="0"/>
              <a:t>05.03.2020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4A66D-4CCF-446E-9E7C-5706521F81E0}" type="datetimeFigureOut">
              <a:rPr lang="mk-MK" smtClean="0"/>
              <a:t>05.03.2020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4A66D-4CCF-446E-9E7C-5706521F81E0}" type="datetimeFigureOut">
              <a:rPr lang="mk-MK" smtClean="0"/>
              <a:t>05.03.2020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4A66D-4CCF-446E-9E7C-5706521F81E0}" type="datetimeFigureOut">
              <a:rPr lang="mk-MK" smtClean="0"/>
              <a:t>05.03.2020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D8193DA-077A-4958-99EF-4284EB2D2694}" type="slidenum">
              <a:rPr lang="mk-MK" smtClean="0"/>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5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4A66D-4CCF-446E-9E7C-5706521F81E0}" type="datetimeFigureOut">
              <a:rPr lang="mk-MK" smtClean="0"/>
              <a:t>05.03.2020</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193DA-077A-4958-99EF-4284EB2D2694}" type="slidenum">
              <a:rPr lang="mk-MK" smtClean="0"/>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www.ptreb.com\Customer-Content\WWW\CMS\images\Weld_Root_Porosity.jpg"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0"/>
            <a:ext cx="7187802" cy="584775"/>
          </a:xfrm>
          <a:prstGeom prst="rect">
            <a:avLst/>
          </a:prstGeom>
        </p:spPr>
        <p:txBody>
          <a:bodyPr wrap="none">
            <a:spAutoFit/>
          </a:bodyPr>
          <a:lstStyle/>
          <a:p>
            <a:r>
              <a:rPr lang="mk-MK" sz="3200" b="1" dirty="0">
                <a:solidFill>
                  <a:schemeClr val="accent5">
                    <a:lumMod val="50000"/>
                  </a:schemeClr>
                </a:solidFill>
                <a:latin typeface="Arial" pitchFamily="34" charset="0"/>
                <a:cs typeface="Arial" pitchFamily="34" charset="0"/>
              </a:rPr>
              <a:t>ДРУГИ ВИДОВИ НА ЗАВАРУВАЊЕ</a:t>
            </a:r>
            <a:endParaRPr lang="mk-MK" sz="3200" dirty="0">
              <a:solidFill>
                <a:schemeClr val="accent5">
                  <a:lumMod val="50000"/>
                </a:schemeClr>
              </a:solidFill>
              <a:latin typeface="Arial" pitchFamily="34" charset="0"/>
              <a:cs typeface="Arial" pitchFamily="34" charset="0"/>
            </a:endParaRPr>
          </a:p>
        </p:txBody>
      </p:sp>
      <p:sp>
        <p:nvSpPr>
          <p:cNvPr id="5" name="TextBox 4"/>
          <p:cNvSpPr txBox="1"/>
          <p:nvPr/>
        </p:nvSpPr>
        <p:spPr>
          <a:xfrm>
            <a:off x="1142976" y="642918"/>
            <a:ext cx="6786610" cy="523220"/>
          </a:xfrm>
          <a:prstGeom prst="rect">
            <a:avLst/>
          </a:prstGeom>
          <a:noFill/>
        </p:spPr>
        <p:txBody>
          <a:bodyPr wrap="square" rtlCol="0">
            <a:spAutoFit/>
          </a:bodyPr>
          <a:lstStyle/>
          <a:p>
            <a:pPr algn="ctr"/>
            <a:r>
              <a:rPr lang="mk-MK" sz="2800" b="1" u="sng" dirty="0">
                <a:solidFill>
                  <a:schemeClr val="accent5">
                    <a:lumMod val="50000"/>
                  </a:schemeClr>
                </a:solidFill>
                <a:latin typeface="Arial" pitchFamily="34" charset="0"/>
                <a:cs typeface="Arial" pitchFamily="34" charset="0"/>
              </a:rPr>
              <a:t>ДИФУЗНО ЗАВАРУВАЊЕ</a:t>
            </a:r>
            <a:endParaRPr lang="mk-MK" sz="2800" u="sng" dirty="0">
              <a:solidFill>
                <a:schemeClr val="accent5">
                  <a:lumMod val="50000"/>
                </a:schemeClr>
              </a:solidFill>
              <a:latin typeface="Arial" pitchFamily="34" charset="0"/>
              <a:cs typeface="Arial" pitchFamily="34" charset="0"/>
            </a:endParaRPr>
          </a:p>
        </p:txBody>
      </p:sp>
      <p:sp>
        <p:nvSpPr>
          <p:cNvPr id="7" name="TextBox 6"/>
          <p:cNvSpPr txBox="1"/>
          <p:nvPr/>
        </p:nvSpPr>
        <p:spPr>
          <a:xfrm>
            <a:off x="0" y="1285860"/>
            <a:ext cx="9144000" cy="5447645"/>
          </a:xfrm>
          <a:prstGeom prst="rect">
            <a:avLst/>
          </a:prstGeom>
          <a:noFill/>
        </p:spPr>
        <p:txBody>
          <a:bodyPr wrap="square" rtlCol="0">
            <a:spAutoFit/>
          </a:bodyPr>
          <a:lstStyle/>
          <a:p>
            <a:pPr indent="457200" algn="just"/>
            <a:r>
              <a:rPr lang="mk-MK" sz="2200" b="1" dirty="0">
                <a:solidFill>
                  <a:srgbClr val="C00000"/>
                </a:solidFill>
                <a:latin typeface="Arial" pitchFamily="34" charset="0"/>
                <a:cs typeface="Arial" pitchFamily="34" charset="0"/>
              </a:rPr>
              <a:t>Дифузното заварување </a:t>
            </a:r>
            <a:r>
              <a:rPr lang="mk-MK" sz="2200" dirty="0">
                <a:latin typeface="Arial" pitchFamily="34" charset="0"/>
                <a:cs typeface="Arial" pitchFamily="34" charset="0"/>
              </a:rPr>
              <a:t>настанува како последица на преминот на електроните од еден метал во друг и обратно. </a:t>
            </a:r>
            <a:endParaRPr lang="en-US" sz="2200" dirty="0" smtClean="0">
              <a:latin typeface="Arial" pitchFamily="34" charset="0"/>
              <a:cs typeface="Arial" pitchFamily="34" charset="0"/>
            </a:endParaRPr>
          </a:p>
          <a:p>
            <a:pPr indent="457200" algn="just"/>
            <a:endParaRPr lang="en-US" sz="1000" dirty="0">
              <a:latin typeface="Arial" pitchFamily="34" charset="0"/>
              <a:cs typeface="Arial" pitchFamily="34" charset="0"/>
            </a:endParaRPr>
          </a:p>
          <a:p>
            <a:pPr indent="457200" algn="just"/>
            <a:r>
              <a:rPr lang="mk-MK" sz="2200" dirty="0" smtClean="0">
                <a:latin typeface="Arial" pitchFamily="34" charset="0"/>
                <a:cs typeface="Arial" pitchFamily="34" charset="0"/>
              </a:rPr>
              <a:t>За </a:t>
            </a:r>
            <a:r>
              <a:rPr lang="mk-MK" sz="2200" dirty="0">
                <a:latin typeface="Arial" pitchFamily="34" charset="0"/>
                <a:cs typeface="Arial" pitchFamily="34" charset="0"/>
              </a:rPr>
              <a:t>да електроните ги напуштат своите патеки на кружно движење околу протокот и </a:t>
            </a:r>
            <a:r>
              <a:rPr lang="mk-MK" sz="2200" dirty="0" smtClean="0">
                <a:latin typeface="Arial" pitchFamily="34" charset="0"/>
                <a:cs typeface="Arial" pitchFamily="34" charset="0"/>
              </a:rPr>
              <a:t>неутронот</a:t>
            </a:r>
            <a:r>
              <a:rPr lang="en-US" sz="2200" dirty="0" smtClean="0">
                <a:latin typeface="Arial" pitchFamily="34" charset="0"/>
                <a:cs typeface="Arial" pitchFamily="34" charset="0"/>
              </a:rPr>
              <a:t>, </a:t>
            </a:r>
            <a:r>
              <a:rPr lang="mk-MK" sz="2200" dirty="0" smtClean="0">
                <a:latin typeface="Arial" pitchFamily="34" charset="0"/>
                <a:cs typeface="Arial" pitchFamily="34" charset="0"/>
              </a:rPr>
              <a:t>потребно </a:t>
            </a:r>
            <a:r>
              <a:rPr lang="mk-MK" sz="2200" dirty="0">
                <a:latin typeface="Arial" pitchFamily="34" charset="0"/>
                <a:cs typeface="Arial" pitchFamily="34" charset="0"/>
              </a:rPr>
              <a:t>е на местото на спојувањето, парчињата да бидат </a:t>
            </a:r>
            <a:r>
              <a:rPr lang="mk-MK" sz="2200" i="1" dirty="0">
                <a:solidFill>
                  <a:srgbClr val="C00000"/>
                </a:solidFill>
                <a:latin typeface="Arial" pitchFamily="34" charset="0"/>
                <a:cs typeface="Arial" pitchFamily="34" charset="0"/>
              </a:rPr>
              <a:t>загреани на определена температура, а потоа да се изложат на определен притисок</a:t>
            </a:r>
            <a:r>
              <a:rPr lang="mk-MK" sz="2200" dirty="0">
                <a:latin typeface="Arial" pitchFamily="34" charset="0"/>
                <a:cs typeface="Arial" pitchFamily="34" charset="0"/>
              </a:rPr>
              <a:t>. </a:t>
            </a:r>
            <a:endParaRPr lang="en-US" sz="2200" dirty="0" smtClean="0">
              <a:latin typeface="Arial" pitchFamily="34" charset="0"/>
              <a:cs typeface="Arial" pitchFamily="34" charset="0"/>
            </a:endParaRPr>
          </a:p>
          <a:p>
            <a:pPr indent="457200" algn="just"/>
            <a:endParaRPr lang="en-US" sz="1000" dirty="0">
              <a:latin typeface="Arial" pitchFamily="34" charset="0"/>
              <a:cs typeface="Arial" pitchFamily="34" charset="0"/>
            </a:endParaRPr>
          </a:p>
          <a:p>
            <a:pPr indent="457200" algn="just"/>
            <a:r>
              <a:rPr lang="mk-MK" sz="2200" dirty="0" smtClean="0">
                <a:latin typeface="Arial" pitchFamily="34" charset="0"/>
                <a:cs typeface="Arial" pitchFamily="34" charset="0"/>
              </a:rPr>
              <a:t>Со </a:t>
            </a:r>
            <a:r>
              <a:rPr lang="mk-MK" sz="2200" dirty="0">
                <a:latin typeface="Arial" pitchFamily="34" charset="0"/>
                <a:cs typeface="Arial" pitchFamily="34" charset="0"/>
              </a:rPr>
              <a:t>правилен избор на овие два параметри се обезбедува дифузно поврзување во прифатливо кратко време, а добиениот квалитет на заварената врска одговара на квалитетот на основниот материјал. </a:t>
            </a:r>
            <a:endParaRPr lang="en-US" sz="2200" dirty="0" smtClean="0">
              <a:latin typeface="Arial" pitchFamily="34" charset="0"/>
              <a:cs typeface="Arial" pitchFamily="34" charset="0"/>
            </a:endParaRPr>
          </a:p>
          <a:p>
            <a:pPr indent="457200" algn="just"/>
            <a:endParaRPr lang="en-US" sz="1000" dirty="0" smtClean="0">
              <a:latin typeface="Arial" pitchFamily="34" charset="0"/>
              <a:cs typeface="Arial" pitchFamily="34" charset="0"/>
            </a:endParaRPr>
          </a:p>
          <a:p>
            <a:pPr indent="457200" algn="just"/>
            <a:r>
              <a:rPr lang="mk-MK" sz="2200" dirty="0" smtClean="0">
                <a:latin typeface="Arial" pitchFamily="34" charset="0"/>
                <a:cs typeface="Arial" pitchFamily="34" charset="0"/>
              </a:rPr>
              <a:t>Оваа </a:t>
            </a:r>
            <a:r>
              <a:rPr lang="mk-MK" sz="2200" dirty="0">
                <a:latin typeface="Arial" pitchFamily="34" charset="0"/>
                <a:cs typeface="Arial" pitchFamily="34" charset="0"/>
              </a:rPr>
              <a:t>постапка се применува за </a:t>
            </a:r>
            <a:r>
              <a:rPr lang="mk-MK" sz="2200" b="1" dirty="0">
                <a:solidFill>
                  <a:srgbClr val="C00000"/>
                </a:solidFill>
                <a:latin typeface="Arial" pitchFamily="34" charset="0"/>
                <a:cs typeface="Arial" pitchFamily="34" charset="0"/>
              </a:rPr>
              <a:t>сите метални легури</a:t>
            </a:r>
            <a:r>
              <a:rPr lang="mk-MK" sz="2200" dirty="0">
                <a:latin typeface="Arial" pitchFamily="34" charset="0"/>
                <a:cs typeface="Arial" pitchFamily="34" charset="0"/>
              </a:rPr>
              <a:t>. </a:t>
            </a:r>
            <a:endParaRPr lang="en-US" sz="2200" dirty="0" smtClean="0">
              <a:latin typeface="Arial" pitchFamily="34" charset="0"/>
              <a:cs typeface="Arial" pitchFamily="34" charset="0"/>
            </a:endParaRPr>
          </a:p>
          <a:p>
            <a:pPr indent="457200" algn="just"/>
            <a:endParaRPr lang="en-US" sz="1000" dirty="0">
              <a:latin typeface="Arial" pitchFamily="34" charset="0"/>
              <a:cs typeface="Arial" pitchFamily="34" charset="0"/>
            </a:endParaRPr>
          </a:p>
          <a:p>
            <a:pPr indent="457200" algn="just"/>
            <a:r>
              <a:rPr lang="mk-MK" sz="2200" dirty="0" smtClean="0">
                <a:latin typeface="Arial" pitchFamily="34" charset="0"/>
                <a:cs typeface="Arial" pitchFamily="34" charset="0"/>
              </a:rPr>
              <a:t>Посебно </a:t>
            </a:r>
            <a:r>
              <a:rPr lang="mk-MK" sz="2200" dirty="0">
                <a:latin typeface="Arial" pitchFamily="34" charset="0"/>
                <a:cs typeface="Arial" pitchFamily="34" charset="0"/>
              </a:rPr>
              <a:t>е значајна за </a:t>
            </a:r>
            <a:r>
              <a:rPr lang="mk-MK" sz="2200" b="1" dirty="0">
                <a:solidFill>
                  <a:srgbClr val="C00000"/>
                </a:solidFill>
                <a:latin typeface="Arial" pitchFamily="34" charset="0"/>
                <a:cs typeface="Arial" pitchFamily="34" charset="0"/>
              </a:rPr>
              <a:t>заварување на разнородни материјали</a:t>
            </a:r>
            <a:r>
              <a:rPr lang="mk-MK" sz="2200" dirty="0">
                <a:latin typeface="Arial" pitchFamily="34" charset="0"/>
                <a:cs typeface="Arial" pitchFamily="34" charset="0"/>
              </a:rPr>
              <a:t>, а може да се применува за </a:t>
            </a:r>
            <a:r>
              <a:rPr lang="mk-MK" sz="2200" b="1" dirty="0">
                <a:solidFill>
                  <a:srgbClr val="C00000"/>
                </a:solidFill>
                <a:latin typeface="Arial" pitchFamily="34" charset="0"/>
                <a:cs typeface="Arial" pitchFamily="34" charset="0"/>
              </a:rPr>
              <a:t>заварување на метали со неметали</a:t>
            </a:r>
            <a:r>
              <a:rPr lang="mk-MK" sz="2200" dirty="0" smtClean="0">
                <a:latin typeface="Arial" pitchFamily="34" charset="0"/>
                <a:cs typeface="Arial" pitchFamily="34" charset="0"/>
              </a:rPr>
              <a:t>.</a:t>
            </a:r>
            <a:endParaRPr lang="mk-MK" sz="22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noFill/>
        </p:spPr>
        <p:txBody>
          <a:bodyPr wrap="square" rtlCol="0">
            <a:spAutoFit/>
          </a:bodyPr>
          <a:lstStyle/>
          <a:p>
            <a:pPr algn="ctr"/>
            <a:r>
              <a:rPr lang="mk-MK" sz="2800" b="1" u="sng" dirty="0">
                <a:solidFill>
                  <a:schemeClr val="accent5">
                    <a:lumMod val="50000"/>
                  </a:schemeClr>
                </a:solidFill>
                <a:latin typeface="Arial" pitchFamily="34" charset="0"/>
                <a:cs typeface="Arial" pitchFamily="34" charset="0"/>
              </a:rPr>
              <a:t>ЗАВАРУВАЊЕ СО ЛАСЕР</a:t>
            </a:r>
            <a:endParaRPr lang="mk-MK" sz="2800" u="sng" dirty="0">
              <a:solidFill>
                <a:schemeClr val="accent5">
                  <a:lumMod val="50000"/>
                </a:schemeClr>
              </a:solidFill>
              <a:latin typeface="Arial" pitchFamily="34" charset="0"/>
              <a:cs typeface="Arial" pitchFamily="34" charset="0"/>
            </a:endParaRPr>
          </a:p>
        </p:txBody>
      </p:sp>
      <p:sp>
        <p:nvSpPr>
          <p:cNvPr id="5" name="TextBox 4"/>
          <p:cNvSpPr txBox="1"/>
          <p:nvPr/>
        </p:nvSpPr>
        <p:spPr>
          <a:xfrm>
            <a:off x="0" y="428604"/>
            <a:ext cx="9144000" cy="1785104"/>
          </a:xfrm>
          <a:prstGeom prst="rect">
            <a:avLst/>
          </a:prstGeom>
          <a:noFill/>
        </p:spPr>
        <p:txBody>
          <a:bodyPr wrap="square" rtlCol="0">
            <a:spAutoFit/>
          </a:bodyPr>
          <a:lstStyle/>
          <a:p>
            <a:pPr algn="ctr"/>
            <a:r>
              <a:rPr lang="mk-MK" sz="2200" b="1" i="1" dirty="0">
                <a:solidFill>
                  <a:srgbClr val="C00000"/>
                </a:solidFill>
                <a:latin typeface="Arial" pitchFamily="34" charset="0"/>
                <a:cs typeface="Arial" pitchFamily="34" charset="0"/>
              </a:rPr>
              <a:t>Пренесување на енергијата со ласер</a:t>
            </a:r>
            <a:endParaRPr lang="mk-MK" sz="2200" dirty="0">
              <a:solidFill>
                <a:srgbClr val="C00000"/>
              </a:solidFill>
              <a:latin typeface="Arial" pitchFamily="34" charset="0"/>
              <a:cs typeface="Arial" pitchFamily="34" charset="0"/>
            </a:endParaRPr>
          </a:p>
          <a:p>
            <a:pPr algn="just"/>
            <a:r>
              <a:rPr lang="mk-MK" sz="2200" dirty="0">
                <a:latin typeface="Arial" pitchFamily="34" charset="0"/>
                <a:cs typeface="Arial" pitchFamily="34" charset="0"/>
              </a:rPr>
              <a:t>Постојат два начини на кој ласерскиот зрак се соопштува на работното парче. </a:t>
            </a:r>
            <a:endParaRPr lang="mk-MK" sz="2200" dirty="0" smtClean="0">
              <a:latin typeface="Arial" pitchFamily="34" charset="0"/>
              <a:cs typeface="Arial" pitchFamily="34" charset="0"/>
            </a:endParaRPr>
          </a:p>
          <a:p>
            <a:pPr algn="just"/>
            <a:r>
              <a:rPr lang="mk-MK" sz="2200" dirty="0" smtClean="0">
                <a:latin typeface="Arial" pitchFamily="34" charset="0"/>
                <a:cs typeface="Arial" pitchFamily="34" charset="0"/>
              </a:rPr>
              <a:t>Првиот </a:t>
            </a:r>
            <a:r>
              <a:rPr lang="mk-MK" sz="2200" dirty="0">
                <a:latin typeface="Arial" pitchFamily="34" charset="0"/>
                <a:cs typeface="Arial" pitchFamily="34" charset="0"/>
              </a:rPr>
              <a:t>начин вклучува употреба на „посебно квалитетна оптика“, а вториот метод вклучува употреба на фибер оптички кабел. </a:t>
            </a:r>
          </a:p>
        </p:txBody>
      </p:sp>
      <p:pic>
        <p:nvPicPr>
          <p:cNvPr id="10241" name="Picture 9" descr="lasersko zavaruawe so optika"/>
          <p:cNvPicPr>
            <a:picLocks noChangeAspect="1" noChangeArrowheads="1"/>
          </p:cNvPicPr>
          <p:nvPr/>
        </p:nvPicPr>
        <p:blipFill>
          <a:blip r:embed="rId2"/>
          <a:srcRect/>
          <a:stretch>
            <a:fillRect/>
          </a:stretch>
        </p:blipFill>
        <p:spPr bwMode="auto">
          <a:xfrm>
            <a:off x="0" y="2357430"/>
            <a:ext cx="6712341" cy="4500570"/>
          </a:xfrm>
          <a:prstGeom prst="rect">
            <a:avLst/>
          </a:prstGeom>
          <a:noFill/>
          <a:ln w="9525">
            <a:noFill/>
            <a:miter lim="800000"/>
            <a:headEnd/>
            <a:tailEnd/>
          </a:ln>
        </p:spPr>
      </p:pic>
      <p:sp>
        <p:nvSpPr>
          <p:cNvPr id="7" name="TextBox 6"/>
          <p:cNvSpPr txBox="1"/>
          <p:nvPr/>
        </p:nvSpPr>
        <p:spPr>
          <a:xfrm>
            <a:off x="5572100" y="4000504"/>
            <a:ext cx="3571900" cy="769441"/>
          </a:xfrm>
          <a:prstGeom prst="rect">
            <a:avLst/>
          </a:prstGeom>
          <a:noFill/>
        </p:spPr>
        <p:txBody>
          <a:bodyPr wrap="square" rtlCol="0">
            <a:spAutoFit/>
          </a:bodyPr>
          <a:lstStyle/>
          <a:p>
            <a:r>
              <a:rPr lang="mk-MK" sz="2200" b="1" dirty="0">
                <a:solidFill>
                  <a:srgbClr val="C00000"/>
                </a:solidFill>
                <a:latin typeface="Arial" pitchFamily="34" charset="0"/>
                <a:cs typeface="Arial" pitchFamily="34" charset="0"/>
              </a:rPr>
              <a:t>Прв метод на ласерско заварување со оптика.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5" descr="laser welding"/>
          <p:cNvPicPr>
            <a:picLocks noChangeAspect="1" noChangeArrowheads="1"/>
          </p:cNvPicPr>
          <p:nvPr/>
        </p:nvPicPr>
        <p:blipFill>
          <a:blip r:embed="rId2"/>
          <a:srcRect/>
          <a:stretch>
            <a:fillRect/>
          </a:stretch>
        </p:blipFill>
        <p:spPr bwMode="auto">
          <a:xfrm>
            <a:off x="0" y="0"/>
            <a:ext cx="9144000" cy="6429396"/>
          </a:xfrm>
          <a:prstGeom prst="rect">
            <a:avLst/>
          </a:prstGeom>
          <a:noFill/>
          <a:ln w="9525">
            <a:noFill/>
            <a:miter lim="800000"/>
            <a:headEnd/>
            <a:tailEnd/>
          </a:ln>
        </p:spPr>
      </p:pic>
      <p:sp>
        <p:nvSpPr>
          <p:cNvPr id="5" name="TextBox 4"/>
          <p:cNvSpPr txBox="1"/>
          <p:nvPr/>
        </p:nvSpPr>
        <p:spPr>
          <a:xfrm>
            <a:off x="0" y="6427113"/>
            <a:ext cx="9144000" cy="430887"/>
          </a:xfrm>
          <a:prstGeom prst="rect">
            <a:avLst/>
          </a:prstGeom>
          <a:noFill/>
        </p:spPr>
        <p:txBody>
          <a:bodyPr wrap="square" rtlCol="0">
            <a:spAutoFit/>
          </a:bodyPr>
          <a:lstStyle/>
          <a:p>
            <a:pPr algn="ctr"/>
            <a:r>
              <a:rPr lang="mk-MK" sz="2200" b="1" dirty="0">
                <a:solidFill>
                  <a:srgbClr val="C00000"/>
                </a:solidFill>
                <a:latin typeface="Arial" pitchFamily="34" charset="0"/>
                <a:cs typeface="Arial" pitchFamily="34" charset="0"/>
              </a:rPr>
              <a:t>Втор метод на ласерско заварување со оптички фибер кабел.</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8" descr="KeyholeLaserWelding1"/>
          <p:cNvPicPr>
            <a:picLocks noChangeAspect="1" noChangeArrowheads="1"/>
          </p:cNvPicPr>
          <p:nvPr/>
        </p:nvPicPr>
        <p:blipFill>
          <a:blip r:embed="rId2"/>
          <a:srcRect/>
          <a:stretch>
            <a:fillRect/>
          </a:stretch>
        </p:blipFill>
        <p:spPr bwMode="auto">
          <a:xfrm>
            <a:off x="1357290" y="1214422"/>
            <a:ext cx="6429420" cy="4500594"/>
          </a:xfrm>
          <a:prstGeom prst="rect">
            <a:avLst/>
          </a:prstGeom>
          <a:noFill/>
          <a:ln w="9525">
            <a:noFill/>
            <a:miter lim="800000"/>
            <a:headEnd/>
            <a:tailEnd/>
          </a:ln>
        </p:spPr>
      </p:pic>
      <p:sp>
        <p:nvSpPr>
          <p:cNvPr id="5" name="Rectangle 4"/>
          <p:cNvSpPr/>
          <p:nvPr/>
        </p:nvSpPr>
        <p:spPr>
          <a:xfrm>
            <a:off x="1214414" y="642918"/>
            <a:ext cx="6718249" cy="461665"/>
          </a:xfrm>
          <a:prstGeom prst="rect">
            <a:avLst/>
          </a:prstGeom>
        </p:spPr>
        <p:txBody>
          <a:bodyPr wrap="none">
            <a:spAutoFit/>
          </a:bodyPr>
          <a:lstStyle/>
          <a:p>
            <a:r>
              <a:rPr lang="mk-MK" sz="2400" b="1" dirty="0">
                <a:solidFill>
                  <a:srgbClr val="C00000"/>
                </a:solidFill>
                <a:latin typeface="Arial" pitchFamily="34" charset="0"/>
                <a:cs typeface="Arial" pitchFamily="34" charset="0"/>
              </a:rPr>
              <a:t>Шематски пресек на заварување со ласер.</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9" descr="Laser_Beam_Welding_pic1"/>
          <p:cNvPicPr>
            <a:picLocks noChangeAspect="1" noChangeArrowheads="1"/>
          </p:cNvPicPr>
          <p:nvPr/>
        </p:nvPicPr>
        <p:blipFill>
          <a:blip r:embed="rId2"/>
          <a:srcRect r="3210" b="10359"/>
          <a:stretch>
            <a:fillRect/>
          </a:stretch>
        </p:blipFill>
        <p:spPr bwMode="auto">
          <a:xfrm>
            <a:off x="0" y="0"/>
            <a:ext cx="3919358" cy="3143248"/>
          </a:xfrm>
          <a:prstGeom prst="rect">
            <a:avLst/>
          </a:prstGeom>
          <a:noFill/>
          <a:ln w="9525">
            <a:noFill/>
            <a:miter lim="800000"/>
            <a:headEnd/>
            <a:tailEnd/>
          </a:ln>
        </p:spPr>
      </p:pic>
      <p:pic>
        <p:nvPicPr>
          <p:cNvPr id="25603" name="Picture 20" descr="th 1"/>
          <p:cNvPicPr>
            <a:picLocks noChangeAspect="1" noChangeArrowheads="1"/>
          </p:cNvPicPr>
          <p:nvPr/>
        </p:nvPicPr>
        <p:blipFill>
          <a:blip r:embed="rId3"/>
          <a:srcRect l="2277" t="1871" r="1917" b="5418"/>
          <a:stretch>
            <a:fillRect/>
          </a:stretch>
        </p:blipFill>
        <p:spPr bwMode="auto">
          <a:xfrm>
            <a:off x="4484056" y="3643314"/>
            <a:ext cx="4659944" cy="3214686"/>
          </a:xfrm>
          <a:prstGeom prst="rect">
            <a:avLst/>
          </a:prstGeom>
          <a:noFill/>
          <a:ln w="9525">
            <a:noFill/>
            <a:miter lim="800000"/>
            <a:headEnd/>
            <a:tailEnd/>
          </a:ln>
        </p:spPr>
      </p:pic>
      <p:sp>
        <p:nvSpPr>
          <p:cNvPr id="7" name="TextBox 6"/>
          <p:cNvSpPr txBox="1"/>
          <p:nvPr/>
        </p:nvSpPr>
        <p:spPr>
          <a:xfrm>
            <a:off x="714348" y="3143248"/>
            <a:ext cx="7858180" cy="430887"/>
          </a:xfrm>
          <a:prstGeom prst="rect">
            <a:avLst/>
          </a:prstGeom>
          <a:noFill/>
        </p:spPr>
        <p:txBody>
          <a:bodyPr wrap="square" rtlCol="0">
            <a:spAutoFit/>
          </a:bodyPr>
          <a:lstStyle/>
          <a:p>
            <a:pPr algn="ctr"/>
            <a:r>
              <a:rPr lang="mk-MK" sz="2200" b="1" dirty="0">
                <a:solidFill>
                  <a:srgbClr val="C00000"/>
                </a:solidFill>
                <a:latin typeface="Arial" pitchFamily="34" charset="0"/>
                <a:cs typeface="Arial" pitchFamily="34" charset="0"/>
              </a:rPr>
              <a:t>Ласерско заварување на кружни и рамни споеви.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noFill/>
        </p:spPr>
        <p:txBody>
          <a:bodyPr wrap="square" rtlCol="0">
            <a:spAutoFit/>
          </a:bodyPr>
          <a:lstStyle/>
          <a:p>
            <a:pPr algn="ctr"/>
            <a:r>
              <a:rPr lang="mk-MK" sz="2800" b="1" u="sng" dirty="0">
                <a:solidFill>
                  <a:schemeClr val="accent5">
                    <a:lumMod val="50000"/>
                  </a:schemeClr>
                </a:solidFill>
                <a:latin typeface="Arial" pitchFamily="34" charset="0"/>
                <a:cs typeface="Arial" pitchFamily="34" charset="0"/>
              </a:rPr>
              <a:t>ГАСНО ЗАВАРУВАЊЕ СО ПРИТИСОК</a:t>
            </a:r>
            <a:endParaRPr lang="mk-MK" sz="2800" u="sng" dirty="0">
              <a:solidFill>
                <a:schemeClr val="accent5">
                  <a:lumMod val="50000"/>
                </a:schemeClr>
              </a:solidFill>
              <a:latin typeface="Arial" pitchFamily="34" charset="0"/>
              <a:cs typeface="Arial" pitchFamily="34" charset="0"/>
            </a:endParaRPr>
          </a:p>
        </p:txBody>
      </p:sp>
      <p:pic>
        <p:nvPicPr>
          <p:cNvPr id="18433" name="Picture 10" descr="29"/>
          <p:cNvPicPr>
            <a:picLocks noChangeAspect="1" noChangeArrowheads="1"/>
          </p:cNvPicPr>
          <p:nvPr/>
        </p:nvPicPr>
        <p:blipFill>
          <a:blip r:embed="rId2"/>
          <a:srcRect/>
          <a:stretch>
            <a:fillRect/>
          </a:stretch>
        </p:blipFill>
        <p:spPr bwMode="auto">
          <a:xfrm>
            <a:off x="3071802" y="2491051"/>
            <a:ext cx="6072198" cy="4366949"/>
          </a:xfrm>
          <a:prstGeom prst="rect">
            <a:avLst/>
          </a:prstGeom>
          <a:noFill/>
          <a:ln w="9525">
            <a:noFill/>
            <a:miter lim="800000"/>
            <a:headEnd/>
            <a:tailEnd/>
          </a:ln>
        </p:spPr>
      </p:pic>
      <p:sp>
        <p:nvSpPr>
          <p:cNvPr id="6" name="TextBox 5"/>
          <p:cNvSpPr txBox="1"/>
          <p:nvPr/>
        </p:nvSpPr>
        <p:spPr>
          <a:xfrm>
            <a:off x="0" y="428604"/>
            <a:ext cx="9144000" cy="2462213"/>
          </a:xfrm>
          <a:prstGeom prst="rect">
            <a:avLst/>
          </a:prstGeom>
          <a:noFill/>
        </p:spPr>
        <p:txBody>
          <a:bodyPr wrap="square" rtlCol="0">
            <a:spAutoFit/>
          </a:bodyPr>
          <a:lstStyle/>
          <a:p>
            <a:pPr indent="457200" algn="just"/>
            <a:r>
              <a:rPr lang="mk-MK" sz="2200" dirty="0" smtClean="0">
                <a:latin typeface="Arial" pitchFamily="34" charset="0"/>
                <a:cs typeface="Arial" pitchFamily="34" charset="0"/>
              </a:rPr>
              <a:t>Овде </a:t>
            </a:r>
            <a:r>
              <a:rPr lang="mk-MK" sz="2200" dirty="0" smtClean="0">
                <a:solidFill>
                  <a:srgbClr val="C00000"/>
                </a:solidFill>
                <a:latin typeface="Arial" pitchFamily="34" charset="0"/>
                <a:cs typeface="Arial" pitchFamily="34" charset="0"/>
              </a:rPr>
              <a:t>допирните </a:t>
            </a:r>
            <a:r>
              <a:rPr lang="mk-MK" sz="2200" dirty="0">
                <a:solidFill>
                  <a:srgbClr val="C00000"/>
                </a:solidFill>
                <a:latin typeface="Arial" pitchFamily="34" charset="0"/>
                <a:cs typeface="Arial" pitchFamily="34" charset="0"/>
              </a:rPr>
              <a:t>површини </a:t>
            </a:r>
            <a:r>
              <a:rPr lang="mk-MK" sz="2200" dirty="0">
                <a:latin typeface="Arial" pitchFamily="34" charset="0"/>
                <a:cs typeface="Arial" pitchFamily="34" charset="0"/>
              </a:rPr>
              <a:t>се доведуваат до температура на растопување на составните делови на металите, за веднаш </a:t>
            </a:r>
            <a:r>
              <a:rPr lang="mk-MK" sz="2200" dirty="0">
                <a:solidFill>
                  <a:srgbClr val="C00000"/>
                </a:solidFill>
                <a:latin typeface="Arial" pitchFamily="34" charset="0"/>
                <a:cs typeface="Arial" pitchFamily="34" charset="0"/>
              </a:rPr>
              <a:t>потоа со притисок да се изврши заварувањето</a:t>
            </a:r>
            <a:r>
              <a:rPr lang="mk-MK" sz="2200" dirty="0">
                <a:latin typeface="Arial" pitchFamily="34" charset="0"/>
                <a:cs typeface="Arial" pitchFamily="34" charset="0"/>
              </a:rPr>
              <a:t>. Извор на топлинската енергија во овај пример е гасниот пламен, односно повеќе гасни пламени долж парчето кое се спојува. Специјално конструиран горилник обезбедува таков начин на загревање како што е прикажано на </a:t>
            </a:r>
            <a:r>
              <a:rPr lang="mk-MK" sz="2200" dirty="0" smtClean="0">
                <a:latin typeface="Arial" pitchFamily="34" charset="0"/>
                <a:cs typeface="Arial" pitchFamily="34" charset="0"/>
              </a:rPr>
              <a:t>сликата.</a:t>
            </a:r>
            <a:endParaRPr lang="mk-MK" sz="2200" dirty="0">
              <a:latin typeface="Arial" pitchFamily="34" charset="0"/>
              <a:cs typeface="Arial" pitchFamily="34" charset="0"/>
            </a:endParaRPr>
          </a:p>
        </p:txBody>
      </p:sp>
      <p:sp>
        <p:nvSpPr>
          <p:cNvPr id="7" name="TextBox 6"/>
          <p:cNvSpPr txBox="1"/>
          <p:nvPr/>
        </p:nvSpPr>
        <p:spPr>
          <a:xfrm>
            <a:off x="285720" y="4071942"/>
            <a:ext cx="2714580" cy="1323439"/>
          </a:xfrm>
          <a:prstGeom prst="rect">
            <a:avLst/>
          </a:prstGeom>
          <a:noFill/>
        </p:spPr>
        <p:txBody>
          <a:bodyPr wrap="square" rtlCol="0">
            <a:spAutoFit/>
          </a:bodyPr>
          <a:lstStyle/>
          <a:p>
            <a:pPr algn="ctr"/>
            <a:r>
              <a:rPr lang="mk-MK" sz="2000" b="1" dirty="0">
                <a:solidFill>
                  <a:srgbClr val="C00000"/>
                </a:solidFill>
                <a:latin typeface="Arial" pitchFamily="34" charset="0"/>
                <a:cs typeface="Arial" pitchFamily="34" charset="0"/>
              </a:rPr>
              <a:t>Шематски приказ на гасното заварување со притисок</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noFill/>
        </p:spPr>
        <p:txBody>
          <a:bodyPr wrap="square" rtlCol="0">
            <a:spAutoFit/>
          </a:bodyPr>
          <a:lstStyle/>
          <a:p>
            <a:pPr algn="ctr"/>
            <a:r>
              <a:rPr lang="mk-MK" sz="2800" b="1" u="sng" dirty="0">
                <a:solidFill>
                  <a:schemeClr val="accent5">
                    <a:lumMod val="50000"/>
                  </a:schemeClr>
                </a:solidFill>
                <a:latin typeface="Arial" pitchFamily="34" charset="0"/>
                <a:cs typeface="Arial" pitchFamily="34" charset="0"/>
              </a:rPr>
              <a:t>ЗАВАРУВАЊЕ СО ТРИЕЊЕ</a:t>
            </a:r>
            <a:endParaRPr lang="mk-MK" sz="2800" u="sng" dirty="0">
              <a:solidFill>
                <a:schemeClr val="accent5">
                  <a:lumMod val="50000"/>
                </a:schemeClr>
              </a:solidFill>
              <a:latin typeface="Arial" pitchFamily="34" charset="0"/>
              <a:cs typeface="Arial" pitchFamily="34" charset="0"/>
            </a:endParaRPr>
          </a:p>
        </p:txBody>
      </p:sp>
      <p:sp>
        <p:nvSpPr>
          <p:cNvPr id="5" name="TextBox 4"/>
          <p:cNvSpPr txBox="1"/>
          <p:nvPr/>
        </p:nvSpPr>
        <p:spPr>
          <a:xfrm>
            <a:off x="0" y="500042"/>
            <a:ext cx="9144000" cy="3477875"/>
          </a:xfrm>
          <a:prstGeom prst="rect">
            <a:avLst/>
          </a:prstGeom>
          <a:noFill/>
        </p:spPr>
        <p:txBody>
          <a:bodyPr wrap="square" rtlCol="0">
            <a:spAutoFit/>
          </a:bodyPr>
          <a:lstStyle/>
          <a:p>
            <a:pPr indent="457200" algn="just"/>
            <a:r>
              <a:rPr lang="mk-MK" sz="2200" dirty="0">
                <a:latin typeface="Arial" pitchFamily="34" charset="0"/>
                <a:cs typeface="Arial" pitchFamily="34" charset="0"/>
              </a:rPr>
              <a:t>Доколку две цилиндрични парчиња се доведат во меѓусебна челна положба и ако се челните површини во непосреден допир, тогаш при вртење на едниот од нив (или вртење на двата во спротивни насоки), поради </a:t>
            </a:r>
            <a:r>
              <a:rPr lang="mk-MK" sz="2200" b="1" dirty="0">
                <a:solidFill>
                  <a:srgbClr val="C00000"/>
                </a:solidFill>
                <a:latin typeface="Arial" pitchFamily="34" charset="0"/>
                <a:cs typeface="Arial" pitchFamily="34" charset="0"/>
              </a:rPr>
              <a:t>триењето на допирните површини </a:t>
            </a:r>
            <a:r>
              <a:rPr lang="mk-MK" sz="2200" dirty="0">
                <a:latin typeface="Arial" pitchFamily="34" charset="0"/>
                <a:cs typeface="Arial" pitchFamily="34" charset="0"/>
              </a:rPr>
              <a:t>се создава количество на топлина кое доведува до појава на првите </a:t>
            </a:r>
            <a:r>
              <a:rPr lang="mk-MK" sz="2200" i="1" dirty="0">
                <a:solidFill>
                  <a:srgbClr val="C00000"/>
                </a:solidFill>
                <a:latin typeface="Arial" pitchFamily="34" charset="0"/>
                <a:cs typeface="Arial" pitchFamily="34" charset="0"/>
              </a:rPr>
              <a:t>капки на растопен метал на челните површини</a:t>
            </a:r>
            <a:r>
              <a:rPr lang="mk-MK" sz="2200" dirty="0">
                <a:latin typeface="Arial" pitchFamily="34" charset="0"/>
                <a:cs typeface="Arial" pitchFamily="34" charset="0"/>
              </a:rPr>
              <a:t>. </a:t>
            </a:r>
            <a:endParaRPr lang="mk-MK" sz="2200" dirty="0" smtClean="0">
              <a:latin typeface="Arial" pitchFamily="34" charset="0"/>
              <a:cs typeface="Arial" pitchFamily="34" charset="0"/>
            </a:endParaRPr>
          </a:p>
          <a:p>
            <a:pPr indent="457200" algn="just"/>
            <a:endParaRPr lang="mk-MK" sz="2200" dirty="0">
              <a:latin typeface="Arial" pitchFamily="34" charset="0"/>
              <a:cs typeface="Arial" pitchFamily="34" charset="0"/>
            </a:endParaRPr>
          </a:p>
          <a:p>
            <a:pPr indent="457200" algn="just"/>
            <a:r>
              <a:rPr lang="mk-MK" sz="2200" dirty="0" smtClean="0">
                <a:latin typeface="Arial" pitchFamily="34" charset="0"/>
                <a:cs typeface="Arial" pitchFamily="34" charset="0"/>
              </a:rPr>
              <a:t>Ако </a:t>
            </a:r>
            <a:r>
              <a:rPr lang="mk-MK" sz="2200" dirty="0">
                <a:latin typeface="Arial" pitchFamily="34" charset="0"/>
                <a:cs typeface="Arial" pitchFamily="34" charset="0"/>
              </a:rPr>
              <a:t>во тој момент се прекине со вртењето и истовремено се предизвика притисок нормален на допирните површини, ќе се оствари заварена врска</a:t>
            </a:r>
            <a:r>
              <a:rPr lang="mk-MK" sz="2200" dirty="0" smtClean="0">
                <a:latin typeface="Arial" pitchFamily="34" charset="0"/>
                <a:cs typeface="Arial" pitchFamily="34" charset="0"/>
              </a:rPr>
              <a:t>.</a:t>
            </a:r>
            <a:endParaRPr lang="mk-MK" sz="2200" dirty="0">
              <a:latin typeface="Arial" pitchFamily="34" charset="0"/>
              <a:cs typeface="Arial" pitchFamily="34" charset="0"/>
            </a:endParaRPr>
          </a:p>
        </p:txBody>
      </p:sp>
      <p:pic>
        <p:nvPicPr>
          <p:cNvPr id="17409" name="Picture 11" descr="30"/>
          <p:cNvPicPr>
            <a:picLocks noChangeAspect="1" noChangeArrowheads="1"/>
          </p:cNvPicPr>
          <p:nvPr/>
        </p:nvPicPr>
        <p:blipFill>
          <a:blip r:embed="rId2"/>
          <a:srcRect/>
          <a:stretch>
            <a:fillRect/>
          </a:stretch>
        </p:blipFill>
        <p:spPr bwMode="auto">
          <a:xfrm>
            <a:off x="4143372" y="3581584"/>
            <a:ext cx="5000628" cy="3276416"/>
          </a:xfrm>
          <a:prstGeom prst="rect">
            <a:avLst/>
          </a:prstGeom>
          <a:noFill/>
          <a:ln w="9525">
            <a:noFill/>
            <a:miter lim="800000"/>
            <a:headEnd/>
            <a:tailEnd/>
          </a:ln>
        </p:spPr>
      </p:pic>
      <p:sp>
        <p:nvSpPr>
          <p:cNvPr id="7" name="TextBox 6"/>
          <p:cNvSpPr txBox="1"/>
          <p:nvPr/>
        </p:nvSpPr>
        <p:spPr>
          <a:xfrm>
            <a:off x="0" y="4000504"/>
            <a:ext cx="4143372" cy="2769989"/>
          </a:xfrm>
          <a:prstGeom prst="rect">
            <a:avLst/>
          </a:prstGeom>
          <a:noFill/>
        </p:spPr>
        <p:txBody>
          <a:bodyPr wrap="square" rtlCol="0">
            <a:spAutoFit/>
          </a:bodyPr>
          <a:lstStyle/>
          <a:p>
            <a:pPr algn="ctr"/>
            <a:r>
              <a:rPr lang="mk-MK" sz="2200" i="1" u="sng" dirty="0">
                <a:solidFill>
                  <a:srgbClr val="C00000"/>
                </a:solidFill>
                <a:latin typeface="Arial" pitchFamily="34" charset="0"/>
                <a:cs typeface="Arial" pitchFamily="34" charset="0"/>
              </a:rPr>
              <a:t>Шематски приказ на заварувањето со триење</a:t>
            </a:r>
            <a:r>
              <a:rPr lang="mk-MK" sz="2200" dirty="0">
                <a:solidFill>
                  <a:srgbClr val="C00000"/>
                </a:solidFill>
                <a:latin typeface="Arial" pitchFamily="34" charset="0"/>
                <a:cs typeface="Arial" pitchFamily="34" charset="0"/>
              </a:rPr>
              <a:t>: </a:t>
            </a:r>
            <a:endParaRPr lang="mk-MK" sz="2200" dirty="0" smtClean="0">
              <a:solidFill>
                <a:srgbClr val="C00000"/>
              </a:solidFill>
              <a:latin typeface="Arial" pitchFamily="34" charset="0"/>
              <a:cs typeface="Arial" pitchFamily="34" charset="0"/>
            </a:endParaRPr>
          </a:p>
          <a:p>
            <a:pPr algn="ctr"/>
            <a:endParaRPr lang="mk-MK" sz="1000" dirty="0" smtClean="0">
              <a:solidFill>
                <a:srgbClr val="C00000"/>
              </a:solidFill>
              <a:latin typeface="Arial" pitchFamily="34" charset="0"/>
              <a:cs typeface="Arial" pitchFamily="34" charset="0"/>
            </a:endParaRPr>
          </a:p>
          <a:p>
            <a:pPr algn="just"/>
            <a:r>
              <a:rPr lang="mk-MK" sz="2200" dirty="0" smtClean="0">
                <a:solidFill>
                  <a:srgbClr val="C00000"/>
                </a:solidFill>
                <a:latin typeface="Arial" pitchFamily="34" charset="0"/>
                <a:cs typeface="Arial" pitchFamily="34" charset="0"/>
              </a:rPr>
              <a:t>а)заварување </a:t>
            </a:r>
            <a:r>
              <a:rPr lang="mk-MK" sz="2200" dirty="0">
                <a:solidFill>
                  <a:srgbClr val="C00000"/>
                </a:solidFill>
                <a:latin typeface="Arial" pitchFamily="34" charset="0"/>
                <a:cs typeface="Arial" pitchFamily="34" charset="0"/>
              </a:rPr>
              <a:t>со триење кај вртење на двете парчиња; </a:t>
            </a:r>
            <a:endParaRPr lang="mk-MK" sz="2200" dirty="0" smtClean="0">
              <a:solidFill>
                <a:srgbClr val="C00000"/>
              </a:solidFill>
              <a:latin typeface="Arial" pitchFamily="34" charset="0"/>
              <a:cs typeface="Arial" pitchFamily="34" charset="0"/>
            </a:endParaRPr>
          </a:p>
          <a:p>
            <a:pPr algn="just"/>
            <a:endParaRPr lang="mk-MK" sz="1000" dirty="0" smtClean="0">
              <a:solidFill>
                <a:srgbClr val="C00000"/>
              </a:solidFill>
              <a:latin typeface="Arial" pitchFamily="34" charset="0"/>
              <a:cs typeface="Arial" pitchFamily="34" charset="0"/>
            </a:endParaRPr>
          </a:p>
          <a:p>
            <a:pPr algn="ctr"/>
            <a:r>
              <a:rPr lang="mk-MK" sz="2200" dirty="0" smtClean="0">
                <a:solidFill>
                  <a:srgbClr val="C00000"/>
                </a:solidFill>
                <a:latin typeface="Arial" pitchFamily="34" charset="0"/>
                <a:cs typeface="Arial" pitchFamily="34" charset="0"/>
              </a:rPr>
              <a:t>б)заварување </a:t>
            </a:r>
            <a:r>
              <a:rPr lang="mk-MK" sz="2200" dirty="0">
                <a:solidFill>
                  <a:srgbClr val="C00000"/>
                </a:solidFill>
                <a:latin typeface="Arial" pitchFamily="34" charset="0"/>
                <a:cs typeface="Arial" pitchFamily="34" charset="0"/>
              </a:rPr>
              <a:t>со триење при што се врти само едното парче кое се заварува.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noFill/>
        </p:spPr>
        <p:txBody>
          <a:bodyPr wrap="square" rtlCol="0">
            <a:spAutoFit/>
          </a:bodyPr>
          <a:lstStyle/>
          <a:p>
            <a:pPr algn="ctr"/>
            <a:r>
              <a:rPr lang="mk-MK" sz="2800" b="1" u="sng" dirty="0">
                <a:solidFill>
                  <a:schemeClr val="accent5">
                    <a:lumMod val="50000"/>
                  </a:schemeClr>
                </a:solidFill>
                <a:latin typeface="Arial" pitchFamily="34" charset="0"/>
                <a:cs typeface="Arial" pitchFamily="34" charset="0"/>
              </a:rPr>
              <a:t>ЕЛЕКТРООТПОРНО ЗАВАРУВАЊЕ СО ИСКРЕЊЕ</a:t>
            </a:r>
            <a:endParaRPr lang="mk-MK" sz="2800" u="sng" dirty="0">
              <a:solidFill>
                <a:schemeClr val="accent5">
                  <a:lumMod val="50000"/>
                </a:schemeClr>
              </a:solidFill>
              <a:latin typeface="Arial" pitchFamily="34" charset="0"/>
              <a:cs typeface="Arial" pitchFamily="34" charset="0"/>
            </a:endParaRPr>
          </a:p>
        </p:txBody>
      </p:sp>
      <p:sp>
        <p:nvSpPr>
          <p:cNvPr id="5" name="TextBox 4"/>
          <p:cNvSpPr txBox="1"/>
          <p:nvPr/>
        </p:nvSpPr>
        <p:spPr>
          <a:xfrm>
            <a:off x="0" y="714356"/>
            <a:ext cx="9144000" cy="2123658"/>
          </a:xfrm>
          <a:prstGeom prst="rect">
            <a:avLst/>
          </a:prstGeom>
          <a:noFill/>
        </p:spPr>
        <p:txBody>
          <a:bodyPr wrap="square" rtlCol="0">
            <a:spAutoFit/>
          </a:bodyPr>
          <a:lstStyle/>
          <a:p>
            <a:pPr indent="457200" algn="just"/>
            <a:r>
              <a:rPr lang="mk-MK" sz="2200" dirty="0">
                <a:latin typeface="Arial" pitchFamily="34" charset="0"/>
                <a:cs typeface="Arial" pitchFamily="34" charset="0"/>
              </a:rPr>
              <a:t>Овој вид на заварување е најефикасен начин, бидејќи покрај Џуловата енергија, уште користи и енергија на повеќе минијатурни електрични лакови кои настануваат со меѓусебно оддалечување и доближување на парчињата кои се заваруваат, како и кинетичката енергија на гасови настанати поради искрење помеѓу двата </a:t>
            </a:r>
            <a:r>
              <a:rPr lang="mk-MK" sz="2200" dirty="0" smtClean="0">
                <a:latin typeface="Arial" pitchFamily="34" charset="0"/>
                <a:cs typeface="Arial" pitchFamily="34" charset="0"/>
              </a:rPr>
              <a:t>предмета.</a:t>
            </a:r>
            <a:endParaRPr lang="mk-MK" sz="2200" dirty="0">
              <a:latin typeface="Arial" pitchFamily="34" charset="0"/>
              <a:cs typeface="Arial" pitchFamily="34" charset="0"/>
            </a:endParaRPr>
          </a:p>
        </p:txBody>
      </p:sp>
      <p:pic>
        <p:nvPicPr>
          <p:cNvPr id="16385" name="Picture 12" descr="31"/>
          <p:cNvPicPr>
            <a:picLocks noChangeAspect="1" noChangeArrowheads="1"/>
          </p:cNvPicPr>
          <p:nvPr/>
        </p:nvPicPr>
        <p:blipFill>
          <a:blip r:embed="rId2"/>
          <a:srcRect/>
          <a:stretch>
            <a:fillRect/>
          </a:stretch>
        </p:blipFill>
        <p:spPr bwMode="auto">
          <a:xfrm>
            <a:off x="2571736" y="2786058"/>
            <a:ext cx="4000528" cy="3263103"/>
          </a:xfrm>
          <a:prstGeom prst="rect">
            <a:avLst/>
          </a:prstGeom>
          <a:noFill/>
          <a:ln w="9525">
            <a:noFill/>
            <a:miter lim="800000"/>
            <a:headEnd/>
            <a:tailEnd/>
          </a:ln>
        </p:spPr>
      </p:pic>
      <p:sp>
        <p:nvSpPr>
          <p:cNvPr id="7" name="TextBox 6"/>
          <p:cNvSpPr txBox="1"/>
          <p:nvPr/>
        </p:nvSpPr>
        <p:spPr>
          <a:xfrm>
            <a:off x="714348" y="6143644"/>
            <a:ext cx="7929618" cy="430887"/>
          </a:xfrm>
          <a:prstGeom prst="rect">
            <a:avLst/>
          </a:prstGeom>
          <a:noFill/>
        </p:spPr>
        <p:txBody>
          <a:bodyPr wrap="square" rtlCol="0">
            <a:spAutoFit/>
          </a:bodyPr>
          <a:lstStyle/>
          <a:p>
            <a:pPr algn="ctr"/>
            <a:r>
              <a:rPr lang="mk-MK" sz="2200" b="1" dirty="0">
                <a:solidFill>
                  <a:srgbClr val="C00000"/>
                </a:solidFill>
                <a:latin typeface="Arial" pitchFamily="34" charset="0"/>
                <a:cs typeface="Arial" pitchFamily="34" charset="0"/>
              </a:rPr>
              <a:t>Шематски приказ на заварување со искрење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noFill/>
        </p:spPr>
        <p:txBody>
          <a:bodyPr wrap="square" rtlCol="0">
            <a:spAutoFit/>
          </a:bodyPr>
          <a:lstStyle/>
          <a:p>
            <a:pPr algn="ctr"/>
            <a:r>
              <a:rPr lang="mk-MK" sz="2800" b="1" u="sng" dirty="0">
                <a:solidFill>
                  <a:schemeClr val="accent5">
                    <a:lumMod val="50000"/>
                  </a:schemeClr>
                </a:solidFill>
                <a:latin typeface="Arial" pitchFamily="34" charset="0"/>
                <a:cs typeface="Arial" pitchFamily="34" charset="0"/>
              </a:rPr>
              <a:t>УЛТРАЗВУЧНО ЗАВАРУВАЊЕ</a:t>
            </a:r>
            <a:endParaRPr lang="mk-MK" sz="2800" u="sng" dirty="0">
              <a:solidFill>
                <a:schemeClr val="accent5">
                  <a:lumMod val="50000"/>
                </a:schemeClr>
              </a:solidFill>
              <a:latin typeface="Arial" pitchFamily="34" charset="0"/>
              <a:cs typeface="Arial" pitchFamily="34" charset="0"/>
            </a:endParaRPr>
          </a:p>
        </p:txBody>
      </p:sp>
      <p:pic>
        <p:nvPicPr>
          <p:cNvPr id="15361" name="Picture 1"/>
          <p:cNvPicPr>
            <a:picLocks noChangeAspect="1" noChangeArrowheads="1"/>
          </p:cNvPicPr>
          <p:nvPr/>
        </p:nvPicPr>
        <p:blipFill>
          <a:blip r:embed="rId2"/>
          <a:srcRect/>
          <a:stretch>
            <a:fillRect/>
          </a:stretch>
        </p:blipFill>
        <p:spPr bwMode="auto">
          <a:xfrm>
            <a:off x="500034" y="571479"/>
            <a:ext cx="8072494" cy="630187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00042"/>
            <a:ext cx="9144000" cy="5632311"/>
          </a:xfrm>
          <a:prstGeom prst="rect">
            <a:avLst/>
          </a:prstGeom>
          <a:noFill/>
        </p:spPr>
        <p:txBody>
          <a:bodyPr wrap="square" rtlCol="0">
            <a:spAutoFit/>
          </a:bodyPr>
          <a:lstStyle/>
          <a:p>
            <a:pPr indent="457200" algn="just"/>
            <a:r>
              <a:rPr lang="mk-MK" sz="2400" dirty="0">
                <a:latin typeface="Arial" pitchFamily="34" charset="0"/>
                <a:cs typeface="Arial" pitchFamily="34" charset="0"/>
              </a:rPr>
              <a:t>Звучниот генератор со голема фреквенција, напојуван со електрична енерија, може да произведува и толкав број на звучни бранови во единица време, што на местото на приемот (парчињата кои се заваруваат) предизвикува интензивно движење на електрони, така да под влијание на нивната кинетичка енергија се создава толкава топлинска енергија која доведува до топење на металите. На опишаниот принцип се заснова една од најмодерните постапки на заварување, но нејзиниот основен недостаток е тоа што може да се применува само за релативно мали дебелини на основниот материјал (најмногу 2 + 2 </a:t>
            </a:r>
            <a:r>
              <a:rPr lang="en-US" sz="2400" dirty="0">
                <a:latin typeface="Arial" pitchFamily="34" charset="0"/>
                <a:cs typeface="Arial" pitchFamily="34" charset="0"/>
              </a:rPr>
              <a:t>[</a:t>
            </a:r>
            <a:r>
              <a:rPr lang="mk-MK" sz="2400" dirty="0">
                <a:latin typeface="Arial" pitchFamily="34" charset="0"/>
                <a:cs typeface="Arial" pitchFamily="34" charset="0"/>
              </a:rPr>
              <a:t>mm</a:t>
            </a:r>
            <a:r>
              <a:rPr lang="en-US" sz="2400" dirty="0">
                <a:latin typeface="Arial" pitchFamily="34" charset="0"/>
                <a:cs typeface="Arial" pitchFamily="34" charset="0"/>
              </a:rPr>
              <a:t>]</a:t>
            </a:r>
            <a:r>
              <a:rPr lang="mk-MK" sz="2400" dirty="0">
                <a:latin typeface="Arial" pitchFamily="34" charset="0"/>
                <a:cs typeface="Arial" pitchFamily="34" charset="0"/>
              </a:rPr>
              <a:t>). </a:t>
            </a:r>
          </a:p>
          <a:p>
            <a:pPr indent="457200" algn="just"/>
            <a:r>
              <a:rPr lang="en-US" sz="2400" dirty="0">
                <a:latin typeface="Arial" pitchFamily="34" charset="0"/>
                <a:cs typeface="Arial" pitchFamily="34" charset="0"/>
              </a:rPr>
              <a:t> </a:t>
            </a:r>
            <a:endParaRPr lang="mk-MK" sz="2400" dirty="0">
              <a:latin typeface="Arial" pitchFamily="34" charset="0"/>
              <a:cs typeface="Arial" pitchFamily="34" charset="0"/>
            </a:endParaRPr>
          </a:p>
          <a:p>
            <a:pPr indent="457200" algn="just"/>
            <a:r>
              <a:rPr lang="mk-MK" sz="2400" dirty="0">
                <a:latin typeface="Arial" pitchFamily="34" charset="0"/>
                <a:cs typeface="Arial" pitchFamily="34" charset="0"/>
              </a:rPr>
              <a:t>Инаку оваа постапка се применува само за елементи во преклопна врска, што бара внимателно чистење на допирните површини, а се користи практично за сите метали и легури</a:t>
            </a:r>
            <a:r>
              <a:rPr lang="mk-MK" sz="2400" dirty="0" smtClean="0">
                <a:latin typeface="Arial" pitchFamily="34" charset="0"/>
                <a:cs typeface="Arial" pitchFamily="34" charset="0"/>
              </a:rPr>
              <a:t>.</a:t>
            </a:r>
            <a:endParaRPr lang="mk-MK" sz="2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noFill/>
        </p:spPr>
        <p:txBody>
          <a:bodyPr wrap="square" rtlCol="0">
            <a:spAutoFit/>
          </a:bodyPr>
          <a:lstStyle/>
          <a:p>
            <a:pPr algn="ctr"/>
            <a:r>
              <a:rPr lang="mk-MK" sz="2800" b="1" u="sng" dirty="0">
                <a:solidFill>
                  <a:schemeClr val="accent5">
                    <a:lumMod val="50000"/>
                  </a:schemeClr>
                </a:solidFill>
                <a:latin typeface="Arial" pitchFamily="34" charset="0"/>
                <a:cs typeface="Arial" pitchFamily="34" charset="0"/>
              </a:rPr>
              <a:t>ЗАВАРУВАЊЕ СО ЕЛЕКТРОНСКИ СНОП</a:t>
            </a:r>
            <a:endParaRPr lang="mk-MK" sz="2800" u="sng" dirty="0">
              <a:solidFill>
                <a:schemeClr val="accent5">
                  <a:lumMod val="50000"/>
                </a:schemeClr>
              </a:solidFill>
              <a:latin typeface="Arial" pitchFamily="34" charset="0"/>
              <a:cs typeface="Arial" pitchFamily="34" charset="0"/>
            </a:endParaRPr>
          </a:p>
        </p:txBody>
      </p:sp>
      <p:sp>
        <p:nvSpPr>
          <p:cNvPr id="5" name="TextBox 4"/>
          <p:cNvSpPr txBox="1"/>
          <p:nvPr/>
        </p:nvSpPr>
        <p:spPr>
          <a:xfrm>
            <a:off x="0" y="500042"/>
            <a:ext cx="9144000" cy="1785104"/>
          </a:xfrm>
          <a:prstGeom prst="rect">
            <a:avLst/>
          </a:prstGeom>
          <a:noFill/>
        </p:spPr>
        <p:txBody>
          <a:bodyPr wrap="square" rtlCol="0">
            <a:spAutoFit/>
          </a:bodyPr>
          <a:lstStyle/>
          <a:p>
            <a:pPr indent="457200" algn="just"/>
            <a:r>
              <a:rPr lang="mk-MK" sz="2200" dirty="0">
                <a:solidFill>
                  <a:srgbClr val="C00000"/>
                </a:solidFill>
                <a:latin typeface="Arial" pitchFamily="34" charset="0"/>
                <a:cs typeface="Arial" pitchFamily="34" charset="0"/>
              </a:rPr>
              <a:t>Заварувањето со електронски сноп </a:t>
            </a:r>
            <a:r>
              <a:rPr lang="mk-MK" sz="2200" dirty="0">
                <a:latin typeface="Arial" pitchFamily="34" charset="0"/>
                <a:cs typeface="Arial" pitchFamily="34" charset="0"/>
              </a:rPr>
              <a:t>е процес на спојување кое продуцира завар со емитирање на сноп од електрони со голема енергија за загревање на местото на спојување. Електроните се елементарни делови на атомот кои се карактеризираат со негативен напон и многу мала маса. </a:t>
            </a:r>
          </a:p>
        </p:txBody>
      </p:sp>
      <p:pic>
        <p:nvPicPr>
          <p:cNvPr id="13313" name="Picture 10" descr="слика 1 електронски сноп"/>
          <p:cNvPicPr>
            <a:picLocks noChangeAspect="1" noChangeArrowheads="1"/>
          </p:cNvPicPr>
          <p:nvPr/>
        </p:nvPicPr>
        <p:blipFill>
          <a:blip r:embed="rId2"/>
          <a:srcRect/>
          <a:stretch>
            <a:fillRect/>
          </a:stretch>
        </p:blipFill>
        <p:spPr bwMode="auto">
          <a:xfrm>
            <a:off x="2714613" y="2357430"/>
            <a:ext cx="5691621" cy="3857652"/>
          </a:xfrm>
          <a:prstGeom prst="rect">
            <a:avLst/>
          </a:prstGeom>
          <a:noFill/>
          <a:ln w="9525">
            <a:noFill/>
            <a:miter lim="800000"/>
            <a:headEnd/>
            <a:tailEnd/>
          </a:ln>
        </p:spPr>
      </p:pic>
      <p:sp>
        <p:nvSpPr>
          <p:cNvPr id="7" name="Rectangle 6"/>
          <p:cNvSpPr/>
          <p:nvPr/>
        </p:nvSpPr>
        <p:spPr>
          <a:xfrm>
            <a:off x="285720" y="3643314"/>
            <a:ext cx="2153331" cy="1107996"/>
          </a:xfrm>
          <a:prstGeom prst="rect">
            <a:avLst/>
          </a:prstGeom>
        </p:spPr>
        <p:txBody>
          <a:bodyPr wrap="square">
            <a:spAutoFit/>
          </a:bodyPr>
          <a:lstStyle/>
          <a:p>
            <a:pPr algn="ctr"/>
            <a:r>
              <a:rPr lang="mk-MK" sz="2200" b="1" dirty="0">
                <a:solidFill>
                  <a:srgbClr val="C00000"/>
                </a:solidFill>
                <a:latin typeface="Arial" pitchFamily="34" charset="0"/>
                <a:cs typeface="Arial" pitchFamily="34" charset="0"/>
              </a:rPr>
              <a:t>Длабочина на навлегување на снопот</a:t>
            </a:r>
          </a:p>
        </p:txBody>
      </p:sp>
      <p:sp>
        <p:nvSpPr>
          <p:cNvPr id="8" name="TextBox 7"/>
          <p:cNvSpPr txBox="1"/>
          <p:nvPr/>
        </p:nvSpPr>
        <p:spPr>
          <a:xfrm>
            <a:off x="0" y="6286520"/>
            <a:ext cx="9144000" cy="430887"/>
          </a:xfrm>
          <a:prstGeom prst="rect">
            <a:avLst/>
          </a:prstGeom>
          <a:noFill/>
        </p:spPr>
        <p:txBody>
          <a:bodyPr wrap="square" rtlCol="0">
            <a:spAutoFit/>
          </a:bodyPr>
          <a:lstStyle/>
          <a:p>
            <a:pPr indent="457200" algn="just"/>
            <a:r>
              <a:rPr lang="mk-MK" sz="2200" dirty="0">
                <a:latin typeface="Arial" pitchFamily="34" charset="0"/>
                <a:cs typeface="Arial" pitchFamily="34" charset="0"/>
              </a:rPr>
              <a:t>Електронскиот сноп секогаш се продуцира во вакумски комори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86528"/>
          </a:xfrm>
          <a:prstGeom prst="rect">
            <a:avLst/>
          </a:prstGeom>
          <a:noFill/>
        </p:spPr>
        <p:txBody>
          <a:bodyPr wrap="square" rtlCol="0">
            <a:spAutoFit/>
          </a:bodyPr>
          <a:lstStyle/>
          <a:p>
            <a:pPr indent="457200" algn="just"/>
            <a:r>
              <a:rPr lang="mk-MK" sz="2200" b="1" dirty="0">
                <a:solidFill>
                  <a:srgbClr val="C00000"/>
                </a:solidFill>
                <a:latin typeface="Arial" pitchFamily="34" charset="0"/>
                <a:cs typeface="Arial" pitchFamily="34" charset="0"/>
              </a:rPr>
              <a:t>Придобивки од заварувањето </a:t>
            </a:r>
            <a:r>
              <a:rPr lang="mk-MK" sz="2200" dirty="0">
                <a:latin typeface="Arial" pitchFamily="34" charset="0"/>
                <a:cs typeface="Arial" pitchFamily="34" charset="0"/>
              </a:rPr>
              <a:t>со електронски сноп се:</a:t>
            </a:r>
          </a:p>
          <a:p>
            <a:pPr lvl="0" indent="457200" algn="just">
              <a:buFont typeface="Wingdings" pitchFamily="2" charset="2"/>
              <a:buChar char="ü"/>
            </a:pPr>
            <a:r>
              <a:rPr lang="mk-MK" sz="2000" dirty="0">
                <a:solidFill>
                  <a:srgbClr val="C00000"/>
                </a:solidFill>
                <a:latin typeface="Arial" pitchFamily="34" charset="0"/>
                <a:cs typeface="Arial" pitchFamily="34" charset="0"/>
              </a:rPr>
              <a:t>заварување со еден премин кај потенките основни материјали;</a:t>
            </a:r>
          </a:p>
          <a:p>
            <a:pPr lvl="0" indent="457200" algn="just">
              <a:buFont typeface="Wingdings" pitchFamily="2" charset="2"/>
              <a:buChar char="ü"/>
            </a:pPr>
            <a:r>
              <a:rPr lang="mk-MK" sz="2000" dirty="0">
                <a:solidFill>
                  <a:srgbClr val="C00000"/>
                </a:solidFill>
                <a:latin typeface="Arial" pitchFamily="34" charset="0"/>
                <a:cs typeface="Arial" pitchFamily="34" charset="0"/>
              </a:rPr>
              <a:t>херметички спој на деловите за овозможување на вакумска состојба;</a:t>
            </a:r>
          </a:p>
          <a:p>
            <a:pPr lvl="0" indent="457200" algn="just">
              <a:buFont typeface="Wingdings" pitchFamily="2" charset="2"/>
              <a:buChar char="ü"/>
            </a:pPr>
            <a:r>
              <a:rPr lang="mk-MK" sz="2000" dirty="0">
                <a:solidFill>
                  <a:srgbClr val="C00000"/>
                </a:solidFill>
                <a:latin typeface="Arial" pitchFamily="34" charset="0"/>
                <a:cs typeface="Arial" pitchFamily="34" charset="0"/>
              </a:rPr>
              <a:t>мал степен на деформации;</a:t>
            </a:r>
          </a:p>
          <a:p>
            <a:pPr lvl="0" indent="457200" algn="just">
              <a:buFont typeface="Wingdings" pitchFamily="2" charset="2"/>
              <a:buChar char="ü"/>
            </a:pPr>
            <a:r>
              <a:rPr lang="mk-MK" sz="2000" dirty="0">
                <a:solidFill>
                  <a:srgbClr val="C00000"/>
                </a:solidFill>
                <a:latin typeface="Arial" pitchFamily="34" charset="0"/>
                <a:cs typeface="Arial" pitchFamily="34" charset="0"/>
              </a:rPr>
              <a:t>мало онечистување (кај вакумското заварување);</a:t>
            </a:r>
          </a:p>
          <a:p>
            <a:pPr lvl="0" indent="457200" algn="just">
              <a:buFont typeface="Wingdings" pitchFamily="2" charset="2"/>
              <a:buChar char="ü"/>
            </a:pPr>
            <a:r>
              <a:rPr lang="mk-MK" sz="2000" dirty="0">
                <a:solidFill>
                  <a:srgbClr val="C00000"/>
                </a:solidFill>
                <a:latin typeface="Arial" pitchFamily="34" charset="0"/>
                <a:cs typeface="Arial" pitchFamily="34" charset="0"/>
              </a:rPr>
              <a:t>локацијата на заварување-спојот е тесен (мала површина);</a:t>
            </a:r>
          </a:p>
          <a:p>
            <a:pPr lvl="0" indent="457200" algn="just">
              <a:buFont typeface="Wingdings" pitchFamily="2" charset="2"/>
              <a:buChar char="ü"/>
            </a:pPr>
            <a:r>
              <a:rPr lang="mk-MK" sz="2000" dirty="0">
                <a:solidFill>
                  <a:srgbClr val="C00000"/>
                </a:solidFill>
                <a:latin typeface="Arial" pitchFamily="34" charset="0"/>
                <a:cs typeface="Arial" pitchFamily="34" charset="0"/>
              </a:rPr>
              <a:t>влијанието на топлината е зонски на мала површина;</a:t>
            </a:r>
          </a:p>
          <a:p>
            <a:pPr lvl="0" indent="457200" algn="just">
              <a:buFont typeface="Wingdings" pitchFamily="2" charset="2"/>
              <a:buChar char="ü"/>
            </a:pPr>
            <a:r>
              <a:rPr lang="mk-MK" sz="2000" dirty="0">
                <a:solidFill>
                  <a:srgbClr val="C00000"/>
                </a:solidFill>
                <a:latin typeface="Arial" pitchFamily="34" charset="0"/>
                <a:cs typeface="Arial" pitchFamily="34" charset="0"/>
              </a:rPr>
              <a:t>нуди можност за заварување на различни метали; и</a:t>
            </a:r>
          </a:p>
          <a:p>
            <a:pPr lvl="0" indent="457200" algn="just">
              <a:buFont typeface="Wingdings" pitchFamily="2" charset="2"/>
              <a:buChar char="ü"/>
            </a:pPr>
            <a:r>
              <a:rPr lang="mk-MK" sz="2000" dirty="0">
                <a:solidFill>
                  <a:srgbClr val="C00000"/>
                </a:solidFill>
                <a:latin typeface="Arial" pitchFamily="34" charset="0"/>
                <a:cs typeface="Arial" pitchFamily="34" charset="0"/>
              </a:rPr>
              <a:t>не се користи додатен материјал</a:t>
            </a:r>
            <a:r>
              <a:rPr lang="mk-MK" sz="2000" dirty="0">
                <a:latin typeface="Arial" pitchFamily="34" charset="0"/>
                <a:cs typeface="Arial" pitchFamily="34" charset="0"/>
              </a:rPr>
              <a:t>.</a:t>
            </a:r>
          </a:p>
          <a:p>
            <a:pPr indent="457200" algn="just"/>
            <a:r>
              <a:rPr lang="mk-MK" sz="2200" dirty="0">
                <a:latin typeface="Arial" pitchFamily="34" charset="0"/>
                <a:cs typeface="Arial" pitchFamily="34" charset="0"/>
              </a:rPr>
              <a:t> </a:t>
            </a:r>
          </a:p>
          <a:p>
            <a:pPr indent="457200" algn="just"/>
            <a:r>
              <a:rPr lang="mk-MK" sz="2200" b="1" dirty="0">
                <a:solidFill>
                  <a:srgbClr val="C00000"/>
                </a:solidFill>
                <a:latin typeface="Arial" pitchFamily="34" charset="0"/>
                <a:cs typeface="Arial" pitchFamily="34" charset="0"/>
              </a:rPr>
              <a:t>Недостатоци и ограничувања </a:t>
            </a:r>
            <a:r>
              <a:rPr lang="mk-MK" sz="2200" dirty="0">
                <a:latin typeface="Arial" pitchFamily="34" charset="0"/>
                <a:cs typeface="Arial" pitchFamily="34" charset="0"/>
              </a:rPr>
              <a:t>на заварувањето со електронски сноп се:</a:t>
            </a:r>
          </a:p>
          <a:p>
            <a:pPr lvl="0" indent="457200" algn="just">
              <a:buFont typeface="Wingdings" pitchFamily="2" charset="2"/>
              <a:buChar char="ü"/>
            </a:pPr>
            <a:r>
              <a:rPr lang="mk-MK" sz="2000" dirty="0">
                <a:solidFill>
                  <a:srgbClr val="C00000"/>
                </a:solidFill>
                <a:latin typeface="Arial" pitchFamily="34" charset="0"/>
                <a:cs typeface="Arial" pitchFamily="34" charset="0"/>
              </a:rPr>
              <a:t>висока цена на чинење на опремата за заварување со електронски сноп;</a:t>
            </a:r>
          </a:p>
          <a:p>
            <a:pPr lvl="0" indent="457200" algn="just">
              <a:buFont typeface="Wingdings" pitchFamily="2" charset="2"/>
              <a:buChar char="ü"/>
            </a:pPr>
            <a:r>
              <a:rPr lang="mk-MK" sz="2000" dirty="0">
                <a:solidFill>
                  <a:srgbClr val="C00000"/>
                </a:solidFill>
                <a:latin typeface="Arial" pitchFamily="34" charset="0"/>
                <a:cs typeface="Arial" pitchFamily="34" charset="0"/>
              </a:rPr>
              <a:t>употребата на комори ги условува димензионално основните материјали кои се спојуват со заварување;</a:t>
            </a:r>
          </a:p>
          <a:p>
            <a:pPr lvl="0" indent="457200" algn="just">
              <a:buFont typeface="Wingdings" pitchFamily="2" charset="2"/>
              <a:buChar char="ü"/>
            </a:pPr>
            <a:r>
              <a:rPr lang="mk-MK" sz="2000" dirty="0">
                <a:solidFill>
                  <a:srgbClr val="C00000"/>
                </a:solidFill>
                <a:latin typeface="Arial" pitchFamily="34" charset="0"/>
                <a:cs typeface="Arial" pitchFamily="34" charset="0"/>
              </a:rPr>
              <a:t>губиток на време кога се заварува за остварување на вакумизиран простор;</a:t>
            </a:r>
          </a:p>
          <a:p>
            <a:pPr lvl="0" indent="457200" algn="just">
              <a:buFont typeface="Wingdings" pitchFamily="2" charset="2"/>
              <a:buChar char="ü"/>
            </a:pPr>
            <a:r>
              <a:rPr lang="mk-MK" sz="2000" dirty="0">
                <a:solidFill>
                  <a:srgbClr val="C00000"/>
                </a:solidFill>
                <a:latin typeface="Arial" pitchFamily="34" charset="0"/>
                <a:cs typeface="Arial" pitchFamily="34" charset="0"/>
              </a:rPr>
              <a:t>високи цени на чинење за припрема за заварување;</a:t>
            </a:r>
          </a:p>
          <a:p>
            <a:pPr lvl="0" indent="457200" algn="just">
              <a:buFont typeface="Wingdings" pitchFamily="2" charset="2"/>
              <a:buChar char="ü"/>
            </a:pPr>
            <a:r>
              <a:rPr lang="mk-MK" sz="2000" dirty="0">
                <a:solidFill>
                  <a:srgbClr val="C00000"/>
                </a:solidFill>
                <a:latin typeface="Arial" pitchFamily="34" charset="0"/>
                <a:cs typeface="Arial" pitchFamily="34" charset="0"/>
              </a:rPr>
              <a:t>Х-зраци кои се продуцираат при процесот на заварување; и</a:t>
            </a:r>
          </a:p>
          <a:p>
            <a:pPr lvl="0" indent="457200" algn="just">
              <a:buFont typeface="Wingdings" pitchFamily="2" charset="2"/>
              <a:buChar char="ü"/>
            </a:pPr>
            <a:r>
              <a:rPr lang="mk-MK" sz="2000" dirty="0">
                <a:solidFill>
                  <a:srgbClr val="C00000"/>
                </a:solidFill>
                <a:latin typeface="Arial" pitchFamily="34" charset="0"/>
                <a:cs typeface="Arial" pitchFamily="34" charset="0"/>
              </a:rPr>
              <a:t>брзото ладење на местото на завар-спој може да предизвика на појава на пукнатини кај некои материјали</a:t>
            </a:r>
            <a:r>
              <a:rPr lang="mk-MK" sz="2000" dirty="0" smtClean="0">
                <a:latin typeface="Arial" pitchFamily="34" charset="0"/>
                <a:cs typeface="Arial" pitchFamily="34" charset="0"/>
              </a:rPr>
              <a:t>.</a:t>
            </a:r>
            <a:endParaRPr lang="mk-MK" sz="20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2462213"/>
          </a:xfrm>
          <a:prstGeom prst="rect">
            <a:avLst/>
          </a:prstGeom>
          <a:noFill/>
        </p:spPr>
        <p:txBody>
          <a:bodyPr wrap="square" rtlCol="0">
            <a:spAutoFit/>
          </a:bodyPr>
          <a:lstStyle/>
          <a:p>
            <a:pPr indent="457200" algn="just"/>
            <a:r>
              <a:rPr lang="mk-MK" sz="2200" dirty="0">
                <a:solidFill>
                  <a:srgbClr val="C00000"/>
                </a:solidFill>
                <a:latin typeface="Arial" pitchFamily="34" charset="0"/>
                <a:cs typeface="Arial" pitchFamily="34" charset="0"/>
              </a:rPr>
              <a:t>Проблеми и дисконтинуитети </a:t>
            </a:r>
            <a:r>
              <a:rPr lang="mk-MK" sz="2200" dirty="0">
                <a:latin typeface="Arial" pitchFamily="34" charset="0"/>
                <a:cs typeface="Arial" pitchFamily="34" charset="0"/>
              </a:rPr>
              <a:t>кај заварувањето со електронски сноп се:</a:t>
            </a:r>
          </a:p>
          <a:p>
            <a:pPr lvl="0">
              <a:buFont typeface="Wingdings" pitchFamily="2" charset="2"/>
              <a:buChar char="ü"/>
            </a:pPr>
            <a:r>
              <a:rPr lang="mk-MK" sz="2200" dirty="0">
                <a:latin typeface="Arial" pitchFamily="34" charset="0"/>
                <a:cs typeface="Arial" pitchFamily="34" charset="0"/>
              </a:rPr>
              <a:t>поткопаност на заварот;</a:t>
            </a:r>
          </a:p>
          <a:p>
            <a:pPr lvl="0">
              <a:buFont typeface="Wingdings" pitchFamily="2" charset="2"/>
              <a:buChar char="ü"/>
            </a:pPr>
            <a:r>
              <a:rPr lang="mk-MK" sz="2200" dirty="0">
                <a:latin typeface="Arial" pitchFamily="34" charset="0"/>
                <a:cs typeface="Arial" pitchFamily="34" charset="0"/>
              </a:rPr>
              <a:t>порозност (шупливост);</a:t>
            </a:r>
          </a:p>
          <a:p>
            <a:pPr lvl="0">
              <a:buFont typeface="Wingdings" pitchFamily="2" charset="2"/>
              <a:buChar char="ü"/>
            </a:pPr>
            <a:r>
              <a:rPr lang="mk-MK" sz="2200" dirty="0">
                <a:latin typeface="Arial" pitchFamily="34" charset="0"/>
                <a:cs typeface="Arial" pitchFamily="34" charset="0"/>
              </a:rPr>
              <a:t>пукнатини,</a:t>
            </a:r>
          </a:p>
          <a:p>
            <a:pPr lvl="0">
              <a:buFont typeface="Wingdings" pitchFamily="2" charset="2"/>
              <a:buChar char="ü"/>
            </a:pPr>
            <a:r>
              <a:rPr lang="mk-MK" sz="2200" dirty="0">
                <a:latin typeface="Arial" pitchFamily="34" charset="0"/>
                <a:cs typeface="Arial" pitchFamily="34" charset="0"/>
              </a:rPr>
              <a:t>недоволна исполнетост на заварот; и</a:t>
            </a:r>
          </a:p>
          <a:p>
            <a:pPr lvl="0">
              <a:buFont typeface="Wingdings" pitchFamily="2" charset="2"/>
              <a:buChar char="ü"/>
            </a:pPr>
            <a:r>
              <a:rPr lang="mk-MK" sz="2200" dirty="0">
                <a:latin typeface="Arial" pitchFamily="34" charset="0"/>
                <a:cs typeface="Arial" pitchFamily="34" charset="0"/>
              </a:rPr>
              <a:t>недоволно добра споеност и др</a:t>
            </a:r>
            <a:r>
              <a:rPr lang="mk-MK" sz="2200" dirty="0" smtClean="0">
                <a:latin typeface="Arial" pitchFamily="34" charset="0"/>
                <a:cs typeface="Arial" pitchFamily="34" charset="0"/>
              </a:rPr>
              <a:t>.</a:t>
            </a:r>
            <a:endParaRPr lang="mk-MK" sz="2200" dirty="0">
              <a:latin typeface="Arial" pitchFamily="34" charset="0"/>
              <a:cs typeface="Arial" pitchFamily="34" charset="0"/>
            </a:endParaRPr>
          </a:p>
        </p:txBody>
      </p:sp>
      <p:pic>
        <p:nvPicPr>
          <p:cNvPr id="11266" name="Picture 5" descr="http:\\www.ptreb.com\Customer-Content\WWW\CMS\images\Weld_Root_Porosity.jpg"/>
          <p:cNvPicPr>
            <a:picLocks noRot="1" noChangeAspect="1" noChangeArrowheads="1"/>
          </p:cNvPicPr>
          <p:nvPr/>
        </p:nvPicPr>
        <p:blipFill>
          <a:blip r:embed="rId2" r:link="rId3"/>
          <a:srcRect/>
          <a:stretch>
            <a:fillRect/>
          </a:stretch>
        </p:blipFill>
        <p:spPr bwMode="auto">
          <a:xfrm rot="5400000">
            <a:off x="6244971" y="613021"/>
            <a:ext cx="2654818" cy="3143240"/>
          </a:xfrm>
          <a:prstGeom prst="rect">
            <a:avLst/>
          </a:prstGeom>
          <a:noFill/>
          <a:ln w="9525">
            <a:noFill/>
            <a:miter lim="800000"/>
            <a:headEnd/>
            <a:tailEnd/>
          </a:ln>
        </p:spPr>
      </p:pic>
      <p:sp>
        <p:nvSpPr>
          <p:cNvPr id="7" name="Rectangle 6"/>
          <p:cNvSpPr/>
          <p:nvPr/>
        </p:nvSpPr>
        <p:spPr>
          <a:xfrm>
            <a:off x="928662" y="2571744"/>
            <a:ext cx="5021246" cy="400110"/>
          </a:xfrm>
          <a:prstGeom prst="rect">
            <a:avLst/>
          </a:prstGeom>
        </p:spPr>
        <p:txBody>
          <a:bodyPr wrap="none">
            <a:spAutoFit/>
          </a:bodyPr>
          <a:lstStyle/>
          <a:p>
            <a:r>
              <a:rPr lang="mk-MK" sz="2000" b="1" dirty="0">
                <a:solidFill>
                  <a:srgbClr val="C00000"/>
                </a:solidFill>
                <a:latin typeface="Arial" pitchFamily="34" charset="0"/>
                <a:cs typeface="Arial" pitchFamily="34" charset="0"/>
              </a:rPr>
              <a:t>Заварување со порозност на коренот.</a:t>
            </a:r>
          </a:p>
        </p:txBody>
      </p:sp>
      <p:pic>
        <p:nvPicPr>
          <p:cNvPr id="11267" name="Picture 14" descr="слика 5 шематски приказ на патеки на движење"/>
          <p:cNvPicPr>
            <a:picLocks noChangeAspect="1" noChangeArrowheads="1"/>
          </p:cNvPicPr>
          <p:nvPr/>
        </p:nvPicPr>
        <p:blipFill>
          <a:blip r:embed="rId4"/>
          <a:srcRect/>
          <a:stretch>
            <a:fillRect/>
          </a:stretch>
        </p:blipFill>
        <p:spPr bwMode="auto">
          <a:xfrm>
            <a:off x="0" y="3060782"/>
            <a:ext cx="5143504" cy="3797218"/>
          </a:xfrm>
          <a:prstGeom prst="rect">
            <a:avLst/>
          </a:prstGeom>
          <a:noFill/>
          <a:ln w="9525">
            <a:noFill/>
            <a:miter lim="800000"/>
            <a:headEnd/>
            <a:tailEnd/>
          </a:ln>
        </p:spPr>
      </p:pic>
      <p:sp>
        <p:nvSpPr>
          <p:cNvPr id="9" name="TextBox 8"/>
          <p:cNvSpPr txBox="1"/>
          <p:nvPr/>
        </p:nvSpPr>
        <p:spPr>
          <a:xfrm>
            <a:off x="5429256" y="4357694"/>
            <a:ext cx="3714744" cy="1785104"/>
          </a:xfrm>
          <a:prstGeom prst="rect">
            <a:avLst/>
          </a:prstGeom>
          <a:noFill/>
        </p:spPr>
        <p:txBody>
          <a:bodyPr wrap="square" rtlCol="0">
            <a:spAutoFit/>
          </a:bodyPr>
          <a:lstStyle/>
          <a:p>
            <a:pPr algn="ctr"/>
            <a:r>
              <a:rPr lang="mk-MK" sz="2200" b="1" dirty="0">
                <a:solidFill>
                  <a:srgbClr val="C00000"/>
                </a:solidFill>
                <a:latin typeface="Arial" pitchFamily="34" charset="0"/>
                <a:cs typeface="Arial" pitchFamily="34" charset="0"/>
              </a:rPr>
              <a:t>Шематски приказ: </a:t>
            </a:r>
          </a:p>
          <a:p>
            <a:pPr algn="just"/>
            <a:r>
              <a:rPr lang="mk-MK" sz="2200" b="1" dirty="0">
                <a:solidFill>
                  <a:srgbClr val="C00000"/>
                </a:solidFill>
                <a:latin typeface="Arial" pitchFamily="34" charset="0"/>
                <a:cs typeface="Arial" pitchFamily="34" charset="0"/>
              </a:rPr>
              <a:t>а) прав сноп; </a:t>
            </a:r>
          </a:p>
          <a:p>
            <a:pPr algn="just"/>
            <a:r>
              <a:rPr lang="mk-MK" sz="2200" b="1" dirty="0">
                <a:solidFill>
                  <a:srgbClr val="C00000"/>
                </a:solidFill>
                <a:latin typeface="Arial" pitchFamily="34" charset="0"/>
                <a:cs typeface="Arial" pitchFamily="34" charset="0"/>
              </a:rPr>
              <a:t>б) кружен ; </a:t>
            </a:r>
          </a:p>
          <a:p>
            <a:pPr algn="just"/>
            <a:r>
              <a:rPr lang="mk-MK" sz="2200" b="1" dirty="0">
                <a:solidFill>
                  <a:srgbClr val="C00000"/>
                </a:solidFill>
                <a:latin typeface="Arial" pitchFamily="34" charset="0"/>
                <a:cs typeface="Arial" pitchFamily="34" charset="0"/>
              </a:rPr>
              <a:t>в) осумки; </a:t>
            </a:r>
          </a:p>
          <a:p>
            <a:pPr algn="just"/>
            <a:r>
              <a:rPr lang="mk-MK" sz="2200" b="1" dirty="0">
                <a:solidFill>
                  <a:srgbClr val="C00000"/>
                </a:solidFill>
                <a:latin typeface="Arial" pitchFamily="34" charset="0"/>
                <a:cs typeface="Arial" pitchFamily="34" charset="0"/>
              </a:rPr>
              <a:t>г) триаглест</a:t>
            </a:r>
            <a:r>
              <a:rPr lang="mk-MK" sz="2200" b="1" dirty="0" smtClean="0">
                <a:solidFill>
                  <a:srgbClr val="C00000"/>
                </a:solidFill>
                <a:latin typeface="Arial" pitchFamily="34" charset="0"/>
                <a:cs typeface="Arial" pitchFamily="34" charset="0"/>
              </a:rPr>
              <a:t>.</a:t>
            </a:r>
            <a:endParaRPr lang="mk-MK" sz="2200" b="1" dirty="0">
              <a:solidFill>
                <a:srgbClr val="C00000"/>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735</Words>
  <Application>Microsoft Office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М-р. Секулов Благој</dc:creator>
  <cp:lastModifiedBy>М-р. Секулов Благој</cp:lastModifiedBy>
  <cp:revision>6</cp:revision>
  <dcterms:created xsi:type="dcterms:W3CDTF">2020-03-05T09:02:03Z</dcterms:created>
  <dcterms:modified xsi:type="dcterms:W3CDTF">2020-03-05T09:57:17Z</dcterms:modified>
</cp:coreProperties>
</file>