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58" r:id="rId6"/>
    <p:sldId id="261" r:id="rId7"/>
    <p:sldId id="260" r:id="rId8"/>
    <p:sldId id="262" r:id="rId9"/>
    <p:sldId id="268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ndaweb.org/" TargetMode="External"/><Relationship Id="rId2" Type="http://schemas.openxmlformats.org/officeDocument/2006/relationships/hyperlink" Target="http://www.ego4u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172200" cy="1894362"/>
          </a:xfrm>
        </p:spPr>
        <p:txBody>
          <a:bodyPr/>
          <a:lstStyle/>
          <a:p>
            <a:pPr algn="ctr"/>
            <a:r>
              <a:rPr lang="en-US" u="sng" dirty="0" smtClean="0"/>
              <a:t>QUESTION TAGS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Наставник: Зорица Дивитарова</a:t>
            </a:r>
          </a:p>
          <a:p>
            <a:r>
              <a:rPr lang="mk-MK" dirty="0" smtClean="0"/>
              <a:t>ОУ „Гоце Делчев“ – Битола</a:t>
            </a:r>
            <a:endParaRPr lang="en-US" dirty="0" smtClean="0"/>
          </a:p>
          <a:p>
            <a:r>
              <a:rPr lang="en-US" dirty="0" smtClean="0"/>
              <a:t>IX </a:t>
            </a:r>
            <a:r>
              <a:rPr lang="mk-MK" dirty="0" smtClean="0"/>
              <a:t>одделение</a:t>
            </a:r>
          </a:p>
          <a:p>
            <a:r>
              <a:rPr lang="mk-MK" dirty="0" smtClean="0"/>
              <a:t>Работна недела 23.03.2020-27.03.2020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700" dirty="0" smtClean="0">
                <a:latin typeface="Comic Sans MS" pitchFamily="66" charset="0"/>
              </a:rPr>
              <a:t>Let’s practice, shall we?</a:t>
            </a:r>
            <a:br>
              <a:rPr lang="en-US" sz="2700" dirty="0" smtClean="0">
                <a:latin typeface="Comic Sans MS" pitchFamily="66" charset="0"/>
              </a:rPr>
            </a:br>
            <a:r>
              <a:rPr lang="en-US" sz="2200" dirty="0" smtClean="0">
                <a:latin typeface="Comic Sans MS" pitchFamily="66" charset="0"/>
              </a:rPr>
              <a:t/>
            </a:r>
            <a:br>
              <a:rPr lang="en-US" sz="2200" dirty="0" smtClean="0">
                <a:latin typeface="Comic Sans MS" pitchFamily="66" charset="0"/>
              </a:rPr>
            </a:br>
            <a:r>
              <a:rPr lang="en-US" sz="2200" b="1" u="sng" dirty="0" smtClean="0">
                <a:latin typeface="Comic Sans MS" pitchFamily="66" charset="0"/>
              </a:rPr>
              <a:t>1.Choose the correct tag: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1. </a:t>
            </a:r>
            <a:r>
              <a:rPr lang="en-US" sz="2500" dirty="0" smtClean="0">
                <a:latin typeface="Comic Sans MS" pitchFamily="66" charset="0"/>
              </a:rPr>
              <a:t>He is your friend,</a:t>
            </a:r>
            <a:r>
              <a:rPr lang="en-US" sz="2500" b="1" dirty="0" smtClean="0">
                <a:latin typeface="Comic Sans MS" pitchFamily="66" charset="0"/>
              </a:rPr>
              <a:t> aren’t/isn’t/</a:t>
            </a:r>
            <a:r>
              <a:rPr lang="en-US" sz="2500" b="1" dirty="0" err="1" smtClean="0">
                <a:latin typeface="Comic Sans MS" pitchFamily="66" charset="0"/>
              </a:rPr>
              <a:t>amn’t</a:t>
            </a:r>
            <a:r>
              <a:rPr lang="en-US" sz="2500" b="1" dirty="0" smtClean="0">
                <a:latin typeface="Comic Sans MS" pitchFamily="66" charset="0"/>
              </a:rPr>
              <a:t> </a:t>
            </a:r>
            <a:r>
              <a:rPr lang="en-US" sz="2500" dirty="0" smtClean="0">
                <a:latin typeface="Comic Sans MS" pitchFamily="66" charset="0"/>
              </a:rPr>
              <a:t>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2.</a:t>
            </a:r>
            <a:r>
              <a:rPr lang="en-US" sz="2500" dirty="0" smtClean="0">
                <a:latin typeface="Comic Sans MS" pitchFamily="66" charset="0"/>
              </a:rPr>
              <a:t> She was in London, </a:t>
            </a:r>
            <a:r>
              <a:rPr lang="en-US" sz="2500" b="1" dirty="0" smtClean="0">
                <a:latin typeface="Comic Sans MS" pitchFamily="66" charset="0"/>
              </a:rPr>
              <a:t>won’t/weren’t/wasn’t</a:t>
            </a:r>
            <a:r>
              <a:rPr lang="en-US" sz="2500" dirty="0" smtClean="0">
                <a:latin typeface="Comic Sans MS" pitchFamily="66" charset="0"/>
              </a:rPr>
              <a:t> she?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3. </a:t>
            </a:r>
            <a:r>
              <a:rPr lang="en-US" sz="2500" dirty="0" smtClean="0">
                <a:latin typeface="Comic Sans MS" pitchFamily="66" charset="0"/>
              </a:rPr>
              <a:t>His father drives a car, </a:t>
            </a:r>
            <a:r>
              <a:rPr lang="en-US" sz="2500" b="1" dirty="0" smtClean="0">
                <a:latin typeface="Comic Sans MS" pitchFamily="66" charset="0"/>
              </a:rPr>
              <a:t>don’t/won’t/doesn’t</a:t>
            </a:r>
            <a:r>
              <a:rPr lang="en-US" sz="2500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4.</a:t>
            </a:r>
            <a:r>
              <a:rPr lang="en-US" sz="2500" dirty="0" smtClean="0">
                <a:latin typeface="Comic Sans MS" pitchFamily="66" charset="0"/>
              </a:rPr>
              <a:t> You can play the guitar, </a:t>
            </a:r>
            <a:r>
              <a:rPr lang="en-US" sz="2500" b="1" dirty="0" smtClean="0">
                <a:latin typeface="Comic Sans MS" pitchFamily="66" charset="0"/>
              </a:rPr>
              <a:t>couldn’t/can’t/can</a:t>
            </a:r>
            <a:r>
              <a:rPr lang="en-US" sz="2500" dirty="0" smtClean="0">
                <a:latin typeface="Comic Sans MS" pitchFamily="66" charset="0"/>
              </a:rPr>
              <a:t> you?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5.</a:t>
            </a:r>
            <a:r>
              <a:rPr lang="en-US" sz="2500" dirty="0" smtClean="0">
                <a:latin typeface="Comic Sans MS" pitchFamily="66" charset="0"/>
              </a:rPr>
              <a:t> Liz won’t come, </a:t>
            </a:r>
            <a:r>
              <a:rPr lang="en-US" sz="2500" b="1" dirty="0" smtClean="0">
                <a:latin typeface="Comic Sans MS" pitchFamily="66" charset="0"/>
              </a:rPr>
              <a:t>is/doesn’t/will</a:t>
            </a:r>
            <a:r>
              <a:rPr lang="en-US" sz="2500" dirty="0" smtClean="0">
                <a:latin typeface="Comic Sans MS" pitchFamily="66" charset="0"/>
              </a:rPr>
              <a:t> she?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6.</a:t>
            </a:r>
            <a:r>
              <a:rPr lang="en-US" sz="2500" dirty="0" smtClean="0">
                <a:latin typeface="Comic Sans MS" pitchFamily="66" charset="0"/>
              </a:rPr>
              <a:t> Sam went to the zoo, </a:t>
            </a:r>
            <a:r>
              <a:rPr lang="en-US" sz="2500" b="1" dirty="0" smtClean="0">
                <a:latin typeface="Comic Sans MS" pitchFamily="66" charset="0"/>
              </a:rPr>
              <a:t>don’t/didn’t/doesn’t</a:t>
            </a:r>
            <a:r>
              <a:rPr lang="en-US" sz="2500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7. </a:t>
            </a:r>
            <a:r>
              <a:rPr lang="en-US" sz="2500" dirty="0" smtClean="0">
                <a:latin typeface="Comic Sans MS" pitchFamily="66" charset="0"/>
              </a:rPr>
              <a:t>Pat has a sister, </a:t>
            </a:r>
            <a:r>
              <a:rPr lang="en-US" sz="2500" b="1" dirty="0" smtClean="0">
                <a:latin typeface="Comic Sans MS" pitchFamily="66" charset="0"/>
              </a:rPr>
              <a:t>haven’t/hasn’t/hadn’t</a:t>
            </a:r>
            <a:r>
              <a:rPr lang="en-US" sz="2500" dirty="0" smtClean="0">
                <a:latin typeface="Comic Sans MS" pitchFamily="66" charset="0"/>
              </a:rPr>
              <a:t> she?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8.</a:t>
            </a:r>
            <a:r>
              <a:rPr lang="en-US" sz="2500" dirty="0" smtClean="0">
                <a:latin typeface="Comic Sans MS" pitchFamily="66" charset="0"/>
              </a:rPr>
              <a:t> Mike can’t drive a car, </a:t>
            </a:r>
            <a:r>
              <a:rPr lang="en-US" sz="2500" b="1" dirty="0" smtClean="0">
                <a:latin typeface="Comic Sans MS" pitchFamily="66" charset="0"/>
              </a:rPr>
              <a:t>could/can/can’t</a:t>
            </a:r>
            <a:r>
              <a:rPr lang="en-US" sz="2500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9.</a:t>
            </a:r>
            <a:r>
              <a:rPr lang="en-US" sz="2500" dirty="0" smtClean="0">
                <a:latin typeface="Comic Sans MS" pitchFamily="66" charset="0"/>
              </a:rPr>
              <a:t> They didn’t go there, </a:t>
            </a:r>
            <a:r>
              <a:rPr lang="en-US" sz="2500" b="1" dirty="0" smtClean="0">
                <a:latin typeface="Comic Sans MS" pitchFamily="66" charset="0"/>
              </a:rPr>
              <a:t>do/does/did</a:t>
            </a:r>
            <a:r>
              <a:rPr lang="en-US" sz="2500" dirty="0" smtClean="0">
                <a:latin typeface="Comic Sans MS" pitchFamily="66" charset="0"/>
              </a:rPr>
              <a:t> they?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10. </a:t>
            </a:r>
            <a:r>
              <a:rPr lang="en-US" sz="2500" dirty="0" smtClean="0">
                <a:latin typeface="Comic Sans MS" pitchFamily="66" charset="0"/>
              </a:rPr>
              <a:t>Bob doesn’t like football, </a:t>
            </a:r>
            <a:r>
              <a:rPr lang="en-US" sz="2500" b="1" dirty="0" smtClean="0">
                <a:latin typeface="Comic Sans MS" pitchFamily="66" charset="0"/>
              </a:rPr>
              <a:t>do/does/did</a:t>
            </a:r>
            <a:r>
              <a:rPr lang="en-US" sz="2500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sz="2500" b="1" dirty="0" smtClean="0">
                <a:latin typeface="Comic Sans MS" pitchFamily="66" charset="0"/>
              </a:rPr>
              <a:t>11.</a:t>
            </a:r>
            <a:r>
              <a:rPr lang="en-US" sz="2500" dirty="0" smtClean="0">
                <a:latin typeface="Comic Sans MS" pitchFamily="66" charset="0"/>
              </a:rPr>
              <a:t> Meg could draw well, </a:t>
            </a:r>
            <a:r>
              <a:rPr lang="en-US" sz="2500" b="1" dirty="0" smtClean="0">
                <a:latin typeface="Comic Sans MS" pitchFamily="66" charset="0"/>
              </a:rPr>
              <a:t>can’t/couldn’t/can</a:t>
            </a:r>
            <a:r>
              <a:rPr lang="en-US" sz="2500" dirty="0" smtClean="0">
                <a:latin typeface="Comic Sans MS" pitchFamily="66" charset="0"/>
              </a:rPr>
              <a:t> she?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12.</a:t>
            </a:r>
            <a:r>
              <a:rPr lang="en-US" dirty="0" smtClean="0">
                <a:latin typeface="Comic Sans MS" pitchFamily="66" charset="0"/>
              </a:rPr>
              <a:t> He mustn’t come, </a:t>
            </a:r>
            <a:r>
              <a:rPr lang="en-US" b="1" dirty="0" smtClean="0">
                <a:latin typeface="Comic Sans MS" pitchFamily="66" charset="0"/>
              </a:rPr>
              <a:t>can’t/must/mustn’t</a:t>
            </a:r>
            <a:r>
              <a:rPr lang="en-US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13.</a:t>
            </a:r>
            <a:r>
              <a:rPr lang="en-US" dirty="0" smtClean="0">
                <a:latin typeface="Comic Sans MS" pitchFamily="66" charset="0"/>
              </a:rPr>
              <a:t> The cakes are tasty, </a:t>
            </a:r>
            <a:r>
              <a:rPr lang="en-US" b="1" dirty="0" smtClean="0">
                <a:latin typeface="Comic Sans MS" pitchFamily="66" charset="0"/>
              </a:rPr>
              <a:t>isn’t/wasn’t/ aren’t</a:t>
            </a:r>
            <a:r>
              <a:rPr lang="en-US" dirty="0" smtClean="0">
                <a:latin typeface="Comic Sans MS" pitchFamily="66" charset="0"/>
              </a:rPr>
              <a:t> they?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14.</a:t>
            </a:r>
            <a:r>
              <a:rPr lang="en-US" dirty="0" smtClean="0">
                <a:latin typeface="Comic Sans MS" pitchFamily="66" charset="0"/>
              </a:rPr>
              <a:t> He didn’t fall down, </a:t>
            </a:r>
            <a:r>
              <a:rPr lang="en-US" b="1" dirty="0" smtClean="0">
                <a:latin typeface="Comic Sans MS" pitchFamily="66" charset="0"/>
              </a:rPr>
              <a:t>didn’t/don’t/doesn’t</a:t>
            </a:r>
            <a:r>
              <a:rPr lang="en-US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15.</a:t>
            </a:r>
            <a:r>
              <a:rPr lang="en-US" dirty="0" smtClean="0">
                <a:latin typeface="Comic Sans MS" pitchFamily="66" charset="0"/>
              </a:rPr>
              <a:t> We run around, </a:t>
            </a:r>
            <a:r>
              <a:rPr lang="en-US" b="1" dirty="0" smtClean="0">
                <a:latin typeface="Comic Sans MS" pitchFamily="66" charset="0"/>
              </a:rPr>
              <a:t>doesn’t/don’t/didn’t</a:t>
            </a:r>
            <a:r>
              <a:rPr lang="en-US" dirty="0" smtClean="0">
                <a:latin typeface="Comic Sans MS" pitchFamily="66" charset="0"/>
              </a:rPr>
              <a:t> we?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16.</a:t>
            </a:r>
            <a:r>
              <a:rPr lang="en-US" dirty="0" smtClean="0">
                <a:latin typeface="Comic Sans MS" pitchFamily="66" charset="0"/>
              </a:rPr>
              <a:t> They will train here, </a:t>
            </a:r>
            <a:r>
              <a:rPr lang="en-US" b="1" dirty="0" smtClean="0">
                <a:latin typeface="Comic Sans MS" pitchFamily="66" charset="0"/>
              </a:rPr>
              <a:t>don’t/didn’t won’t</a:t>
            </a:r>
            <a:r>
              <a:rPr lang="en-US" dirty="0" smtClean="0">
                <a:latin typeface="Comic Sans MS" pitchFamily="66" charset="0"/>
              </a:rPr>
              <a:t> they?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17.</a:t>
            </a:r>
            <a:r>
              <a:rPr lang="en-US" dirty="0" smtClean="0">
                <a:latin typeface="Comic Sans MS" pitchFamily="66" charset="0"/>
              </a:rPr>
              <a:t> She likes ice-cream, </a:t>
            </a:r>
            <a:r>
              <a:rPr lang="en-US" b="1" dirty="0" smtClean="0">
                <a:latin typeface="Comic Sans MS" pitchFamily="66" charset="0"/>
              </a:rPr>
              <a:t>don’t/didn’t/doesn’t</a:t>
            </a:r>
            <a:r>
              <a:rPr lang="en-US" dirty="0" smtClean="0">
                <a:latin typeface="Comic Sans MS" pitchFamily="66" charset="0"/>
              </a:rPr>
              <a:t> she?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18.</a:t>
            </a:r>
            <a:r>
              <a:rPr lang="en-US" dirty="0" smtClean="0">
                <a:latin typeface="Comic Sans MS" pitchFamily="66" charset="0"/>
              </a:rPr>
              <a:t> It is Monday, </a:t>
            </a:r>
            <a:r>
              <a:rPr lang="en-US" b="1" dirty="0" smtClean="0">
                <a:latin typeface="Comic Sans MS" pitchFamily="66" charset="0"/>
              </a:rPr>
              <a:t>aren’t/isn’t/wasn’t</a:t>
            </a:r>
            <a:r>
              <a:rPr lang="en-US" dirty="0" smtClean="0">
                <a:latin typeface="Comic Sans MS" pitchFamily="66" charset="0"/>
              </a:rPr>
              <a:t> it?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19.</a:t>
            </a:r>
            <a:r>
              <a:rPr lang="en-US" dirty="0" smtClean="0">
                <a:latin typeface="Comic Sans MS" pitchFamily="66" charset="0"/>
              </a:rPr>
              <a:t> He wasn’t at the lesson, </a:t>
            </a:r>
            <a:r>
              <a:rPr lang="en-US" b="1" dirty="0" smtClean="0">
                <a:latin typeface="Comic Sans MS" pitchFamily="66" charset="0"/>
              </a:rPr>
              <a:t>is/were/was</a:t>
            </a:r>
            <a:r>
              <a:rPr lang="en-US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20.</a:t>
            </a:r>
            <a:r>
              <a:rPr lang="en-US" dirty="0" smtClean="0">
                <a:latin typeface="Comic Sans MS" pitchFamily="66" charset="0"/>
              </a:rPr>
              <a:t> We like coffee, </a:t>
            </a:r>
            <a:r>
              <a:rPr lang="en-US" b="1" dirty="0" smtClean="0">
                <a:latin typeface="Comic Sans MS" pitchFamily="66" charset="0"/>
              </a:rPr>
              <a:t>don’t/doesn’t/won’t</a:t>
            </a:r>
            <a:r>
              <a:rPr lang="en-US" dirty="0" smtClean="0">
                <a:latin typeface="Comic Sans MS" pitchFamily="66" charset="0"/>
              </a:rPr>
              <a:t> we?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21.</a:t>
            </a:r>
            <a:r>
              <a:rPr lang="en-US" dirty="0" smtClean="0">
                <a:latin typeface="Comic Sans MS" pitchFamily="66" charset="0"/>
              </a:rPr>
              <a:t> She sent an SMS, </a:t>
            </a:r>
            <a:r>
              <a:rPr lang="en-US" b="1" dirty="0" smtClean="0">
                <a:latin typeface="Comic Sans MS" pitchFamily="66" charset="0"/>
              </a:rPr>
              <a:t>don’t/didn’t/doesn’t</a:t>
            </a:r>
            <a:r>
              <a:rPr lang="en-US" dirty="0" smtClean="0">
                <a:latin typeface="Comic Sans MS" pitchFamily="66" charset="0"/>
              </a:rPr>
              <a:t> she?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22. </a:t>
            </a:r>
            <a:r>
              <a:rPr lang="en-US" dirty="0" smtClean="0">
                <a:latin typeface="Comic Sans MS" pitchFamily="66" charset="0"/>
              </a:rPr>
              <a:t>He didn’t write a test, </a:t>
            </a:r>
            <a:r>
              <a:rPr lang="en-US" b="1" dirty="0" smtClean="0">
                <a:latin typeface="Comic Sans MS" pitchFamily="66" charset="0"/>
              </a:rPr>
              <a:t>does/did/do</a:t>
            </a:r>
            <a:r>
              <a:rPr lang="en-US" dirty="0" smtClean="0">
                <a:latin typeface="Comic Sans MS" pitchFamily="66" charset="0"/>
              </a:rPr>
              <a:t> he?</a:t>
            </a:r>
            <a:r>
              <a:rPr lang="en-US" b="1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2. Match the correct tag: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1. </a:t>
            </a:r>
            <a:r>
              <a:rPr lang="en-US" sz="5600" dirty="0" smtClean="0">
                <a:latin typeface="Comic Sans MS" pitchFamily="66" charset="0"/>
              </a:rPr>
              <a:t>We are happy, ….		</a:t>
            </a:r>
            <a:r>
              <a:rPr lang="en-US" sz="5600" b="1" dirty="0" smtClean="0">
                <a:latin typeface="Comic Sans MS" pitchFamily="66" charset="0"/>
              </a:rPr>
              <a:t>     	a</a:t>
            </a:r>
            <a:r>
              <a:rPr lang="en-US" sz="5600" dirty="0" smtClean="0">
                <a:latin typeface="Comic Sans MS" pitchFamily="66" charset="0"/>
              </a:rPr>
              <a:t>)   won’t they?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2. </a:t>
            </a:r>
            <a:r>
              <a:rPr lang="en-US" sz="5600" dirty="0" smtClean="0">
                <a:latin typeface="Comic Sans MS" pitchFamily="66" charset="0"/>
              </a:rPr>
              <a:t>They’ll go to London,</a:t>
            </a:r>
            <a:r>
              <a:rPr lang="en-US" sz="5600" b="1" dirty="0" smtClean="0">
                <a:latin typeface="Comic Sans MS" pitchFamily="66" charset="0"/>
              </a:rPr>
              <a:t> </a:t>
            </a:r>
            <a:r>
              <a:rPr lang="en-US" sz="5600" dirty="0" smtClean="0">
                <a:latin typeface="Comic Sans MS" pitchFamily="66" charset="0"/>
              </a:rPr>
              <a:t>…            	</a:t>
            </a:r>
            <a:r>
              <a:rPr lang="en-US" sz="5600" b="1" dirty="0" smtClean="0">
                <a:latin typeface="Comic Sans MS" pitchFamily="66" charset="0"/>
              </a:rPr>
              <a:t>b</a:t>
            </a:r>
            <a:r>
              <a:rPr lang="en-US" sz="5600" dirty="0" smtClean="0">
                <a:latin typeface="Comic Sans MS" pitchFamily="66" charset="0"/>
              </a:rPr>
              <a:t>)   aren’t we?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3. </a:t>
            </a:r>
            <a:r>
              <a:rPr lang="en-US" sz="5600" dirty="0" smtClean="0">
                <a:latin typeface="Comic Sans MS" pitchFamily="66" charset="0"/>
              </a:rPr>
              <a:t>Bob isn’t at home, …	    	</a:t>
            </a:r>
            <a:r>
              <a:rPr lang="en-US" sz="5600" b="1" dirty="0" smtClean="0">
                <a:latin typeface="Comic Sans MS" pitchFamily="66" charset="0"/>
              </a:rPr>
              <a:t>c)</a:t>
            </a:r>
            <a:r>
              <a:rPr lang="en-US" sz="5600" dirty="0" smtClean="0">
                <a:latin typeface="Comic Sans MS" pitchFamily="66" charset="0"/>
              </a:rPr>
              <a:t>   doesn’t she?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4. </a:t>
            </a:r>
            <a:r>
              <a:rPr lang="en-US" sz="5600" dirty="0" smtClean="0">
                <a:latin typeface="Comic Sans MS" pitchFamily="66" charset="0"/>
              </a:rPr>
              <a:t>She likes to dance, …	    	</a:t>
            </a:r>
            <a:r>
              <a:rPr lang="en-US" sz="5600" b="1" dirty="0" smtClean="0">
                <a:latin typeface="Comic Sans MS" pitchFamily="66" charset="0"/>
              </a:rPr>
              <a:t>d)</a:t>
            </a:r>
            <a:r>
              <a:rPr lang="en-US" sz="5600" dirty="0" smtClean="0">
                <a:latin typeface="Comic Sans MS" pitchFamily="66" charset="0"/>
              </a:rPr>
              <a:t>   is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5. </a:t>
            </a:r>
            <a:r>
              <a:rPr lang="en-US" sz="5600" dirty="0" smtClean="0">
                <a:latin typeface="Comic Sans MS" pitchFamily="66" charset="0"/>
              </a:rPr>
              <a:t>It was Saturday, …		</a:t>
            </a:r>
            <a:r>
              <a:rPr lang="en-US" sz="5600" b="1" dirty="0" smtClean="0">
                <a:latin typeface="Comic Sans MS" pitchFamily="66" charset="0"/>
              </a:rPr>
              <a:t>e) </a:t>
            </a:r>
            <a:r>
              <a:rPr lang="en-US" sz="5600" dirty="0" smtClean="0">
                <a:latin typeface="Comic Sans MS" pitchFamily="66" charset="0"/>
              </a:rPr>
              <a:t> are we?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6. </a:t>
            </a:r>
            <a:r>
              <a:rPr lang="en-US" sz="5600" dirty="0" smtClean="0">
                <a:latin typeface="Comic Sans MS" pitchFamily="66" charset="0"/>
              </a:rPr>
              <a:t>We aren’t friends, …	    	</a:t>
            </a:r>
            <a:r>
              <a:rPr lang="en-US" sz="5600" b="1" dirty="0" smtClean="0">
                <a:latin typeface="Comic Sans MS" pitchFamily="66" charset="0"/>
              </a:rPr>
              <a:t>f)</a:t>
            </a:r>
            <a:r>
              <a:rPr lang="en-US" sz="5600" dirty="0" smtClean="0">
                <a:latin typeface="Comic Sans MS" pitchFamily="66" charset="0"/>
              </a:rPr>
              <a:t>   can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7. </a:t>
            </a:r>
            <a:r>
              <a:rPr lang="en-US" sz="5600" dirty="0" smtClean="0">
                <a:latin typeface="Comic Sans MS" pitchFamily="66" charset="0"/>
              </a:rPr>
              <a:t>Sam can’t draw, …		     	</a:t>
            </a:r>
            <a:r>
              <a:rPr lang="en-US" sz="5600" b="1" dirty="0" smtClean="0">
                <a:latin typeface="Comic Sans MS" pitchFamily="66" charset="0"/>
              </a:rPr>
              <a:t>g</a:t>
            </a:r>
            <a:r>
              <a:rPr lang="en-US" sz="5600" dirty="0" smtClean="0">
                <a:latin typeface="Comic Sans MS" pitchFamily="66" charset="0"/>
              </a:rPr>
              <a:t>)   wasn’t it?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8. </a:t>
            </a:r>
            <a:r>
              <a:rPr lang="en-US" sz="5600" dirty="0" smtClean="0">
                <a:latin typeface="Comic Sans MS" pitchFamily="66" charset="0"/>
              </a:rPr>
              <a:t>He’s never been to Paris, …	    	</a:t>
            </a:r>
            <a:r>
              <a:rPr lang="en-US" sz="5600" b="1" dirty="0" smtClean="0">
                <a:latin typeface="Comic Sans MS" pitchFamily="66" charset="0"/>
              </a:rPr>
              <a:t>h</a:t>
            </a:r>
            <a:r>
              <a:rPr lang="en-US" sz="5600" dirty="0" smtClean="0">
                <a:latin typeface="Comic Sans MS" pitchFamily="66" charset="0"/>
              </a:rPr>
              <a:t>)   did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9. </a:t>
            </a:r>
            <a:r>
              <a:rPr lang="en-US" sz="5600" dirty="0" smtClean="0">
                <a:latin typeface="Comic Sans MS" pitchFamily="66" charset="0"/>
              </a:rPr>
              <a:t>Nick didn’t play hockey, …	    	</a:t>
            </a:r>
            <a:r>
              <a:rPr lang="en-US" sz="5600" b="1" dirty="0" err="1" smtClean="0">
                <a:latin typeface="Comic Sans MS" pitchFamily="66" charset="0"/>
              </a:rPr>
              <a:t>i</a:t>
            </a:r>
            <a:r>
              <a:rPr lang="en-US" sz="5600" b="1" dirty="0" smtClean="0">
                <a:latin typeface="Comic Sans MS" pitchFamily="66" charset="0"/>
              </a:rPr>
              <a:t>)  </a:t>
            </a:r>
            <a:r>
              <a:rPr lang="en-US" sz="5600" dirty="0" smtClean="0">
                <a:latin typeface="Comic Sans MS" pitchFamily="66" charset="0"/>
              </a:rPr>
              <a:t> hasn’t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10. </a:t>
            </a:r>
            <a:r>
              <a:rPr lang="en-US" sz="5600" dirty="0" smtClean="0">
                <a:latin typeface="Comic Sans MS" pitchFamily="66" charset="0"/>
              </a:rPr>
              <a:t>She likes jazz, …		    	</a:t>
            </a:r>
            <a:r>
              <a:rPr lang="en-US" sz="5600" b="1" dirty="0" smtClean="0">
                <a:latin typeface="Comic Sans MS" pitchFamily="66" charset="0"/>
              </a:rPr>
              <a:t>j)</a:t>
            </a:r>
            <a:r>
              <a:rPr lang="en-US" sz="5600" dirty="0" smtClean="0">
                <a:latin typeface="Comic Sans MS" pitchFamily="66" charset="0"/>
              </a:rPr>
              <a:t>    could she?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11. </a:t>
            </a:r>
            <a:r>
              <a:rPr lang="en-US" sz="5600" dirty="0" smtClean="0">
                <a:latin typeface="Comic Sans MS" pitchFamily="66" charset="0"/>
              </a:rPr>
              <a:t>Kate couldn’t come, …           		</a:t>
            </a:r>
            <a:r>
              <a:rPr lang="en-US" sz="5600" b="1" dirty="0" smtClean="0">
                <a:latin typeface="Comic Sans MS" pitchFamily="66" charset="0"/>
              </a:rPr>
              <a:t>k) </a:t>
            </a:r>
            <a:r>
              <a:rPr lang="en-US" sz="5600" dirty="0" smtClean="0">
                <a:latin typeface="Comic Sans MS" pitchFamily="66" charset="0"/>
              </a:rPr>
              <a:t>  doesn’t she?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12. </a:t>
            </a:r>
            <a:r>
              <a:rPr lang="en-US" sz="5600" dirty="0" smtClean="0">
                <a:latin typeface="Comic Sans MS" pitchFamily="66" charset="0"/>
              </a:rPr>
              <a:t>She is from Spain, …                </a:t>
            </a:r>
            <a:r>
              <a:rPr lang="en-US" sz="5600" b="1" dirty="0" smtClean="0">
                <a:latin typeface="Comic Sans MS" pitchFamily="66" charset="0"/>
              </a:rPr>
              <a:t> 	l)</a:t>
            </a:r>
            <a:r>
              <a:rPr lang="en-US" sz="5600" dirty="0" smtClean="0">
                <a:latin typeface="Comic Sans MS" pitchFamily="66" charset="0"/>
              </a:rPr>
              <a:t>    was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13. </a:t>
            </a:r>
            <a:r>
              <a:rPr lang="en-US" sz="5600" dirty="0" smtClean="0">
                <a:latin typeface="Comic Sans MS" pitchFamily="66" charset="0"/>
              </a:rPr>
              <a:t>Bill wasn’t late yesterday, …   	</a:t>
            </a:r>
            <a:r>
              <a:rPr lang="en-US" sz="5600" b="1" dirty="0" smtClean="0">
                <a:latin typeface="Comic Sans MS" pitchFamily="66" charset="0"/>
              </a:rPr>
              <a:t>m)</a:t>
            </a:r>
            <a:r>
              <a:rPr lang="en-US" sz="5600" dirty="0" smtClean="0">
                <a:latin typeface="Comic Sans MS" pitchFamily="66" charset="0"/>
              </a:rPr>
              <a:t>  will they?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14. </a:t>
            </a:r>
            <a:r>
              <a:rPr lang="en-US" sz="5600" dirty="0" smtClean="0">
                <a:latin typeface="Comic Sans MS" pitchFamily="66" charset="0"/>
              </a:rPr>
              <a:t>They won’t do that, …              	</a:t>
            </a:r>
            <a:r>
              <a:rPr lang="en-US" sz="5600" b="1" dirty="0" smtClean="0">
                <a:latin typeface="Comic Sans MS" pitchFamily="66" charset="0"/>
              </a:rPr>
              <a:t>n) </a:t>
            </a:r>
            <a:r>
              <a:rPr lang="en-US" sz="5600" dirty="0" smtClean="0">
                <a:latin typeface="Comic Sans MS" pitchFamily="66" charset="0"/>
              </a:rPr>
              <a:t>  isn’t she?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15. </a:t>
            </a:r>
            <a:r>
              <a:rPr lang="en-US" sz="5600" dirty="0" smtClean="0">
                <a:latin typeface="Comic Sans MS" pitchFamily="66" charset="0"/>
              </a:rPr>
              <a:t>You’ve got a brother, …          	</a:t>
            </a:r>
            <a:r>
              <a:rPr lang="en-US" sz="5600" b="1" dirty="0" smtClean="0">
                <a:latin typeface="Comic Sans MS" pitchFamily="66" charset="0"/>
              </a:rPr>
              <a:t>o)</a:t>
            </a:r>
            <a:r>
              <a:rPr lang="en-US" sz="5600" dirty="0" smtClean="0">
                <a:latin typeface="Comic Sans MS" pitchFamily="66" charset="0"/>
              </a:rPr>
              <a:t>   are they?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16. </a:t>
            </a:r>
            <a:r>
              <a:rPr lang="en-US" sz="5600" dirty="0" smtClean="0">
                <a:latin typeface="Comic Sans MS" pitchFamily="66" charset="0"/>
              </a:rPr>
              <a:t>They aren’t fishing, …               	</a:t>
            </a:r>
            <a:r>
              <a:rPr lang="en-US" sz="5600" b="1" dirty="0" smtClean="0">
                <a:latin typeface="Comic Sans MS" pitchFamily="66" charset="0"/>
              </a:rPr>
              <a:t>p) </a:t>
            </a:r>
            <a:r>
              <a:rPr lang="en-US" sz="5600" dirty="0" smtClean="0">
                <a:latin typeface="Comic Sans MS" pitchFamily="66" charset="0"/>
              </a:rPr>
              <a:t> isn’t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17. </a:t>
            </a:r>
            <a:r>
              <a:rPr lang="en-US" sz="5600" dirty="0" smtClean="0">
                <a:latin typeface="Comic Sans MS" pitchFamily="66" charset="0"/>
              </a:rPr>
              <a:t>He is reliable, …		      	</a:t>
            </a:r>
            <a:r>
              <a:rPr lang="en-US" sz="5600" b="1" dirty="0" smtClean="0">
                <a:latin typeface="Comic Sans MS" pitchFamily="66" charset="0"/>
              </a:rPr>
              <a:t>q)</a:t>
            </a:r>
            <a:r>
              <a:rPr lang="en-US" sz="5600" dirty="0" smtClean="0">
                <a:latin typeface="Comic Sans MS" pitchFamily="66" charset="0"/>
              </a:rPr>
              <a:t>  haven’t you?           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18. </a:t>
            </a:r>
            <a:r>
              <a:rPr lang="en-US" sz="5600" dirty="0" smtClean="0">
                <a:latin typeface="Comic Sans MS" pitchFamily="66" charset="0"/>
              </a:rPr>
              <a:t>You cleaned the room, …         	</a:t>
            </a:r>
            <a:r>
              <a:rPr lang="en-US" sz="5600" b="1" dirty="0" smtClean="0">
                <a:latin typeface="Comic Sans MS" pitchFamily="66" charset="0"/>
              </a:rPr>
              <a:t>r) </a:t>
            </a:r>
            <a:r>
              <a:rPr lang="en-US" sz="5600" dirty="0" smtClean="0">
                <a:latin typeface="Comic Sans MS" pitchFamily="66" charset="0"/>
              </a:rPr>
              <a:t> don’t we?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19. </a:t>
            </a:r>
            <a:r>
              <a:rPr lang="en-US" sz="5600" dirty="0" smtClean="0">
                <a:latin typeface="Comic Sans MS" pitchFamily="66" charset="0"/>
              </a:rPr>
              <a:t>We love dogs, …     	      	</a:t>
            </a:r>
            <a:r>
              <a:rPr lang="en-US" sz="5600" b="1" dirty="0" smtClean="0">
                <a:latin typeface="Comic Sans MS" pitchFamily="66" charset="0"/>
              </a:rPr>
              <a:t>s) </a:t>
            </a:r>
            <a:r>
              <a:rPr lang="en-US" sz="5600" dirty="0" smtClean="0">
                <a:latin typeface="Comic Sans MS" pitchFamily="66" charset="0"/>
              </a:rPr>
              <a:t> will 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20. </a:t>
            </a:r>
            <a:r>
              <a:rPr lang="en-US" sz="5600" dirty="0" smtClean="0">
                <a:latin typeface="Comic Sans MS" pitchFamily="66" charset="0"/>
              </a:rPr>
              <a:t>He won’t swim, …		      	</a:t>
            </a:r>
            <a:r>
              <a:rPr lang="en-US" sz="5600" b="1" dirty="0" smtClean="0">
                <a:latin typeface="Comic Sans MS" pitchFamily="66" charset="0"/>
              </a:rPr>
              <a:t>t)</a:t>
            </a:r>
            <a:r>
              <a:rPr lang="en-US" sz="5600" dirty="0" smtClean="0">
                <a:latin typeface="Comic Sans MS" pitchFamily="66" charset="0"/>
              </a:rPr>
              <a:t>   didn’t you?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21. </a:t>
            </a:r>
            <a:r>
              <a:rPr lang="en-US" sz="5600" dirty="0" smtClean="0">
                <a:latin typeface="Comic Sans MS" pitchFamily="66" charset="0"/>
              </a:rPr>
              <a:t>You mustn’t write here, …	      	</a:t>
            </a:r>
            <a:r>
              <a:rPr lang="en-US" sz="5600" b="1" dirty="0" smtClean="0">
                <a:latin typeface="Comic Sans MS" pitchFamily="66" charset="0"/>
              </a:rPr>
              <a:t>u)</a:t>
            </a:r>
            <a:r>
              <a:rPr lang="en-US" sz="5600" dirty="0" smtClean="0">
                <a:latin typeface="Comic Sans MS" pitchFamily="66" charset="0"/>
              </a:rPr>
              <a:t>   wasn’t she?</a:t>
            </a:r>
          </a:p>
          <a:p>
            <a:pPr>
              <a:buNone/>
            </a:pPr>
            <a:r>
              <a:rPr lang="en-US" sz="5600" b="1" dirty="0" smtClean="0">
                <a:latin typeface="Comic Sans MS" pitchFamily="66" charset="0"/>
              </a:rPr>
              <a:t>22.  </a:t>
            </a:r>
            <a:r>
              <a:rPr lang="en-US" sz="5600" dirty="0" smtClean="0">
                <a:latin typeface="Comic Sans MS" pitchFamily="66" charset="0"/>
              </a:rPr>
              <a:t>Lilly was a champion, …	      	</a:t>
            </a:r>
            <a:r>
              <a:rPr lang="en-US" sz="5600" b="1" dirty="0" smtClean="0">
                <a:latin typeface="Comic Sans MS" pitchFamily="66" charset="0"/>
              </a:rPr>
              <a:t>v)  </a:t>
            </a:r>
            <a:r>
              <a:rPr lang="en-US" sz="5600" dirty="0" smtClean="0">
                <a:latin typeface="Comic Sans MS" pitchFamily="66" charset="0"/>
              </a:rPr>
              <a:t>must you?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3. </a:t>
            </a:r>
            <a:r>
              <a:rPr lang="en-US" b="1" u="sng" dirty="0" smtClean="0">
                <a:solidFill>
                  <a:srgbClr val="FF0000"/>
                </a:solidFill>
              </a:rPr>
              <a:t>Be careful</a:t>
            </a:r>
            <a:r>
              <a:rPr lang="en-US" b="1" u="sng" dirty="0" smtClean="0"/>
              <a:t> with the tags in these sentences: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1. </a:t>
            </a:r>
            <a:r>
              <a:rPr lang="en-US" sz="1600" dirty="0" smtClean="0">
                <a:latin typeface="Comic Sans MS" pitchFamily="66" charset="0"/>
              </a:rPr>
              <a:t>I’m a student, __________?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2. </a:t>
            </a:r>
            <a:r>
              <a:rPr lang="en-US" sz="1600" dirty="0" smtClean="0">
                <a:latin typeface="Comic Sans MS" pitchFamily="66" charset="0"/>
              </a:rPr>
              <a:t>Let’s go to the stadium, 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3. </a:t>
            </a:r>
            <a:r>
              <a:rPr lang="en-US" sz="1600" dirty="0" smtClean="0">
                <a:latin typeface="Comic Sans MS" pitchFamily="66" charset="0"/>
              </a:rPr>
              <a:t>I’m not very happy, _________?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4. </a:t>
            </a:r>
            <a:r>
              <a:rPr lang="en-US" sz="1600" dirty="0" smtClean="0">
                <a:latin typeface="Comic Sans MS" pitchFamily="66" charset="0"/>
              </a:rPr>
              <a:t>Let’s play football, _________?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5. </a:t>
            </a:r>
            <a:r>
              <a:rPr lang="en-US" sz="1600" dirty="0" smtClean="0">
                <a:latin typeface="Comic Sans MS" pitchFamily="66" charset="0"/>
              </a:rPr>
              <a:t>Open the door, 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6. </a:t>
            </a:r>
            <a:r>
              <a:rPr lang="en-US" sz="1600" dirty="0" smtClean="0">
                <a:latin typeface="Comic Sans MS" pitchFamily="66" charset="0"/>
              </a:rPr>
              <a:t>Don’t take this bag, 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7. </a:t>
            </a:r>
            <a:r>
              <a:rPr lang="en-US" sz="1600" dirty="0" smtClean="0">
                <a:latin typeface="Comic Sans MS" pitchFamily="66" charset="0"/>
              </a:rPr>
              <a:t>I’m very talkative, _________?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8. </a:t>
            </a:r>
            <a:r>
              <a:rPr lang="en-US" sz="1600" dirty="0" smtClean="0">
                <a:latin typeface="Comic Sans MS" pitchFamily="66" charset="0"/>
              </a:rPr>
              <a:t>Let’s sing together, _________?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9. </a:t>
            </a:r>
            <a:r>
              <a:rPr lang="en-US" sz="1600" dirty="0" smtClean="0">
                <a:latin typeface="Comic Sans MS" pitchFamily="66" charset="0"/>
              </a:rPr>
              <a:t>Don’t talk, 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10. </a:t>
            </a:r>
            <a:r>
              <a:rPr lang="en-US" sz="1600" dirty="0" smtClean="0">
                <a:latin typeface="Comic Sans MS" pitchFamily="66" charset="0"/>
              </a:rPr>
              <a:t>I’m too high, __________?</a:t>
            </a:r>
          </a:p>
          <a:p>
            <a:pPr>
              <a:buNone/>
            </a:pPr>
            <a:r>
              <a:rPr lang="en-US" sz="1600" b="1" dirty="0" smtClean="0">
                <a:latin typeface="Comic Sans MS" pitchFamily="66" charset="0"/>
              </a:rPr>
              <a:t>11. </a:t>
            </a:r>
            <a:r>
              <a:rPr lang="en-US" sz="1600" dirty="0" smtClean="0">
                <a:latin typeface="Comic Sans MS" pitchFamily="66" charset="0"/>
              </a:rPr>
              <a:t>Let’s have lunch, ________?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12. </a:t>
            </a:r>
            <a:r>
              <a:rPr lang="en-US" sz="1700" dirty="0" smtClean="0">
                <a:latin typeface="Comic Sans MS" pitchFamily="66" charset="0"/>
              </a:rPr>
              <a:t>Clean the room, 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13. </a:t>
            </a:r>
            <a:r>
              <a:rPr lang="en-US" sz="1700" dirty="0" smtClean="0">
                <a:latin typeface="Comic Sans MS" pitchFamily="66" charset="0"/>
              </a:rPr>
              <a:t>I’m only ten, __________?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14.</a:t>
            </a:r>
            <a:r>
              <a:rPr lang="en-US" sz="1700" dirty="0" smtClean="0">
                <a:latin typeface="Comic Sans MS" pitchFamily="66" charset="0"/>
              </a:rPr>
              <a:t> Help me, __________?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15. </a:t>
            </a:r>
            <a:r>
              <a:rPr lang="en-US" sz="1700" dirty="0" smtClean="0">
                <a:latin typeface="Comic Sans MS" pitchFamily="66" charset="0"/>
              </a:rPr>
              <a:t>Let’s go to New York, 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16. </a:t>
            </a:r>
            <a:r>
              <a:rPr lang="en-US" sz="1700" dirty="0" smtClean="0">
                <a:latin typeface="Comic Sans MS" pitchFamily="66" charset="0"/>
              </a:rPr>
              <a:t>Don’t ask me, _________?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17. </a:t>
            </a:r>
            <a:r>
              <a:rPr lang="en-US" sz="1700" dirty="0" smtClean="0">
                <a:latin typeface="Comic Sans MS" pitchFamily="66" charset="0"/>
              </a:rPr>
              <a:t>I’m too tired, _________?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18. </a:t>
            </a:r>
            <a:r>
              <a:rPr lang="en-US" sz="1700" dirty="0" smtClean="0">
                <a:latin typeface="Comic Sans MS" pitchFamily="66" charset="0"/>
              </a:rPr>
              <a:t>Let’s go to the cinema,</a:t>
            </a:r>
            <a:r>
              <a:rPr lang="en-US" sz="1700" b="1" dirty="0" smtClean="0">
                <a:latin typeface="Comic Sans MS" pitchFamily="66" charset="0"/>
              </a:rPr>
              <a:t>______</a:t>
            </a:r>
            <a:r>
              <a:rPr lang="en-US" sz="17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19. </a:t>
            </a:r>
            <a:r>
              <a:rPr lang="en-US" sz="1700" dirty="0" smtClean="0">
                <a:latin typeface="Comic Sans MS" pitchFamily="66" charset="0"/>
              </a:rPr>
              <a:t>Cut the vegetables, 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20. </a:t>
            </a:r>
            <a:r>
              <a:rPr lang="en-US" sz="1700" dirty="0" smtClean="0">
                <a:latin typeface="Comic Sans MS" pitchFamily="66" charset="0"/>
              </a:rPr>
              <a:t>Don’t tell lies, _________?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21. </a:t>
            </a:r>
            <a:r>
              <a:rPr lang="en-US" sz="1700" dirty="0" smtClean="0">
                <a:latin typeface="Comic Sans MS" pitchFamily="66" charset="0"/>
              </a:rPr>
              <a:t>I’m thirsty, _________?</a:t>
            </a:r>
          </a:p>
          <a:p>
            <a:pPr>
              <a:buNone/>
            </a:pPr>
            <a:r>
              <a:rPr lang="en-US" sz="1700" b="1" dirty="0" smtClean="0">
                <a:latin typeface="Comic Sans MS" pitchFamily="66" charset="0"/>
              </a:rPr>
              <a:t>22. </a:t>
            </a:r>
            <a:r>
              <a:rPr lang="en-US" sz="1700" dirty="0" smtClean="0">
                <a:latin typeface="Comic Sans MS" pitchFamily="66" charset="0"/>
              </a:rPr>
              <a:t>Let’s play chess a little, _______?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u="sng" dirty="0" smtClean="0"/>
              <a:t>НАСОКИ ЗА РАБОТА</a:t>
            </a:r>
            <a:r>
              <a:rPr lang="en-US" b="1" u="sng" dirty="0" smtClean="0"/>
              <a:t>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>
                <a:latin typeface="Comic Sans MS" pitchFamily="66" charset="0"/>
              </a:rPr>
              <a:t>СОДРЖИНАТА ОД СЛАЈДОВИТЕ 3-9 ПРЕПИШЕТЕ ЈА ВО ТЕТРАТКИТЕ . </a:t>
            </a:r>
          </a:p>
          <a:p>
            <a:r>
              <a:rPr lang="mk-MK" dirty="0" smtClean="0">
                <a:latin typeface="Comic Sans MS" pitchFamily="66" charset="0"/>
              </a:rPr>
              <a:t>ВЕЖБИТЕ (СЛАЈД 10-13) ИЗРАБОТЕТЕ ГИ ЦЕЛОСНО ВО ТЕТРАТКИТЕ. </a:t>
            </a:r>
          </a:p>
          <a:p>
            <a:r>
              <a:rPr lang="mk-MK" dirty="0" smtClean="0">
                <a:latin typeface="Comic Sans MS" pitchFamily="66" charset="0"/>
              </a:rPr>
              <a:t>ОВА ВИ Е МАТЕРИЈАЛ ЗА ЦЕЛА ОВАА НЕДЕЛА.</a:t>
            </a:r>
          </a:p>
          <a:p>
            <a:r>
              <a:rPr lang="mk-MK" dirty="0" smtClean="0">
                <a:latin typeface="Comic Sans MS" pitchFamily="66" charset="0"/>
              </a:rPr>
              <a:t>ДОКОЛКУ ИМАТЕ ПОТРЕБА ОД ИЛИ ЖЕЛБА ЗА ПОВЕЌЕ ВЕЖБИ СТРАНИТЕ ГИ ЗНАЕТЕ ОДАМНА</a:t>
            </a:r>
          </a:p>
          <a:p>
            <a:r>
              <a:rPr lang="en-US" dirty="0" smtClean="0">
                <a:latin typeface="Comic Sans MS" pitchFamily="66" charset="0"/>
                <a:hlinkClick r:id="rId2"/>
              </a:rPr>
              <a:t>www.ego4u.com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3"/>
              </a:rPr>
              <a:t>www.agendaweb.org</a:t>
            </a:r>
            <a:endParaRPr lang="en-US" dirty="0" smtClean="0">
              <a:latin typeface="Comic Sans MS" pitchFamily="66" charset="0"/>
            </a:endParaRPr>
          </a:p>
          <a:p>
            <a:r>
              <a:rPr lang="mk-MK" dirty="0" smtClean="0">
                <a:latin typeface="Comic Sans MS" pitchFamily="66" charset="0"/>
              </a:rPr>
              <a:t>ЗА СЕКАКВИ ПРАШАЊА ВО ВРСКА СО МАТЕРИЈАЛОТ НА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divitarovazorica@gmail.com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are question tags?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tags are short questions that can follow sentences, especially in spoken English.</a:t>
            </a:r>
          </a:p>
          <a:p>
            <a:r>
              <a:rPr lang="en-US" dirty="0" smtClean="0">
                <a:latin typeface="Comic Sans MS" pitchFamily="66" charset="0"/>
              </a:rPr>
              <a:t>We use question tags to ask if something is true or to ask people to agree with us.</a:t>
            </a:r>
          </a:p>
          <a:p>
            <a:endParaRPr lang="en-US" dirty="0"/>
          </a:p>
        </p:txBody>
      </p:sp>
      <p:pic>
        <p:nvPicPr>
          <p:cNvPr id="4" name="Picture 8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352800"/>
            <a:ext cx="6248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When do we use them?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use a question tag to ask if something is true, or to ask people to agree with us, or just to keep the conversation going.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9" descr="susila danc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0"/>
            <a:ext cx="58674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are they formed?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Positive</a:t>
            </a:r>
            <a:r>
              <a:rPr lang="en-US" dirty="0" smtClean="0">
                <a:latin typeface="Comic Sans MS" pitchFamily="66" charset="0"/>
              </a:rPr>
              <a:t> statement – question tag </a:t>
            </a:r>
            <a:r>
              <a:rPr lang="en-US" b="1" u="sng" dirty="0" smtClean="0">
                <a:latin typeface="Comic Sans MS" pitchFamily="66" charset="0"/>
              </a:rPr>
              <a:t>negative</a:t>
            </a:r>
          </a:p>
          <a:p>
            <a:pPr>
              <a:buNone/>
            </a:pPr>
            <a:endParaRPr lang="en-US" b="1" u="sng" dirty="0" smtClean="0">
              <a:latin typeface="Comic Sans MS" pitchFamily="66" charset="0"/>
            </a:endParaRPr>
          </a:p>
          <a:p>
            <a:pPr>
              <a:buNone/>
            </a:pPr>
            <a:endParaRPr lang="en-US" b="1" u="sng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b="1" u="sng" dirty="0" smtClean="0">
              <a:latin typeface="Comic Sans MS" pitchFamily="66" charset="0"/>
            </a:endParaRPr>
          </a:p>
          <a:p>
            <a:r>
              <a:rPr lang="en-US" b="1" u="sng" dirty="0" smtClean="0">
                <a:latin typeface="Comic Sans MS" pitchFamily="66" charset="0"/>
              </a:rPr>
              <a:t>Negative</a:t>
            </a:r>
            <a:r>
              <a:rPr lang="en-US" dirty="0" smtClean="0">
                <a:latin typeface="Comic Sans MS" pitchFamily="66" charset="0"/>
              </a:rPr>
              <a:t> statement – question tag </a:t>
            </a:r>
            <a:r>
              <a:rPr lang="en-US" b="1" u="sng" dirty="0" smtClean="0">
                <a:latin typeface="Comic Sans MS" pitchFamily="66" charset="0"/>
              </a:rPr>
              <a:t>positive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362200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+</a:t>
                      </a:r>
                      <a:br>
                        <a:rPr lang="es-ES" sz="1800" dirty="0" smtClean="0"/>
                      </a:br>
                      <a:r>
                        <a:rPr lang="es-ES" sz="1800" dirty="0" smtClean="0"/>
                        <a:t>Positive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-</a:t>
                      </a:r>
                      <a:br>
                        <a:rPr lang="es-ES" sz="1800" dirty="0" smtClean="0"/>
                      </a:br>
                      <a:r>
                        <a:rPr lang="es-ES" sz="1800" dirty="0" err="1" smtClean="0"/>
                        <a:t>negative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tag</a:t>
                      </a:r>
                      <a:r>
                        <a:rPr lang="es-ES" sz="1800" dirty="0" smtClean="0"/>
                        <a:t>?</a:t>
                      </a:r>
                      <a:endParaRPr lang="es-ES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Snow is white,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isn’t it?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4572000"/>
          <a:ext cx="6096000" cy="137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-</a:t>
                      </a:r>
                      <a:br>
                        <a:rPr lang="es-ES" sz="1800" dirty="0" smtClean="0"/>
                      </a:br>
                      <a:r>
                        <a:rPr lang="es-ES" sz="1800" dirty="0" err="1" smtClean="0"/>
                        <a:t>Negative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statement</a:t>
                      </a:r>
                      <a:r>
                        <a:rPr lang="es-ES" sz="1800" dirty="0" smtClean="0"/>
                        <a:t>,</a:t>
                      </a:r>
                      <a:endParaRPr lang="es-ES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+</a:t>
                      </a:r>
                      <a:br>
                        <a:rPr lang="es-ES" sz="1800" dirty="0" smtClean="0"/>
                      </a:br>
                      <a:r>
                        <a:rPr lang="es-ES" sz="1800" dirty="0" smtClean="0"/>
                        <a:t>positive </a:t>
                      </a:r>
                      <a:r>
                        <a:rPr lang="es-ES" sz="1800" dirty="0" err="1" smtClean="0"/>
                        <a:t>tag</a:t>
                      </a:r>
                      <a:r>
                        <a:rPr lang="es-ES" sz="180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458786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/>
                        <a:t>You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don't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like</a:t>
                      </a:r>
                      <a:r>
                        <a:rPr lang="es-ES" sz="1600" dirty="0"/>
                        <a:t> me,</a:t>
                      </a:r>
                      <a:endParaRPr lang="es-ES" sz="1600" b="1" dirty="0"/>
                    </a:p>
                  </a:txBody>
                  <a:tcPr marL="60683" marR="60683" marT="60683" marB="606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do </a:t>
                      </a:r>
                      <a:r>
                        <a:rPr lang="es-ES" sz="1600" dirty="0" err="1"/>
                        <a:t>you</a:t>
                      </a:r>
                      <a:r>
                        <a:rPr lang="es-ES" sz="1600" dirty="0"/>
                        <a:t>?</a:t>
                      </a:r>
                      <a:endParaRPr lang="es-ES" sz="1600" b="1" dirty="0"/>
                    </a:p>
                  </a:txBody>
                  <a:tcPr marL="60683" marR="60683" marT="60683" marB="60683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3"/>
                </a:solidFill>
                <a:latin typeface="Comic Sans MS" pitchFamily="66" charset="0"/>
              </a:rPr>
              <a:t>FORMATION RULES AND EXAMPLES: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With the verb </a:t>
            </a:r>
            <a:r>
              <a:rPr lang="en-US" u="sng" dirty="0" smtClean="0">
                <a:latin typeface="Comic Sans MS" pitchFamily="66" charset="0"/>
              </a:rPr>
              <a:t>to be</a:t>
            </a:r>
          </a:p>
          <a:p>
            <a:pPr>
              <a:buNone/>
            </a:pPr>
            <a:r>
              <a:rPr lang="en-US" i="1" dirty="0" smtClean="0">
                <a:latin typeface="Comic Sans MS" pitchFamily="66" charset="0"/>
              </a:rPr>
              <a:t>		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You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are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a  teacher,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aren’t you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		She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is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beautiful,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isn’t she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en-US" i="1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i="1" dirty="0" smtClean="0">
                <a:latin typeface="Comic Sans MS" pitchFamily="66" charset="0"/>
              </a:rPr>
              <a:t>*PLEASE NOTICE THAT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the form with </a:t>
            </a:r>
            <a:r>
              <a:rPr lang="en-US" u="sng" dirty="0" smtClean="0">
                <a:latin typeface="Comic Sans MS" pitchFamily="66" charset="0"/>
              </a:rPr>
              <a:t>I am</a:t>
            </a:r>
            <a:r>
              <a:rPr lang="en-US" dirty="0" smtClean="0">
                <a:latin typeface="Comic Sans MS" pitchFamily="66" charset="0"/>
              </a:rPr>
              <a:t> is </a:t>
            </a:r>
            <a:r>
              <a:rPr lang="en-US" u="sng" dirty="0" smtClean="0">
                <a:latin typeface="Comic Sans MS" pitchFamily="66" charset="0"/>
              </a:rPr>
              <a:t>aren’t I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I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’m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late,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aren’t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I?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chemeClr val="accent3"/>
                </a:solidFill>
                <a:latin typeface="Comic Sans MS" pitchFamily="66" charset="0"/>
              </a:rPr>
              <a:t>’m not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late, </a:t>
            </a:r>
            <a:r>
              <a:rPr lang="en-US" b="1" u="sng" dirty="0" smtClean="0">
                <a:solidFill>
                  <a:schemeClr val="accent3"/>
                </a:solidFill>
                <a:latin typeface="Comic Sans MS" pitchFamily="66" charset="0"/>
              </a:rPr>
              <a:t>am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I?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With the verb </a:t>
            </a:r>
            <a:r>
              <a:rPr lang="en-US" u="sng" dirty="0" smtClean="0">
                <a:latin typeface="Comic Sans MS" pitchFamily="66" charset="0"/>
              </a:rPr>
              <a:t>to have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You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have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got a dog,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haven’t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you?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		He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hasn’t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lost his key,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has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he?</a:t>
            </a:r>
          </a:p>
          <a:p>
            <a:pPr>
              <a:buNone/>
            </a:pPr>
            <a:endParaRPr lang="en-US" i="1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With </a:t>
            </a:r>
            <a:r>
              <a:rPr lang="en-US" u="sng" dirty="0" smtClean="0">
                <a:latin typeface="Comic Sans MS" pitchFamily="66" charset="0"/>
              </a:rPr>
              <a:t>other verbs (do, don’t, did, didn’t etc.)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They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don’t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play football,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do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they?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They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didn’t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go to the cinema yesterday,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did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they?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r>
              <a:rPr lang="en-US" u="sng" dirty="0" smtClean="0">
                <a:latin typeface="Comic Sans MS" pitchFamily="66" charset="0"/>
              </a:rPr>
              <a:t>modal verbs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They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can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drive,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can’t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they?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		You 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won’t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lie to me,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will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you?</a:t>
            </a:r>
            <a:endParaRPr lang="mk-MK" i="1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Use the same auxiliary </a:t>
            </a:r>
            <a:r>
              <a:rPr lang="mk-MK" dirty="0" smtClean="0">
                <a:latin typeface="Comic Sans MS" pitchFamily="66" charset="0"/>
              </a:rPr>
              <a:t>(помошен) </a:t>
            </a:r>
            <a:r>
              <a:rPr lang="en-US" dirty="0" smtClean="0">
                <a:latin typeface="Comic Sans MS" pitchFamily="66" charset="0"/>
              </a:rPr>
              <a:t>or modal verb</a:t>
            </a: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  as it is in the main sentence. 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		We’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ll</a:t>
            </a:r>
            <a:r>
              <a:rPr lang="en-US" dirty="0" smtClean="0">
                <a:latin typeface="Comic Sans MS" pitchFamily="66" charset="0"/>
              </a:rPr>
              <a:t> go out together,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won’t </a:t>
            </a:r>
            <a:r>
              <a:rPr lang="en-US" dirty="0" smtClean="0">
                <a:latin typeface="Comic Sans MS" pitchFamily="66" charset="0"/>
              </a:rPr>
              <a:t>we?</a:t>
            </a: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 		Albert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can’t</a:t>
            </a:r>
            <a:r>
              <a:rPr lang="en-US" dirty="0" smtClean="0">
                <a:latin typeface="Comic Sans MS" pitchFamily="66" charset="0"/>
              </a:rPr>
              <a:t> play the violin,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can</a:t>
            </a:r>
            <a:r>
              <a:rPr lang="en-US" dirty="0" smtClean="0">
                <a:latin typeface="Comic Sans MS" pitchFamily="66" charset="0"/>
              </a:rPr>
              <a:t> he?</a:t>
            </a:r>
          </a:p>
          <a:p>
            <a:pPr>
              <a:buNone/>
            </a:pPr>
            <a:endParaRPr lang="en-US" i="1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Exception: </a:t>
            </a:r>
            <a:r>
              <a:rPr lang="en-US" u="sng" dirty="0" smtClean="0">
                <a:latin typeface="Comic Sans MS" pitchFamily="66" charset="0"/>
              </a:rPr>
              <a:t>Let’s </a:t>
            </a:r>
            <a:r>
              <a:rPr lang="en-US" dirty="0" smtClean="0">
                <a:latin typeface="Comic Sans MS" pitchFamily="66" charset="0"/>
              </a:rPr>
              <a:t> is followed by </a:t>
            </a:r>
            <a:r>
              <a:rPr lang="en-US" u="sng" dirty="0" smtClean="0">
                <a:latin typeface="Comic Sans MS" pitchFamily="66" charset="0"/>
              </a:rPr>
              <a:t>shall we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b="1" i="1" dirty="0" smtClean="0">
                <a:solidFill>
                  <a:schemeClr val="accent3"/>
                </a:solidFill>
                <a:latin typeface="Comic Sans MS" pitchFamily="66" charset="0"/>
              </a:rPr>
              <a:t>Let’s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go for a walk, </a:t>
            </a:r>
            <a:r>
              <a:rPr lang="en-US" b="1" i="1" u="sng" dirty="0" smtClean="0">
                <a:solidFill>
                  <a:schemeClr val="accent3"/>
                </a:solidFill>
                <a:latin typeface="Comic Sans MS" pitchFamily="66" charset="0"/>
              </a:rPr>
              <a:t>shall</a:t>
            </a:r>
            <a:r>
              <a:rPr lang="en-US" i="1" dirty="0" smtClean="0">
                <a:solidFill>
                  <a:schemeClr val="accent3"/>
                </a:solidFill>
                <a:latin typeface="Comic Sans MS" pitchFamily="66" charset="0"/>
              </a:rPr>
              <a:t> we?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If the main sentence has no auxiliary (</a:t>
            </a:r>
            <a:r>
              <a:rPr lang="mk-MK" dirty="0" smtClean="0">
                <a:latin typeface="Comic Sans MS" pitchFamily="66" charset="0"/>
              </a:rPr>
              <a:t>помошен глагол</a:t>
            </a:r>
            <a:r>
              <a:rPr lang="en-US" dirty="0" smtClean="0">
                <a:latin typeface="Comic Sans MS" pitchFamily="66" charset="0"/>
              </a:rPr>
              <a:t>),</a:t>
            </a:r>
            <a:r>
              <a:rPr lang="mk-MK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use  </a:t>
            </a:r>
            <a:r>
              <a:rPr lang="en-US" b="1" dirty="0" smtClean="0">
                <a:latin typeface="Comic Sans MS" pitchFamily="66" charset="0"/>
              </a:rPr>
              <a:t>do/don’t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b="1" dirty="0" smtClean="0">
                <a:latin typeface="Comic Sans MS" pitchFamily="66" charset="0"/>
              </a:rPr>
              <a:t>does/doesn’t</a:t>
            </a:r>
            <a:r>
              <a:rPr lang="en-US" dirty="0" smtClean="0">
                <a:latin typeface="Comic Sans MS" pitchFamily="66" charset="0"/>
              </a:rPr>
              <a:t> or </a:t>
            </a:r>
            <a:r>
              <a:rPr lang="en-US" b="1" dirty="0" smtClean="0">
                <a:latin typeface="Comic Sans MS" pitchFamily="66" charset="0"/>
              </a:rPr>
              <a:t>did/didn’t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Asian people  </a:t>
            </a:r>
            <a:r>
              <a:rPr lang="en-US" u="sng" dirty="0" smtClean="0">
                <a:latin typeface="Comic Sans MS" pitchFamily="66" charset="0"/>
              </a:rPr>
              <a:t>like</a:t>
            </a:r>
            <a:r>
              <a:rPr lang="en-US" dirty="0" smtClean="0">
                <a:latin typeface="Comic Sans MS" pitchFamily="66" charset="0"/>
              </a:rPr>
              <a:t> rice,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don’t</a:t>
            </a:r>
            <a:r>
              <a:rPr lang="en-US" dirty="0" smtClean="0">
                <a:latin typeface="Comic Sans MS" pitchFamily="66" charset="0"/>
              </a:rPr>
              <a:t> they?</a:t>
            </a: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She </a:t>
            </a:r>
            <a:r>
              <a:rPr lang="en-US" u="sng" dirty="0" smtClean="0">
                <a:latin typeface="Comic Sans MS" pitchFamily="66" charset="0"/>
              </a:rPr>
              <a:t>speaks</a:t>
            </a:r>
            <a:r>
              <a:rPr lang="en-US" dirty="0" smtClean="0">
                <a:latin typeface="Comic Sans MS" pitchFamily="66" charset="0"/>
              </a:rPr>
              <a:t> Russian,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doesn’t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she?</a:t>
            </a: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Jack </a:t>
            </a:r>
            <a:r>
              <a:rPr lang="en-US" u="sng" dirty="0" smtClean="0">
                <a:latin typeface="Comic Sans MS" pitchFamily="66" charset="0"/>
              </a:rPr>
              <a:t>bought</a:t>
            </a:r>
            <a:r>
              <a:rPr lang="en-US" dirty="0" smtClean="0">
                <a:latin typeface="Comic Sans MS" pitchFamily="66" charset="0"/>
              </a:rPr>
              <a:t> a new car last week,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dirty="0" smtClean="0">
                <a:latin typeface="Comic Sans MS" pitchFamily="66" charset="0"/>
              </a:rPr>
              <a:t> he?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644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QUESTION TAGS</vt:lpstr>
      <vt:lpstr>НАСОКИ ЗА РАБОТА:</vt:lpstr>
      <vt:lpstr>What are question tags?</vt:lpstr>
      <vt:lpstr>When do we use them?</vt:lpstr>
      <vt:lpstr>How are they formed?</vt:lpstr>
      <vt:lpstr>FORMATION RULES AND EXAMPLES:</vt:lpstr>
      <vt:lpstr>Slide 7</vt:lpstr>
      <vt:lpstr>Slide 8</vt:lpstr>
      <vt:lpstr>Slide 9</vt:lpstr>
      <vt:lpstr>                Let’s practice, shall we?  1.Choose the correct tag: </vt:lpstr>
      <vt:lpstr>Slide 11</vt:lpstr>
      <vt:lpstr>2. Match the correct tag: </vt:lpstr>
      <vt:lpstr>          3. Be careful with the tags in these sentences: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TAGS</dc:title>
  <dc:creator>user</dc:creator>
  <cp:lastModifiedBy>user</cp:lastModifiedBy>
  <cp:revision>27</cp:revision>
  <dcterms:created xsi:type="dcterms:W3CDTF">2006-08-16T00:00:00Z</dcterms:created>
  <dcterms:modified xsi:type="dcterms:W3CDTF">2020-03-24T07:49:06Z</dcterms:modified>
</cp:coreProperties>
</file>