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926"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mk-MK"/>
          </a:p>
        </p:txBody>
      </p:sp>
      <p:sp>
        <p:nvSpPr>
          <p:cNvPr id="4" name="Date Placeholder 3"/>
          <p:cNvSpPr>
            <a:spLocks noGrp="1"/>
          </p:cNvSpPr>
          <p:nvPr>
            <p:ph type="dt" sz="half" idx="10"/>
          </p:nvPr>
        </p:nvSpPr>
        <p:spPr/>
        <p:txBody>
          <a:bodyPr/>
          <a:lstStyle/>
          <a:p>
            <a:fld id="{8F38E979-B9DC-4A1F-82D3-ACD82DA04378}" type="datetimeFigureOut">
              <a:rPr lang="mk-MK" smtClean="0"/>
              <a:t>14.05.2018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91D6809E-9ED6-4283-9D81-9C51E7FE8C10}" type="slidenum">
              <a:rPr lang="mk-MK" smtClean="0"/>
              <a:t>‹#›</a:t>
            </a:fld>
            <a:endParaRPr lang="mk-M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8F38E979-B9DC-4A1F-82D3-ACD82DA04378}" type="datetimeFigureOut">
              <a:rPr lang="mk-MK" smtClean="0"/>
              <a:t>14.05.2018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91D6809E-9ED6-4283-9D81-9C51E7FE8C10}" type="slidenum">
              <a:rPr lang="mk-MK" smtClean="0"/>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8F38E979-B9DC-4A1F-82D3-ACD82DA04378}" type="datetimeFigureOut">
              <a:rPr lang="mk-MK" smtClean="0"/>
              <a:t>14.05.2018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91D6809E-9ED6-4283-9D81-9C51E7FE8C10}" type="slidenum">
              <a:rPr lang="mk-MK" smtClean="0"/>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10"/>
          </p:nvPr>
        </p:nvSpPr>
        <p:spPr/>
        <p:txBody>
          <a:bodyPr/>
          <a:lstStyle/>
          <a:p>
            <a:fld id="{8F38E979-B9DC-4A1F-82D3-ACD82DA04378}" type="datetimeFigureOut">
              <a:rPr lang="mk-MK" smtClean="0"/>
              <a:t>14.05.2018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91D6809E-9ED6-4283-9D81-9C51E7FE8C10}" type="slidenum">
              <a:rPr lang="mk-MK" smtClean="0"/>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8E979-B9DC-4A1F-82D3-ACD82DA04378}" type="datetimeFigureOut">
              <a:rPr lang="mk-MK" smtClean="0"/>
              <a:t>14.05.2018</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91D6809E-9ED6-4283-9D81-9C51E7FE8C10}" type="slidenum">
              <a:rPr lang="mk-MK" smtClean="0"/>
              <a:t>‹#›</a:t>
            </a:fld>
            <a:endParaRPr lang="mk-M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Date Placeholder 4"/>
          <p:cNvSpPr>
            <a:spLocks noGrp="1"/>
          </p:cNvSpPr>
          <p:nvPr>
            <p:ph type="dt" sz="half" idx="10"/>
          </p:nvPr>
        </p:nvSpPr>
        <p:spPr/>
        <p:txBody>
          <a:bodyPr/>
          <a:lstStyle/>
          <a:p>
            <a:fld id="{8F38E979-B9DC-4A1F-82D3-ACD82DA04378}" type="datetimeFigureOut">
              <a:rPr lang="mk-MK" smtClean="0"/>
              <a:t>14.05.2018</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91D6809E-9ED6-4283-9D81-9C51E7FE8C10}" type="slidenum">
              <a:rPr lang="mk-MK" smtClean="0"/>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Date Placeholder 6"/>
          <p:cNvSpPr>
            <a:spLocks noGrp="1"/>
          </p:cNvSpPr>
          <p:nvPr>
            <p:ph type="dt" sz="half" idx="10"/>
          </p:nvPr>
        </p:nvSpPr>
        <p:spPr/>
        <p:txBody>
          <a:bodyPr/>
          <a:lstStyle/>
          <a:p>
            <a:fld id="{8F38E979-B9DC-4A1F-82D3-ACD82DA04378}" type="datetimeFigureOut">
              <a:rPr lang="mk-MK" smtClean="0"/>
              <a:t>14.05.2018</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91D6809E-9ED6-4283-9D81-9C51E7FE8C10}" type="slidenum">
              <a:rPr lang="mk-MK" smtClean="0"/>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Date Placeholder 2"/>
          <p:cNvSpPr>
            <a:spLocks noGrp="1"/>
          </p:cNvSpPr>
          <p:nvPr>
            <p:ph type="dt" sz="half" idx="10"/>
          </p:nvPr>
        </p:nvSpPr>
        <p:spPr/>
        <p:txBody>
          <a:bodyPr/>
          <a:lstStyle/>
          <a:p>
            <a:fld id="{8F38E979-B9DC-4A1F-82D3-ACD82DA04378}" type="datetimeFigureOut">
              <a:rPr lang="mk-MK" smtClean="0"/>
              <a:t>14.05.2018</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91D6809E-9ED6-4283-9D81-9C51E7FE8C10}" type="slidenum">
              <a:rPr lang="mk-MK" smtClean="0"/>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8E979-B9DC-4A1F-82D3-ACD82DA04378}" type="datetimeFigureOut">
              <a:rPr lang="mk-MK" smtClean="0"/>
              <a:t>14.05.2018</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91D6809E-9ED6-4283-9D81-9C51E7FE8C10}" type="slidenum">
              <a:rPr lang="mk-MK" smtClean="0"/>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38E979-B9DC-4A1F-82D3-ACD82DA04378}" type="datetimeFigureOut">
              <a:rPr lang="mk-MK" smtClean="0"/>
              <a:t>14.05.2018</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91D6809E-9ED6-4283-9D81-9C51E7FE8C10}" type="slidenum">
              <a:rPr lang="mk-MK" smtClean="0"/>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38E979-B9DC-4A1F-82D3-ACD82DA04378}" type="datetimeFigureOut">
              <a:rPr lang="mk-MK" smtClean="0"/>
              <a:t>14.05.2018</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91D6809E-9ED6-4283-9D81-9C51E7FE8C10}" type="slidenum">
              <a:rPr lang="mk-MK" smtClean="0"/>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mk-M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E979-B9DC-4A1F-82D3-ACD82DA04378}" type="datetimeFigureOut">
              <a:rPr lang="mk-MK" smtClean="0"/>
              <a:t>14.05.2018</a:t>
            </a:fld>
            <a:endParaRPr lang="mk-M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6809E-9ED6-4283-9D81-9C51E7FE8C10}" type="slidenum">
              <a:rPr lang="mk-MK" smtClean="0"/>
              <a:t>‹#›</a:t>
            </a:fld>
            <a:endParaRPr lang="mk-M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3220"/>
          </a:xfrm>
          <a:prstGeom prst="rect">
            <a:avLst/>
          </a:prstGeom>
          <a:noFill/>
        </p:spPr>
        <p:txBody>
          <a:bodyPr wrap="square" rtlCol="0">
            <a:spAutoFit/>
          </a:bodyPr>
          <a:lstStyle/>
          <a:p>
            <a:pPr algn="ctr"/>
            <a:r>
              <a:rPr lang="mk-MK" sz="2800" b="1" dirty="0">
                <a:solidFill>
                  <a:srgbClr val="7030A0"/>
                </a:solidFill>
                <a:latin typeface="Arial" pitchFamily="34" charset="0"/>
                <a:cs typeface="Arial" pitchFamily="34" charset="0"/>
              </a:rPr>
              <a:t>ЗАШТИТА ОД КОРОЗИЈА ВО ЕНЕРГЕТИКАТА</a:t>
            </a:r>
            <a:endParaRPr lang="mk-MK" sz="2800" dirty="0">
              <a:solidFill>
                <a:srgbClr val="7030A0"/>
              </a:solidFill>
              <a:latin typeface="Arial" pitchFamily="34" charset="0"/>
              <a:cs typeface="Arial" pitchFamily="34" charset="0"/>
            </a:endParaRPr>
          </a:p>
        </p:txBody>
      </p:sp>
      <p:sp>
        <p:nvSpPr>
          <p:cNvPr id="5" name="TextBox 4"/>
          <p:cNvSpPr txBox="1"/>
          <p:nvPr/>
        </p:nvSpPr>
        <p:spPr>
          <a:xfrm>
            <a:off x="2643174" y="428604"/>
            <a:ext cx="4143404" cy="523220"/>
          </a:xfrm>
          <a:prstGeom prst="rect">
            <a:avLst/>
          </a:prstGeom>
          <a:noFill/>
        </p:spPr>
        <p:txBody>
          <a:bodyPr wrap="square" rtlCol="0">
            <a:spAutoFit/>
          </a:bodyPr>
          <a:lstStyle/>
          <a:p>
            <a:pPr algn="ctr"/>
            <a:r>
              <a:rPr lang="mk-MK" sz="2800" b="1" dirty="0">
                <a:solidFill>
                  <a:srgbClr val="7030A0"/>
                </a:solidFill>
                <a:latin typeface="Arial" pitchFamily="34" charset="0"/>
                <a:cs typeface="Arial" pitchFamily="34" charset="0"/>
              </a:rPr>
              <a:t>КОРОЗИЈА</a:t>
            </a:r>
            <a:endParaRPr lang="mk-MK" sz="2800" dirty="0">
              <a:solidFill>
                <a:srgbClr val="7030A0"/>
              </a:solidFill>
              <a:latin typeface="Arial" pitchFamily="34" charset="0"/>
              <a:cs typeface="Arial" pitchFamily="34" charset="0"/>
            </a:endParaRPr>
          </a:p>
        </p:txBody>
      </p:sp>
      <p:sp>
        <p:nvSpPr>
          <p:cNvPr id="6" name="TextBox 5"/>
          <p:cNvSpPr txBox="1"/>
          <p:nvPr/>
        </p:nvSpPr>
        <p:spPr>
          <a:xfrm>
            <a:off x="0" y="857232"/>
            <a:ext cx="9144000" cy="2246769"/>
          </a:xfrm>
          <a:prstGeom prst="rect">
            <a:avLst/>
          </a:prstGeom>
          <a:noFill/>
        </p:spPr>
        <p:txBody>
          <a:bodyPr wrap="square" rtlCol="0">
            <a:spAutoFit/>
          </a:bodyPr>
          <a:lstStyle/>
          <a:p>
            <a:pPr indent="457200" algn="just"/>
            <a:r>
              <a:rPr lang="mk-MK" sz="2000" b="1" dirty="0">
                <a:latin typeface="Arial" pitchFamily="34" charset="0"/>
                <a:cs typeface="Arial" pitchFamily="34" charset="0"/>
              </a:rPr>
              <a:t>Името корозија доаѓа од латинскиот збор </a:t>
            </a:r>
            <a:r>
              <a:rPr lang="en-US" sz="2000" b="1" dirty="0" err="1">
                <a:solidFill>
                  <a:srgbClr val="C00000"/>
                </a:solidFill>
                <a:latin typeface="Arial" pitchFamily="34" charset="0"/>
                <a:cs typeface="Arial" pitchFamily="34" charset="0"/>
              </a:rPr>
              <a:t>cordere</a:t>
            </a:r>
            <a:r>
              <a:rPr lang="mk-MK" sz="2000" b="1" dirty="0">
                <a:latin typeface="Arial" pitchFamily="34" charset="0"/>
                <a:cs typeface="Arial" pitchFamily="34" charset="0"/>
              </a:rPr>
              <a:t>, што значи распаѓање на воздух. Во суштина, под </a:t>
            </a:r>
            <a:r>
              <a:rPr lang="mk-MK" sz="2000" b="1" dirty="0">
                <a:solidFill>
                  <a:srgbClr val="C00000"/>
                </a:solidFill>
                <a:latin typeface="Arial" pitchFamily="34" charset="0"/>
                <a:cs typeface="Arial" pitchFamily="34" charset="0"/>
              </a:rPr>
              <a:t>корозија се подразбира хемиското и електрохемиското разорување на металот под дејство на околината која го опкружува</a:t>
            </a:r>
            <a:r>
              <a:rPr lang="mk-MK" sz="2000" b="1" dirty="0">
                <a:latin typeface="Arial" pitchFamily="34" charset="0"/>
                <a:cs typeface="Arial" pitchFamily="34" charset="0"/>
              </a:rPr>
              <a:t>. На површината на металот се одигруваат хемиски или електрохемиски реакции, кои се одвиваат по законите на хемијата и електрохемјата, со примање и давање на електрони</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pic>
        <p:nvPicPr>
          <p:cNvPr id="1026" name="Picture 1"/>
          <p:cNvPicPr>
            <a:picLocks noChangeAspect="1" noChangeArrowheads="1"/>
          </p:cNvPicPr>
          <p:nvPr/>
        </p:nvPicPr>
        <p:blipFill>
          <a:blip r:embed="rId2"/>
          <a:srcRect t="4361" b="20094"/>
          <a:stretch>
            <a:fillRect/>
          </a:stretch>
        </p:blipFill>
        <p:spPr bwMode="auto">
          <a:xfrm>
            <a:off x="1773572" y="3214662"/>
            <a:ext cx="7370428" cy="3643338"/>
          </a:xfrm>
          <a:prstGeom prst="rect">
            <a:avLst/>
          </a:prstGeom>
          <a:noFill/>
          <a:ln w="9525">
            <a:noFill/>
            <a:miter lim="800000"/>
            <a:headEnd/>
            <a:tailEnd/>
          </a:ln>
        </p:spPr>
      </p:pic>
      <p:sp>
        <p:nvSpPr>
          <p:cNvPr id="8" name="TextBox 7"/>
          <p:cNvSpPr txBox="1"/>
          <p:nvPr/>
        </p:nvSpPr>
        <p:spPr>
          <a:xfrm>
            <a:off x="0" y="4572008"/>
            <a:ext cx="1714480" cy="1015663"/>
          </a:xfrm>
          <a:prstGeom prst="rect">
            <a:avLst/>
          </a:prstGeom>
          <a:noFill/>
        </p:spPr>
        <p:txBody>
          <a:bodyPr wrap="square" rtlCol="0">
            <a:spAutoFit/>
          </a:bodyPr>
          <a:lstStyle/>
          <a:p>
            <a:pPr algn="ctr"/>
            <a:r>
              <a:rPr lang="mk-MK" sz="2000" b="1" dirty="0">
                <a:solidFill>
                  <a:srgbClr val="C00000"/>
                </a:solidFill>
                <a:latin typeface="Arial" pitchFamily="34" charset="0"/>
                <a:cs typeface="Arial" pitchFamily="34" charset="0"/>
              </a:rPr>
              <a:t>Затворено галванско </a:t>
            </a:r>
            <a:endParaRPr lang="en-US" sz="2000" b="1" dirty="0" smtClean="0">
              <a:solidFill>
                <a:srgbClr val="C00000"/>
              </a:solidFill>
              <a:latin typeface="Arial" pitchFamily="34" charset="0"/>
              <a:cs typeface="Arial" pitchFamily="34" charset="0"/>
            </a:endParaRPr>
          </a:p>
          <a:p>
            <a:pPr algn="ctr"/>
            <a:r>
              <a:rPr lang="mk-MK" sz="2000" b="1" dirty="0" smtClean="0">
                <a:solidFill>
                  <a:srgbClr val="C00000"/>
                </a:solidFill>
                <a:latin typeface="Arial" pitchFamily="34" charset="0"/>
                <a:cs typeface="Arial" pitchFamily="34" charset="0"/>
              </a:rPr>
              <a:t>коло</a:t>
            </a:r>
            <a:endParaRPr lang="mk-MK" sz="2000" b="1" dirty="0">
              <a:solidFill>
                <a:srgbClr val="C00000"/>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5728"/>
            <a:ext cx="9144000" cy="6247864"/>
          </a:xfrm>
          <a:prstGeom prst="rect">
            <a:avLst/>
          </a:prstGeom>
          <a:noFill/>
        </p:spPr>
        <p:txBody>
          <a:bodyPr wrap="square" rtlCol="0">
            <a:spAutoFit/>
          </a:bodyPr>
          <a:lstStyle/>
          <a:p>
            <a:pPr indent="457200" algn="just"/>
            <a:r>
              <a:rPr lang="mk-MK" sz="2000" b="1" dirty="0">
                <a:latin typeface="Arial" pitchFamily="34" charset="0"/>
                <a:cs typeface="Arial" pitchFamily="34" charset="0"/>
              </a:rPr>
              <a:t>Маслените покривни премази врз база на оксид на железо со додаток на полнило и растворач содржат</a:t>
            </a:r>
            <a:r>
              <a:rPr lang="mk-MK" sz="2000" b="1" dirty="0" smtClean="0">
                <a:latin typeface="Arial" pitchFamily="34" charset="0"/>
                <a:cs typeface="Arial" pitchFamily="34" charset="0"/>
              </a:rPr>
              <a:t>:</a:t>
            </a:r>
            <a:endParaRPr lang="en-US" sz="2000" b="1" dirty="0" smtClean="0">
              <a:latin typeface="Arial" pitchFamily="34" charset="0"/>
              <a:cs typeface="Arial" pitchFamily="34" charset="0"/>
            </a:endParaRPr>
          </a:p>
          <a:p>
            <a:pPr indent="457200" algn="just"/>
            <a:endParaRPr lang="mk-MK" sz="2000" b="1" dirty="0">
              <a:latin typeface="Arial" pitchFamily="34" charset="0"/>
              <a:cs typeface="Arial" pitchFamily="34" charset="0"/>
            </a:endParaRPr>
          </a:p>
          <a:p>
            <a:pPr indent="457200" algn="just"/>
            <a:r>
              <a:rPr lang="mk-MK" sz="2000" b="1" dirty="0">
                <a:latin typeface="Arial" pitchFamily="34" charset="0"/>
                <a:cs typeface="Arial" pitchFamily="34" charset="0"/>
              </a:rPr>
              <a:t>- фирнајс од лененово масло           30 ÷ 40</a:t>
            </a:r>
            <a:r>
              <a:rPr lang="en-US" sz="2000" b="1" dirty="0">
                <a:latin typeface="Arial" pitchFamily="34" charset="0"/>
                <a:cs typeface="Arial" pitchFamily="34" charset="0"/>
              </a:rPr>
              <a:t> [</a:t>
            </a:r>
            <a:r>
              <a:rPr lang="mk-MK" sz="2000" b="1" dirty="0">
                <a:latin typeface="Arial" pitchFamily="34" charset="0"/>
                <a:cs typeface="Arial" pitchFamily="34" charset="0"/>
              </a:rPr>
              <a:t>%</a:t>
            </a:r>
            <a:r>
              <a:rPr lang="en-US" sz="2000" b="1" dirty="0">
                <a:latin typeface="Arial" pitchFamily="34" charset="0"/>
                <a:cs typeface="Arial" pitchFamily="34" charset="0"/>
              </a:rPr>
              <a:t>]</a:t>
            </a:r>
            <a:r>
              <a:rPr lang="mk-MK" sz="2000" b="1" dirty="0">
                <a:latin typeface="Arial" pitchFamily="34" charset="0"/>
                <a:cs typeface="Arial" pitchFamily="34" charset="0"/>
              </a:rPr>
              <a:t>;</a:t>
            </a:r>
          </a:p>
          <a:p>
            <a:pPr indent="457200" algn="just"/>
            <a:r>
              <a:rPr lang="mk-MK" sz="2000" b="1" dirty="0">
                <a:latin typeface="Arial" pitchFamily="34" charset="0"/>
                <a:cs typeface="Arial" pitchFamily="34" charset="0"/>
              </a:rPr>
              <a:t>- оксид на железо </a:t>
            </a:r>
            <a:r>
              <a:rPr lang="en-US" sz="2000" b="1" dirty="0">
                <a:latin typeface="Arial" pitchFamily="34" charset="0"/>
                <a:cs typeface="Arial" pitchFamily="34" charset="0"/>
              </a:rPr>
              <a:t>Fe</a:t>
            </a:r>
            <a:r>
              <a:rPr lang="en-US" sz="2000" b="1" baseline="-25000" dirty="0">
                <a:latin typeface="Arial" pitchFamily="34" charset="0"/>
                <a:cs typeface="Arial" pitchFamily="34" charset="0"/>
              </a:rPr>
              <a:t>2 </a:t>
            </a:r>
            <a:r>
              <a:rPr lang="en-US" sz="2000" b="1" dirty="0">
                <a:latin typeface="Arial" pitchFamily="34" charset="0"/>
                <a:cs typeface="Arial" pitchFamily="34" charset="0"/>
              </a:rPr>
              <a:t>O</a:t>
            </a:r>
            <a:r>
              <a:rPr lang="en-US" sz="2000" b="1" baseline="-25000" dirty="0">
                <a:latin typeface="Arial" pitchFamily="34" charset="0"/>
                <a:cs typeface="Arial" pitchFamily="34" charset="0"/>
              </a:rPr>
              <a:t>3</a:t>
            </a:r>
            <a:r>
              <a:rPr lang="en-US" sz="2000" b="1" dirty="0">
                <a:latin typeface="Arial" pitchFamily="34" charset="0"/>
                <a:cs typeface="Arial" pitchFamily="34" charset="0"/>
              </a:rPr>
              <a:t>     </a:t>
            </a:r>
            <a:r>
              <a:rPr lang="mk-MK" sz="2000" b="1" dirty="0">
                <a:latin typeface="Arial" pitchFamily="34" charset="0"/>
                <a:cs typeface="Arial" pitchFamily="34" charset="0"/>
              </a:rPr>
              <a:t>        </a:t>
            </a:r>
            <a:r>
              <a:rPr lang="en-US" sz="2000" b="1" dirty="0" smtClean="0">
                <a:latin typeface="Arial" pitchFamily="34" charset="0"/>
                <a:cs typeface="Arial" pitchFamily="34" charset="0"/>
              </a:rPr>
              <a:t>     </a:t>
            </a:r>
            <a:r>
              <a:rPr lang="mk-MK" sz="2000" b="1" dirty="0" smtClean="0">
                <a:latin typeface="Arial" pitchFamily="34" charset="0"/>
                <a:cs typeface="Arial" pitchFamily="34" charset="0"/>
              </a:rPr>
              <a:t>   </a:t>
            </a:r>
            <a:r>
              <a:rPr lang="en-US" sz="2000" b="1" dirty="0">
                <a:latin typeface="Arial" pitchFamily="34" charset="0"/>
                <a:cs typeface="Arial" pitchFamily="34" charset="0"/>
              </a:rPr>
              <a:t>50 </a:t>
            </a:r>
            <a:r>
              <a:rPr lang="mk-MK" sz="2000" b="1" dirty="0">
                <a:latin typeface="Arial" pitchFamily="34" charset="0"/>
                <a:cs typeface="Arial" pitchFamily="34" charset="0"/>
              </a:rPr>
              <a:t>÷ </a:t>
            </a:r>
            <a:r>
              <a:rPr lang="en-US" sz="2000" b="1" dirty="0">
                <a:latin typeface="Arial" pitchFamily="34" charset="0"/>
                <a:cs typeface="Arial" pitchFamily="34" charset="0"/>
              </a:rPr>
              <a:t>6</a:t>
            </a:r>
            <a:r>
              <a:rPr lang="mk-MK" sz="2000" b="1" dirty="0">
                <a:latin typeface="Arial" pitchFamily="34" charset="0"/>
                <a:cs typeface="Arial" pitchFamily="34" charset="0"/>
              </a:rPr>
              <a:t>0</a:t>
            </a:r>
            <a:r>
              <a:rPr lang="en-US" sz="2000" b="1" dirty="0">
                <a:latin typeface="Arial" pitchFamily="34" charset="0"/>
                <a:cs typeface="Arial" pitchFamily="34" charset="0"/>
              </a:rPr>
              <a:t> [</a:t>
            </a:r>
            <a:r>
              <a:rPr lang="mk-MK" sz="2000" b="1" dirty="0">
                <a:latin typeface="Arial" pitchFamily="34" charset="0"/>
                <a:cs typeface="Arial" pitchFamily="34" charset="0"/>
              </a:rPr>
              <a:t>%</a:t>
            </a:r>
            <a:r>
              <a:rPr lang="en-US" sz="2000" b="1" dirty="0">
                <a:latin typeface="Arial" pitchFamily="34" charset="0"/>
                <a:cs typeface="Arial" pitchFamily="34" charset="0"/>
              </a:rPr>
              <a:t>]</a:t>
            </a:r>
            <a:r>
              <a:rPr lang="mk-MK" sz="2000" b="1" dirty="0">
                <a:latin typeface="Arial" pitchFamily="34" charset="0"/>
                <a:cs typeface="Arial" pitchFamily="34" charset="0"/>
              </a:rPr>
              <a:t>;</a:t>
            </a:r>
          </a:p>
          <a:p>
            <a:pPr indent="457200" algn="just"/>
            <a:r>
              <a:rPr lang="mk-MK" sz="2000" b="1" dirty="0">
                <a:latin typeface="Arial" pitchFamily="34" charset="0"/>
                <a:cs typeface="Arial" pitchFamily="34" charset="0"/>
              </a:rPr>
              <a:t>- полнило                                 </a:t>
            </a:r>
            <a:r>
              <a:rPr lang="en-US" sz="2000" b="1" dirty="0" smtClean="0">
                <a:latin typeface="Arial" pitchFamily="34" charset="0"/>
                <a:cs typeface="Arial" pitchFamily="34" charset="0"/>
              </a:rPr>
              <a:t>                     </a:t>
            </a:r>
            <a:r>
              <a:rPr lang="mk-MK" sz="2000" b="1" dirty="0" smtClean="0">
                <a:latin typeface="Arial" pitchFamily="34" charset="0"/>
                <a:cs typeface="Arial" pitchFamily="34" charset="0"/>
              </a:rPr>
              <a:t> </a:t>
            </a:r>
            <a:r>
              <a:rPr lang="mk-MK" sz="2000" b="1" dirty="0">
                <a:latin typeface="Arial" pitchFamily="34" charset="0"/>
                <a:cs typeface="Arial" pitchFamily="34" charset="0"/>
              </a:rPr>
              <a:t>10</a:t>
            </a:r>
            <a:r>
              <a:rPr lang="en-US" sz="2000" b="1" dirty="0">
                <a:latin typeface="Arial" pitchFamily="34" charset="0"/>
                <a:cs typeface="Arial" pitchFamily="34" charset="0"/>
              </a:rPr>
              <a:t> [</a:t>
            </a:r>
            <a:r>
              <a:rPr lang="mk-MK" sz="2000" b="1" dirty="0">
                <a:latin typeface="Arial" pitchFamily="34" charset="0"/>
                <a:cs typeface="Arial" pitchFamily="34" charset="0"/>
              </a:rPr>
              <a:t>%</a:t>
            </a:r>
            <a:r>
              <a:rPr lang="en-US" sz="2000" b="1" dirty="0">
                <a:latin typeface="Arial" pitchFamily="34" charset="0"/>
                <a:cs typeface="Arial" pitchFamily="34" charset="0"/>
              </a:rPr>
              <a:t>]</a:t>
            </a:r>
            <a:r>
              <a:rPr lang="mk-MK" sz="2000" b="1" dirty="0">
                <a:latin typeface="Arial" pitchFamily="34" charset="0"/>
                <a:cs typeface="Arial" pitchFamily="34" charset="0"/>
              </a:rPr>
              <a:t>;</a:t>
            </a:r>
          </a:p>
          <a:p>
            <a:pPr indent="457200" algn="just"/>
            <a:r>
              <a:rPr lang="mk-MK" sz="2000" b="1" dirty="0">
                <a:latin typeface="Arial" pitchFamily="34" charset="0"/>
                <a:cs typeface="Arial" pitchFamily="34" charset="0"/>
              </a:rPr>
              <a:t>- растворач бензин - терпертин          </a:t>
            </a:r>
            <a:r>
              <a:rPr lang="en-US" sz="2000" b="1" dirty="0" smtClean="0">
                <a:latin typeface="Arial" pitchFamily="34" charset="0"/>
                <a:cs typeface="Arial" pitchFamily="34" charset="0"/>
              </a:rPr>
              <a:t>  </a:t>
            </a:r>
            <a:r>
              <a:rPr lang="mk-MK" sz="2000" b="1" dirty="0" smtClean="0">
                <a:latin typeface="Arial" pitchFamily="34" charset="0"/>
                <a:cs typeface="Arial" pitchFamily="34" charset="0"/>
              </a:rPr>
              <a:t>   </a:t>
            </a:r>
            <a:r>
              <a:rPr lang="mk-MK" sz="2000" b="1" dirty="0">
                <a:latin typeface="Arial" pitchFamily="34" charset="0"/>
                <a:cs typeface="Arial" pitchFamily="34" charset="0"/>
              </a:rPr>
              <a:t>100</a:t>
            </a:r>
            <a:r>
              <a:rPr lang="en-US" sz="2000" b="1" dirty="0">
                <a:latin typeface="Arial" pitchFamily="34" charset="0"/>
                <a:cs typeface="Arial" pitchFamily="34" charset="0"/>
              </a:rPr>
              <a:t> [</a:t>
            </a:r>
            <a:r>
              <a:rPr lang="mk-MK" sz="2000" b="1" dirty="0">
                <a:latin typeface="Arial" pitchFamily="34" charset="0"/>
                <a:cs typeface="Arial" pitchFamily="34" charset="0"/>
              </a:rPr>
              <a:t>%</a:t>
            </a:r>
            <a:r>
              <a:rPr lang="en-US" sz="2000" b="1" dirty="0">
                <a:latin typeface="Arial" pitchFamily="34" charset="0"/>
                <a:cs typeface="Arial" pitchFamily="34" charset="0"/>
              </a:rPr>
              <a:t>]</a:t>
            </a:r>
            <a:r>
              <a:rPr lang="mk-MK" sz="2000" b="1" dirty="0">
                <a:latin typeface="Arial" pitchFamily="34" charset="0"/>
                <a:cs typeface="Arial" pitchFamily="34" charset="0"/>
              </a:rPr>
              <a:t>.</a:t>
            </a:r>
          </a:p>
          <a:p>
            <a:pPr indent="457200" algn="just"/>
            <a:endParaRPr lang="mk-MK" sz="2000" b="1" dirty="0">
              <a:latin typeface="Arial" pitchFamily="34" charset="0"/>
              <a:cs typeface="Arial" pitchFamily="34" charset="0"/>
            </a:endParaRPr>
          </a:p>
          <a:p>
            <a:pPr indent="457200" algn="just"/>
            <a:r>
              <a:rPr lang="mk-MK" sz="2000" b="1" dirty="0">
                <a:latin typeface="Arial" pitchFamily="34" charset="0"/>
                <a:cs typeface="Arial" pitchFamily="34" charset="0"/>
              </a:rPr>
              <a:t>Покривниот слој на заштитната преселка со меѓуслојот мора да направи една целина. Бидејќи се идентични по својот состав, ја постигнуваат конечната дебелина на заштитната преслека, елиминирајќи ги наполно сите можности за нејзина порозност и обезбедуваат естетски ефекти</a:t>
            </a:r>
            <a:r>
              <a:rPr lang="mk-MK" sz="2000" b="1" dirty="0" smtClean="0">
                <a:latin typeface="Arial" pitchFamily="34" charset="0"/>
                <a:cs typeface="Arial" pitchFamily="34" charset="0"/>
              </a:rPr>
              <a:t>.</a:t>
            </a:r>
            <a:endParaRPr lang="en-US" sz="2000" b="1" dirty="0" smtClean="0">
              <a:latin typeface="Arial" pitchFamily="34" charset="0"/>
              <a:cs typeface="Arial" pitchFamily="34" charset="0"/>
            </a:endParaRPr>
          </a:p>
          <a:p>
            <a:pPr indent="457200" algn="just"/>
            <a:endParaRPr lang="en-US" sz="2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Квалитетот на заштитната преслека многу зависи не само од квалитетот на подготвената површина, условите под кои работи, начинот на нанесување, туку и од квалитетот на премазното средство. Во последно време се повеќе преовладуват премазите изработени врз база на алкални, полиамидни, епоксидни, силиконски и други вештачки смоли, чиј квалитет праксата го потврдила.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57166"/>
            <a:ext cx="9144000" cy="5847755"/>
          </a:xfrm>
          <a:prstGeom prst="rect">
            <a:avLst/>
          </a:prstGeom>
          <a:noFill/>
        </p:spPr>
        <p:txBody>
          <a:bodyPr wrap="square" rtlCol="0">
            <a:spAutoFit/>
          </a:bodyPr>
          <a:lstStyle/>
          <a:p>
            <a:pPr indent="457200" algn="just"/>
            <a:r>
              <a:rPr lang="mk-MK" sz="2200" b="1" dirty="0" smtClean="0">
                <a:latin typeface="Arial" pitchFamily="34" charset="0"/>
                <a:cs typeface="Arial" pitchFamily="34" charset="0"/>
              </a:rPr>
              <a:t>На основниот слој висока заштитна моќ му обезбедуваат покривните премази, комбинирани со пигменти во вид на лушпички, каде што лушпичките на пигментот налегнуваат како панцир на челичната површина. </a:t>
            </a:r>
            <a:endParaRPr lang="en-US" sz="2200" b="1" dirty="0" smtClean="0">
              <a:latin typeface="Arial" pitchFamily="34" charset="0"/>
              <a:cs typeface="Arial" pitchFamily="34" charset="0"/>
            </a:endParaRPr>
          </a:p>
          <a:p>
            <a:pPr indent="457200" algn="just"/>
            <a:endParaRPr lang="en-US" sz="2200" b="1" dirty="0">
              <a:latin typeface="Arial" pitchFamily="34" charset="0"/>
              <a:cs typeface="Arial" pitchFamily="34" charset="0"/>
            </a:endParaRPr>
          </a:p>
          <a:p>
            <a:pPr indent="457200" algn="just"/>
            <a:r>
              <a:rPr lang="mk-MK" sz="2200" b="1" dirty="0" smtClean="0">
                <a:latin typeface="Arial" pitchFamily="34" charset="0"/>
                <a:cs typeface="Arial" pitchFamily="34" charset="0"/>
              </a:rPr>
              <a:t>Современите </a:t>
            </a:r>
            <a:r>
              <a:rPr lang="mk-MK" sz="2200" b="1" dirty="0">
                <a:latin typeface="Arial" pitchFamily="34" charset="0"/>
                <a:cs typeface="Arial" pitchFamily="34" charset="0"/>
              </a:rPr>
              <a:t>премазни средства, изработени врз база на споменатите синтетички смоли, се изработуваат во две варијанти: како </a:t>
            </a:r>
            <a:r>
              <a:rPr lang="mk-MK" sz="2200" b="1" dirty="0">
                <a:solidFill>
                  <a:srgbClr val="C00000"/>
                </a:solidFill>
                <a:latin typeface="Arial" pitchFamily="34" charset="0"/>
                <a:cs typeface="Arial" pitchFamily="34" charset="0"/>
              </a:rPr>
              <a:t>премази кои се сушат на воздух</a:t>
            </a:r>
            <a:r>
              <a:rPr lang="mk-MK" sz="2200" b="1" dirty="0">
                <a:latin typeface="Arial" pitchFamily="34" charset="0"/>
                <a:cs typeface="Arial" pitchFamily="34" charset="0"/>
              </a:rPr>
              <a:t> и како </a:t>
            </a:r>
            <a:r>
              <a:rPr lang="mk-MK" sz="2200" b="1" dirty="0">
                <a:solidFill>
                  <a:srgbClr val="C00000"/>
                </a:solidFill>
                <a:latin typeface="Arial" pitchFamily="34" charset="0"/>
                <a:cs typeface="Arial" pitchFamily="34" charset="0"/>
              </a:rPr>
              <a:t>премази кои се сушат со печ</a:t>
            </a:r>
            <a:r>
              <a:rPr lang="mk-MK" sz="2200" b="1" i="1" dirty="0">
                <a:latin typeface="Arial" pitchFamily="34" charset="0"/>
                <a:cs typeface="Arial" pitchFamily="34" charset="0"/>
              </a:rPr>
              <a:t>ење</a:t>
            </a:r>
            <a:r>
              <a:rPr lang="mk-MK" sz="2200" b="1" dirty="0">
                <a:latin typeface="Arial" pitchFamily="34" charset="0"/>
                <a:cs typeface="Arial" pitchFamily="34" charset="0"/>
              </a:rPr>
              <a:t>.</a:t>
            </a:r>
          </a:p>
          <a:p>
            <a:pPr indent="457200" algn="just"/>
            <a:endParaRPr lang="mk-MK" sz="2200" b="1" dirty="0">
              <a:latin typeface="Arial" pitchFamily="34" charset="0"/>
              <a:cs typeface="Arial" pitchFamily="34" charset="0"/>
            </a:endParaRPr>
          </a:p>
          <a:p>
            <a:pPr indent="457200" algn="just"/>
            <a:r>
              <a:rPr lang="mk-MK" sz="2200" b="1" dirty="0">
                <a:latin typeface="Arial" pitchFamily="34" charset="0"/>
                <a:cs typeface="Arial" pitchFamily="34" charset="0"/>
              </a:rPr>
              <a:t>Премазните средства изработени врз база на нитроцелулоза не смеат да се употребуваат на основа од миниум. Сите премазни средства врз база на вештачки смоли можат да се употребуваат исклучително само на добро исушена основа. Нитро основните премази се сушат многу брзо, но слабо налегнуваат на челичната површина; можат да се покриваат со лакови на каква и да е основа</a:t>
            </a:r>
            <a:r>
              <a:rPr lang="mk-MK" sz="2200" b="1" dirty="0" smtClean="0">
                <a:latin typeface="Arial" pitchFamily="34" charset="0"/>
                <a:cs typeface="Arial" pitchFamily="34" charset="0"/>
              </a:rPr>
              <a:t>.</a:t>
            </a:r>
            <a:endParaRPr lang="mk-MK" sz="2200" b="1"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3785652"/>
          </a:xfrm>
          <a:prstGeom prst="rect">
            <a:avLst/>
          </a:prstGeom>
          <a:noFill/>
        </p:spPr>
        <p:txBody>
          <a:bodyPr wrap="square" rtlCol="0">
            <a:spAutoFit/>
          </a:bodyPr>
          <a:lstStyle/>
          <a:p>
            <a:pPr indent="457200" algn="just"/>
            <a:r>
              <a:rPr lang="mk-MK" sz="2000" b="1" dirty="0">
                <a:solidFill>
                  <a:srgbClr val="C00000"/>
                </a:solidFill>
                <a:latin typeface="Arial" pitchFamily="34" charset="0"/>
                <a:cs typeface="Arial" pitchFamily="34" charset="0"/>
              </a:rPr>
              <a:t>Пиштолите за прскање </a:t>
            </a:r>
            <a:r>
              <a:rPr lang="mk-MK" sz="2000" b="1" dirty="0">
                <a:latin typeface="Arial" pitchFamily="34" charset="0"/>
                <a:cs typeface="Arial" pitchFamily="34" charset="0"/>
              </a:rPr>
              <a:t>најчесто работат со помош на компримиран </a:t>
            </a:r>
            <a:r>
              <a:rPr lang="mk-MK" sz="2000" b="1" dirty="0" smtClean="0">
                <a:latin typeface="Arial" pitchFamily="34" charset="0"/>
                <a:cs typeface="Arial" pitchFamily="34" charset="0"/>
              </a:rPr>
              <a:t>воздух, </a:t>
            </a:r>
            <a:r>
              <a:rPr lang="mk-MK" sz="2000" b="1" dirty="0">
                <a:latin typeface="Arial" pitchFamily="34" charset="0"/>
                <a:cs typeface="Arial" pitchFamily="34" charset="0"/>
              </a:rPr>
              <a:t>кој излегува низ една смукалка за воздух која има низа дупчиња. Тогаш воздухот ја повлекува со себе бојата (или лакот), која од чашката се слева во смукалката за боја. Смукалката за боја се наоѓа во средината на смукалката (всисникот) за водух. Ако командната се повлече до одредена положба, тогаш најпрво излегува само воздух, кој служи претходно да го издува правот од работните предмети. Со понатамошно повлекување на рачката една игла со конусен завршеток ја отвора смукалката за боја. Постојат пиштоли со нагодливи смукалки; со нив по избор може да се добие конусен млаз. На тој начин обликот на млазот може да се усогласи со обликот на работниот предмет</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pic>
        <p:nvPicPr>
          <p:cNvPr id="6" name="Picture 8"/>
          <p:cNvPicPr>
            <a:picLocks noChangeAspect="1" noChangeArrowheads="1"/>
          </p:cNvPicPr>
          <p:nvPr/>
        </p:nvPicPr>
        <p:blipFill>
          <a:blip r:embed="rId2"/>
          <a:srcRect/>
          <a:stretch>
            <a:fillRect/>
          </a:stretch>
        </p:blipFill>
        <p:spPr bwMode="auto">
          <a:xfrm>
            <a:off x="4214810" y="3429000"/>
            <a:ext cx="4781460" cy="3429000"/>
          </a:xfrm>
          <a:prstGeom prst="rect">
            <a:avLst/>
          </a:prstGeom>
          <a:noFill/>
          <a:ln w="9525">
            <a:noFill/>
            <a:miter lim="800000"/>
            <a:headEnd/>
            <a:tailEnd/>
          </a:ln>
        </p:spPr>
      </p:pic>
      <p:sp>
        <p:nvSpPr>
          <p:cNvPr id="7" name="Rectangle 6"/>
          <p:cNvSpPr/>
          <p:nvPr/>
        </p:nvSpPr>
        <p:spPr>
          <a:xfrm>
            <a:off x="428596" y="4572008"/>
            <a:ext cx="3269100" cy="461665"/>
          </a:xfrm>
          <a:prstGeom prst="rect">
            <a:avLst/>
          </a:prstGeom>
        </p:spPr>
        <p:txBody>
          <a:bodyPr wrap="none">
            <a:spAutoFit/>
          </a:bodyPr>
          <a:lstStyle/>
          <a:p>
            <a:r>
              <a:rPr lang="mk-MK" sz="2400" b="1" dirty="0">
                <a:solidFill>
                  <a:srgbClr val="C00000"/>
                </a:solidFill>
                <a:latin typeface="Arial" pitchFamily="34" charset="0"/>
                <a:cs typeface="Arial" pitchFamily="34" charset="0"/>
              </a:rPr>
              <a:t>Пиштол за прскање.</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28860" y="0"/>
            <a:ext cx="4500594" cy="523220"/>
          </a:xfrm>
          <a:prstGeom prst="rect">
            <a:avLst/>
          </a:prstGeom>
          <a:noFill/>
        </p:spPr>
        <p:txBody>
          <a:bodyPr wrap="square" rtlCol="0">
            <a:spAutoFit/>
          </a:bodyPr>
          <a:lstStyle/>
          <a:p>
            <a:r>
              <a:rPr lang="mk-MK" sz="2800" b="1" dirty="0">
                <a:solidFill>
                  <a:srgbClr val="7030A0"/>
                </a:solidFill>
                <a:latin typeface="Arial" pitchFamily="34" charset="0"/>
                <a:cs typeface="Arial" pitchFamily="34" charset="0"/>
              </a:rPr>
              <a:t>Ладно и топло прскање</a:t>
            </a:r>
            <a:endParaRPr lang="mk-MK" sz="2800" dirty="0">
              <a:solidFill>
                <a:srgbClr val="7030A0"/>
              </a:solidFill>
              <a:latin typeface="Arial" pitchFamily="34" charset="0"/>
              <a:cs typeface="Arial" pitchFamily="34" charset="0"/>
            </a:endParaRPr>
          </a:p>
        </p:txBody>
      </p:sp>
      <p:sp>
        <p:nvSpPr>
          <p:cNvPr id="5" name="TextBox 4"/>
          <p:cNvSpPr txBox="1"/>
          <p:nvPr/>
        </p:nvSpPr>
        <p:spPr>
          <a:xfrm>
            <a:off x="0" y="500042"/>
            <a:ext cx="9144000" cy="6186309"/>
          </a:xfrm>
          <a:prstGeom prst="rect">
            <a:avLst/>
          </a:prstGeom>
          <a:noFill/>
        </p:spPr>
        <p:txBody>
          <a:bodyPr wrap="square" rtlCol="0">
            <a:spAutoFit/>
          </a:bodyPr>
          <a:lstStyle/>
          <a:p>
            <a:pPr indent="457200" algn="just"/>
            <a:r>
              <a:rPr lang="mk-MK" sz="2200" b="1" dirty="0">
                <a:latin typeface="Arial" pitchFamily="34" charset="0"/>
                <a:cs typeface="Arial" pitchFamily="34" charset="0"/>
              </a:rPr>
              <a:t>При </a:t>
            </a:r>
            <a:r>
              <a:rPr lang="mk-MK" sz="2200" b="1" i="1" dirty="0">
                <a:solidFill>
                  <a:srgbClr val="C00000"/>
                </a:solidFill>
                <a:latin typeface="Arial" pitchFamily="34" charset="0"/>
                <a:cs typeface="Arial" pitchFamily="34" charset="0"/>
              </a:rPr>
              <a:t>ладното прскање</a:t>
            </a:r>
            <a:r>
              <a:rPr lang="mk-MK" sz="2200" b="1" dirty="0">
                <a:latin typeface="Arial" pitchFamily="34" charset="0"/>
                <a:cs typeface="Arial" pitchFamily="34" charset="0"/>
              </a:rPr>
              <a:t>, бојата и лакот мораат да се разредат со разредувач за да се одвива прскањето непречено. Разредувачот по нанесувањето испарува; тој е неопходен.</a:t>
            </a:r>
          </a:p>
          <a:p>
            <a:pPr indent="457200" algn="just"/>
            <a:r>
              <a:rPr lang="mk-MK" sz="2200" b="1" dirty="0">
                <a:latin typeface="Arial" pitchFamily="34" charset="0"/>
                <a:cs typeface="Arial" pitchFamily="34" charset="0"/>
              </a:rPr>
              <a:t> </a:t>
            </a:r>
          </a:p>
          <a:p>
            <a:pPr indent="457200" algn="just"/>
            <a:r>
              <a:rPr lang="mk-MK" sz="2200" b="1" dirty="0">
                <a:latin typeface="Arial" pitchFamily="34" charset="0"/>
                <a:cs typeface="Arial" pitchFamily="34" charset="0"/>
              </a:rPr>
              <a:t>Топлото прскање се изведува со посебен пиштол во чие дно е вграден електричен греен елемент, со помош на кој бојата или лакот се загреваат на 323 ÷ 393 </a:t>
            </a:r>
            <a:r>
              <a:rPr lang="en-US" sz="2200" b="1" dirty="0">
                <a:latin typeface="Arial" pitchFamily="34" charset="0"/>
                <a:cs typeface="Arial" pitchFamily="34" charset="0"/>
              </a:rPr>
              <a:t>[K]</a:t>
            </a:r>
            <a:r>
              <a:rPr lang="mk-MK" sz="2200" b="1" dirty="0">
                <a:latin typeface="Arial" pitchFamily="34" charset="0"/>
                <a:cs typeface="Arial" pitchFamily="34" charset="0"/>
              </a:rPr>
              <a:t>. Со ова загревање бојата станува течна, па се троши значително помалку разредувач отколку за ладно прскање. </a:t>
            </a:r>
          </a:p>
          <a:p>
            <a:pPr indent="457200" algn="just"/>
            <a:r>
              <a:rPr lang="mk-MK" sz="2200" b="1" dirty="0">
                <a:latin typeface="Arial" pitchFamily="34" charset="0"/>
                <a:cs typeface="Arial" pitchFamily="34" charset="0"/>
              </a:rPr>
              <a:t> </a:t>
            </a:r>
          </a:p>
          <a:p>
            <a:pPr indent="457200" algn="just"/>
            <a:r>
              <a:rPr lang="mk-MK" sz="2200" b="1" dirty="0">
                <a:latin typeface="Arial" pitchFamily="34" charset="0"/>
                <a:cs typeface="Arial" pitchFamily="34" charset="0"/>
              </a:rPr>
              <a:t>Другите предности на топлото прскање се: </a:t>
            </a:r>
          </a:p>
          <a:p>
            <a:pPr indent="457200" algn="just"/>
            <a:r>
              <a:rPr lang="mk-MK" sz="2200" b="1" dirty="0">
                <a:latin typeface="Arial" pitchFamily="34" charset="0"/>
                <a:cs typeface="Arial" pitchFamily="34" charset="0"/>
              </a:rPr>
              <a:t>- заштеда на време, бидејќи се потребни помали операции;</a:t>
            </a:r>
          </a:p>
          <a:p>
            <a:pPr indent="457200" algn="just"/>
            <a:r>
              <a:rPr lang="mk-MK" sz="2200" b="1" dirty="0">
                <a:latin typeface="Arial" pitchFamily="34" charset="0"/>
                <a:cs typeface="Arial" pitchFamily="34" charset="0"/>
              </a:rPr>
              <a:t>- заштеда на боја и лак, поради помалата потрошувачка при прскањето; и</a:t>
            </a:r>
          </a:p>
          <a:p>
            <a:pPr indent="457200" algn="just"/>
            <a:r>
              <a:rPr lang="mk-MK" sz="2200" b="1" dirty="0">
                <a:latin typeface="Arial" pitchFamily="34" charset="0"/>
                <a:cs typeface="Arial" pitchFamily="34" charset="0"/>
              </a:rPr>
              <a:t>- филмот е со поголема густина и со пократко време на сушење. </a:t>
            </a:r>
          </a:p>
          <a:p>
            <a:pPr indent="457200" algn="just"/>
            <a:r>
              <a:rPr lang="mk-MK" sz="2200" b="1" dirty="0">
                <a:latin typeface="Arial" pitchFamily="34" charset="0"/>
                <a:cs typeface="Arial" pitchFamily="34" charset="0"/>
              </a:rPr>
              <a:t> </a:t>
            </a:r>
          </a:p>
          <a:p>
            <a:pPr indent="457200" algn="just"/>
            <a:r>
              <a:rPr lang="mk-MK" sz="2200" b="1" dirty="0">
                <a:latin typeface="Arial" pitchFamily="34" charset="0"/>
                <a:cs typeface="Arial" pitchFamily="34" charset="0"/>
              </a:rPr>
              <a:t>За топло прскање се употребуваат специјални бои и лакови</a:t>
            </a:r>
            <a:r>
              <a:rPr lang="mk-MK" sz="2200" b="1" dirty="0" smtClean="0">
                <a:latin typeface="Arial" pitchFamily="34" charset="0"/>
                <a:cs typeface="Arial" pitchFamily="34" charset="0"/>
              </a:rPr>
              <a:t>.</a:t>
            </a:r>
            <a:endParaRPr lang="mk-MK" sz="2200" b="1"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170099"/>
          </a:xfrm>
          <a:prstGeom prst="rect">
            <a:avLst/>
          </a:prstGeom>
          <a:noFill/>
        </p:spPr>
        <p:txBody>
          <a:bodyPr wrap="square" rtlCol="0">
            <a:spAutoFit/>
          </a:bodyPr>
          <a:lstStyle/>
          <a:p>
            <a:pPr indent="457200" algn="just"/>
            <a:r>
              <a:rPr lang="mk-MK" sz="2000" b="1" dirty="0">
                <a:latin typeface="Arial" pitchFamily="34" charset="0"/>
                <a:cs typeface="Arial" pitchFamily="34" charset="0"/>
              </a:rPr>
              <a:t>Последната постапка особено е погодна за големо сериско производство. Премазното средство може да се доведе од еден центар за напојување до кабината за шприцање </a:t>
            </a:r>
            <a:r>
              <a:rPr lang="mk-MK" sz="2000" b="1" dirty="0" smtClean="0">
                <a:latin typeface="Arial" pitchFamily="34" charset="0"/>
                <a:cs typeface="Arial" pitchFamily="34" charset="0"/>
              </a:rPr>
              <a:t>. </a:t>
            </a:r>
            <a:r>
              <a:rPr lang="mk-MK" sz="2000" b="1" dirty="0">
                <a:latin typeface="Arial" pitchFamily="34" charset="0"/>
                <a:cs typeface="Arial" pitchFamily="34" charset="0"/>
              </a:rPr>
              <a:t>Меѓу предметот кој се премачкува и пиштолот за шприцање владее поле на висок притисок до </a:t>
            </a:r>
            <a:r>
              <a:rPr lang="en-US" sz="2000" b="1" dirty="0">
                <a:latin typeface="Arial" pitchFamily="34" charset="0"/>
                <a:cs typeface="Arial" pitchFamily="34" charset="0"/>
              </a:rPr>
              <a:t>150 [kV]</a:t>
            </a:r>
            <a:r>
              <a:rPr lang="mk-MK" sz="2000" b="1" dirty="0">
                <a:latin typeface="Arial" pitchFamily="34" charset="0"/>
                <a:cs typeface="Arial" pitchFamily="34" charset="0"/>
              </a:rPr>
              <a:t>. Висината на работниот напон зависи од профилираноста на парчињата кои се прскаат. Честичките на премазното средство излегуваат од пиштолот и влегуваат во полето на високиот напон, каде што добиваат електричен полнеж. Со оваа постапка се постигнува заштеда на материјалот и до 60 </a:t>
            </a:r>
            <a:r>
              <a:rPr lang="en-US" sz="2000" b="1" dirty="0">
                <a:latin typeface="Arial" pitchFamily="34" charset="0"/>
                <a:cs typeface="Arial" pitchFamily="34" charset="0"/>
              </a:rPr>
              <a:t>[%]</a:t>
            </a:r>
            <a:r>
              <a:rPr lang="mk-MK" sz="2000" b="1" dirty="0">
                <a:latin typeface="Arial" pitchFamily="34" charset="0"/>
                <a:cs typeface="Arial" pitchFamily="34" charset="0"/>
              </a:rPr>
              <a:t>, бидејќи нема растурање</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pic>
        <p:nvPicPr>
          <p:cNvPr id="26625" name="Picture 10"/>
          <p:cNvPicPr>
            <a:picLocks noChangeAspect="1" noChangeArrowheads="1"/>
          </p:cNvPicPr>
          <p:nvPr/>
        </p:nvPicPr>
        <p:blipFill>
          <a:blip r:embed="rId2"/>
          <a:srcRect/>
          <a:stretch>
            <a:fillRect/>
          </a:stretch>
        </p:blipFill>
        <p:spPr bwMode="auto">
          <a:xfrm>
            <a:off x="3214678" y="2866281"/>
            <a:ext cx="5929322" cy="3991719"/>
          </a:xfrm>
          <a:prstGeom prst="rect">
            <a:avLst/>
          </a:prstGeom>
          <a:noFill/>
          <a:ln w="9525">
            <a:noFill/>
            <a:miter lim="800000"/>
            <a:headEnd/>
            <a:tailEnd/>
          </a:ln>
        </p:spPr>
      </p:pic>
      <p:sp>
        <p:nvSpPr>
          <p:cNvPr id="6" name="Rectangle 5"/>
          <p:cNvSpPr/>
          <p:nvPr/>
        </p:nvSpPr>
        <p:spPr>
          <a:xfrm>
            <a:off x="571472" y="4429132"/>
            <a:ext cx="2714644" cy="1200329"/>
          </a:xfrm>
          <a:prstGeom prst="rect">
            <a:avLst/>
          </a:prstGeom>
        </p:spPr>
        <p:txBody>
          <a:bodyPr wrap="square">
            <a:spAutoFit/>
          </a:bodyPr>
          <a:lstStyle/>
          <a:p>
            <a:pPr algn="ctr"/>
            <a:r>
              <a:rPr lang="mk-MK" sz="2400" b="1" dirty="0">
                <a:solidFill>
                  <a:srgbClr val="C00000"/>
                </a:solidFill>
                <a:latin typeface="Arial" pitchFamily="34" charset="0"/>
                <a:cs typeface="Arial" pitchFamily="34" charset="0"/>
              </a:rPr>
              <a:t>Уред за топло прскање - кабина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24" y="214290"/>
            <a:ext cx="7572428" cy="584775"/>
          </a:xfrm>
          <a:prstGeom prst="rect">
            <a:avLst/>
          </a:prstGeom>
          <a:noFill/>
        </p:spPr>
        <p:txBody>
          <a:bodyPr wrap="square" rtlCol="0">
            <a:spAutoFit/>
          </a:bodyPr>
          <a:lstStyle/>
          <a:p>
            <a:pPr algn="ctr"/>
            <a:r>
              <a:rPr lang="mk-MK" sz="3200" b="1" dirty="0">
                <a:solidFill>
                  <a:srgbClr val="7030A0"/>
                </a:solidFill>
                <a:latin typeface="Arial" pitchFamily="34" charset="0"/>
                <a:cs typeface="Arial" pitchFamily="34" charset="0"/>
              </a:rPr>
              <a:t>ЗАШТИТА СО МЕТАЛНИ ПРЕСЛЕКИ</a:t>
            </a:r>
            <a:endParaRPr lang="mk-MK" sz="3200" dirty="0">
              <a:solidFill>
                <a:srgbClr val="7030A0"/>
              </a:solidFill>
              <a:latin typeface="Arial" pitchFamily="34" charset="0"/>
              <a:cs typeface="Arial" pitchFamily="34" charset="0"/>
            </a:endParaRPr>
          </a:p>
        </p:txBody>
      </p:sp>
      <p:sp>
        <p:nvSpPr>
          <p:cNvPr id="5" name="TextBox 4"/>
          <p:cNvSpPr txBox="1"/>
          <p:nvPr/>
        </p:nvSpPr>
        <p:spPr>
          <a:xfrm>
            <a:off x="2071670" y="785794"/>
            <a:ext cx="5072098" cy="523220"/>
          </a:xfrm>
          <a:prstGeom prst="rect">
            <a:avLst/>
          </a:prstGeom>
          <a:noFill/>
        </p:spPr>
        <p:txBody>
          <a:bodyPr wrap="square" rtlCol="0">
            <a:spAutoFit/>
          </a:bodyPr>
          <a:lstStyle/>
          <a:p>
            <a:pPr algn="ctr"/>
            <a:r>
              <a:rPr lang="mk-MK" sz="2800" b="1" u="sng" dirty="0">
                <a:solidFill>
                  <a:srgbClr val="7030A0"/>
                </a:solidFill>
              </a:rPr>
              <a:t>Ладно </a:t>
            </a:r>
            <a:r>
              <a:rPr lang="mk-MK" sz="2800" b="1" u="sng" dirty="0" smtClean="0">
                <a:solidFill>
                  <a:srgbClr val="7030A0"/>
                </a:solidFill>
              </a:rPr>
              <a:t>поцинкување</a:t>
            </a:r>
            <a:endParaRPr lang="mk-MK" sz="2800" u="sng" dirty="0">
              <a:solidFill>
                <a:srgbClr val="7030A0"/>
              </a:solidFill>
            </a:endParaRPr>
          </a:p>
        </p:txBody>
      </p:sp>
      <p:sp>
        <p:nvSpPr>
          <p:cNvPr id="6" name="TextBox 5"/>
          <p:cNvSpPr txBox="1"/>
          <p:nvPr/>
        </p:nvSpPr>
        <p:spPr>
          <a:xfrm>
            <a:off x="0" y="1428736"/>
            <a:ext cx="9144000" cy="4893647"/>
          </a:xfrm>
          <a:prstGeom prst="rect">
            <a:avLst/>
          </a:prstGeom>
          <a:noFill/>
        </p:spPr>
        <p:txBody>
          <a:bodyPr wrap="square" rtlCol="0">
            <a:spAutoFit/>
          </a:bodyPr>
          <a:lstStyle/>
          <a:p>
            <a:pPr indent="457200" algn="just"/>
            <a:r>
              <a:rPr lang="mk-MK" sz="2400" b="1" dirty="0">
                <a:latin typeface="Arial" pitchFamily="34" charset="0"/>
                <a:cs typeface="Arial" pitchFamily="34" charset="0"/>
              </a:rPr>
              <a:t>Една од постапките за заштита, која последниве години се повеќе се употребува, е </a:t>
            </a:r>
            <a:r>
              <a:rPr lang="mk-MK" sz="2400" b="1" dirty="0">
                <a:solidFill>
                  <a:srgbClr val="C00000"/>
                </a:solidFill>
                <a:latin typeface="Arial" pitchFamily="34" charset="0"/>
                <a:cs typeface="Arial" pitchFamily="34" charset="0"/>
              </a:rPr>
              <a:t>ладното поцинкување</a:t>
            </a:r>
            <a:r>
              <a:rPr lang="mk-MK" sz="2400" b="1" dirty="0">
                <a:latin typeface="Arial" pitchFamily="34" charset="0"/>
                <a:cs typeface="Arial" pitchFamily="34" charset="0"/>
              </a:rPr>
              <a:t>. Поради различниот потенцијал на цинкот и железото по електрохемиски пат се постигнува цинкот од премазно средство не само да се слепува на железото поради електрохемиската реакција да создава и катодна заштита против корозија. Нанесувањето на средство за премачкување, кое содржи 95 </a:t>
            </a:r>
            <a:r>
              <a:rPr lang="en-US" sz="2400" b="1" dirty="0">
                <a:latin typeface="Arial" pitchFamily="34" charset="0"/>
                <a:cs typeface="Arial" pitchFamily="34" charset="0"/>
              </a:rPr>
              <a:t>[</a:t>
            </a:r>
            <a:r>
              <a:rPr lang="mk-MK" sz="2400" b="1" dirty="0">
                <a:latin typeface="Arial" pitchFamily="34" charset="0"/>
                <a:cs typeface="Arial" pitchFamily="34" charset="0"/>
              </a:rPr>
              <a:t>%</a:t>
            </a:r>
            <a:r>
              <a:rPr lang="en-US" sz="2400" b="1" dirty="0">
                <a:latin typeface="Arial" pitchFamily="34" charset="0"/>
                <a:cs typeface="Arial" pitchFamily="34" charset="0"/>
              </a:rPr>
              <a:t>]</a:t>
            </a:r>
            <a:r>
              <a:rPr lang="mk-MK" sz="2400" b="1" dirty="0">
                <a:latin typeface="Arial" pitchFamily="34" charset="0"/>
                <a:cs typeface="Arial" pitchFamily="34" charset="0"/>
              </a:rPr>
              <a:t> цинков метален прав, може да се изведе со четка, со пиштол или со потопување. Квалитетот и слепувањето на цинковата преслека во голема мера зависат од квалитетот на подготвената површина. Такво средство за премачкување може да се нанесува на пескирана </a:t>
            </a:r>
            <a:r>
              <a:rPr lang="mk-MK" sz="2400" b="1" dirty="0" smtClean="0">
                <a:latin typeface="Arial" pitchFamily="34" charset="0"/>
                <a:cs typeface="Arial" pitchFamily="34" charset="0"/>
              </a:rPr>
              <a:t>површина</a:t>
            </a:r>
            <a:r>
              <a:rPr lang="en-US" sz="2400" b="1" dirty="0" smtClean="0">
                <a:latin typeface="Arial" pitchFamily="34" charset="0"/>
                <a:cs typeface="Arial" pitchFamily="34" charset="0"/>
              </a:rPr>
              <a:t>.</a:t>
            </a:r>
            <a:endParaRPr lang="mk-MK" sz="2400" b="1"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0"/>
            <a:ext cx="7000924" cy="584775"/>
          </a:xfrm>
          <a:prstGeom prst="rect">
            <a:avLst/>
          </a:prstGeom>
          <a:noFill/>
        </p:spPr>
        <p:txBody>
          <a:bodyPr wrap="square" rtlCol="0">
            <a:spAutoFit/>
          </a:bodyPr>
          <a:lstStyle/>
          <a:p>
            <a:pPr algn="ctr"/>
            <a:r>
              <a:rPr lang="mk-MK" sz="3200" b="1" u="sng" dirty="0">
                <a:solidFill>
                  <a:srgbClr val="7030A0"/>
                </a:solidFill>
                <a:latin typeface="Arial" pitchFamily="34" charset="0"/>
                <a:cs typeface="Arial" pitchFamily="34" charset="0"/>
              </a:rPr>
              <a:t>Силикатно </a:t>
            </a:r>
            <a:r>
              <a:rPr lang="mk-MK" sz="3200" b="1" u="sng" dirty="0" smtClean="0">
                <a:solidFill>
                  <a:srgbClr val="7030A0"/>
                </a:solidFill>
                <a:latin typeface="Arial" pitchFamily="34" charset="0"/>
                <a:cs typeface="Arial" pitchFamily="34" charset="0"/>
              </a:rPr>
              <a:t>емајлирање</a:t>
            </a:r>
            <a:endParaRPr lang="mk-MK" sz="3200" u="sng" dirty="0">
              <a:solidFill>
                <a:srgbClr val="7030A0"/>
              </a:solidFill>
              <a:latin typeface="Arial" pitchFamily="34" charset="0"/>
              <a:cs typeface="Arial" pitchFamily="34" charset="0"/>
            </a:endParaRPr>
          </a:p>
        </p:txBody>
      </p:sp>
      <p:sp>
        <p:nvSpPr>
          <p:cNvPr id="5" name="TextBox 4"/>
          <p:cNvSpPr txBox="1"/>
          <p:nvPr/>
        </p:nvSpPr>
        <p:spPr>
          <a:xfrm>
            <a:off x="0" y="571480"/>
            <a:ext cx="9144000" cy="6370975"/>
          </a:xfrm>
          <a:prstGeom prst="rect">
            <a:avLst/>
          </a:prstGeom>
          <a:noFill/>
        </p:spPr>
        <p:txBody>
          <a:bodyPr wrap="square" rtlCol="0">
            <a:spAutoFit/>
          </a:bodyPr>
          <a:lstStyle/>
          <a:p>
            <a:pPr indent="457200" algn="just"/>
            <a:r>
              <a:rPr lang="mk-MK" sz="2400" b="1" dirty="0">
                <a:latin typeface="Arial" pitchFamily="34" charset="0"/>
                <a:cs typeface="Arial" pitchFamily="34" charset="0"/>
              </a:rPr>
              <a:t>Топлото емајлирање на предметите со силикатен емајл е една од старите постапки за површинска заштита. </a:t>
            </a:r>
            <a:endParaRPr lang="en-US" sz="2400" b="1" dirty="0" smtClean="0">
              <a:latin typeface="Arial" pitchFamily="34" charset="0"/>
              <a:cs typeface="Arial" pitchFamily="34" charset="0"/>
            </a:endParaRPr>
          </a:p>
          <a:p>
            <a:pPr indent="457200" algn="just"/>
            <a:endParaRPr lang="en-US" sz="2400" b="1" dirty="0">
              <a:latin typeface="Arial" pitchFamily="34" charset="0"/>
              <a:cs typeface="Arial" pitchFamily="34" charset="0"/>
            </a:endParaRPr>
          </a:p>
          <a:p>
            <a:pPr indent="457200" algn="just"/>
            <a:r>
              <a:rPr lang="mk-MK" sz="2400" b="1" dirty="0" smtClean="0">
                <a:latin typeface="Arial" pitchFamily="34" charset="0"/>
                <a:cs typeface="Arial" pitchFamily="34" charset="0"/>
              </a:rPr>
              <a:t>Преслеката </a:t>
            </a:r>
            <a:r>
              <a:rPr lang="mk-MK" sz="2400" b="1" dirty="0">
                <a:latin typeface="Arial" pitchFamily="34" charset="0"/>
                <a:cs typeface="Arial" pitchFamily="34" charset="0"/>
              </a:rPr>
              <a:t>е добиена со печење на емајлот на 1073 </a:t>
            </a:r>
            <a:r>
              <a:rPr lang="en-US" sz="2400" b="1" dirty="0">
                <a:latin typeface="Arial" pitchFamily="34" charset="0"/>
                <a:cs typeface="Arial" pitchFamily="34" charset="0"/>
              </a:rPr>
              <a:t>[K]</a:t>
            </a:r>
            <a:r>
              <a:rPr lang="mk-MK" sz="2400" b="1" dirty="0">
                <a:latin typeface="Arial" pitchFamily="34" charset="0"/>
                <a:cs typeface="Arial" pitchFamily="34" charset="0"/>
              </a:rPr>
              <a:t>. Дебела е 0,2</a:t>
            </a:r>
            <a:r>
              <a:rPr lang="en-US" sz="2400" b="1" dirty="0">
                <a:latin typeface="Arial" pitchFamily="34" charset="0"/>
                <a:cs typeface="Arial" pitchFamily="34" charset="0"/>
              </a:rPr>
              <a:t> [mm]</a:t>
            </a:r>
            <a:r>
              <a:rPr lang="mk-MK" sz="2400" b="1" dirty="0">
                <a:latin typeface="Arial" pitchFamily="34" charset="0"/>
                <a:cs typeface="Arial" pitchFamily="34" charset="0"/>
              </a:rPr>
              <a:t>, многу е постојана на дејството на атмосферата, долготрајно е постојана на киселини и алкалии за чистење и е отпорна на стареење. Преслеката е од аноргански состав, со стаклеста природа. Емајлот може да се произведе во различни тонови, од многу сјајна до матираната површина. </a:t>
            </a:r>
            <a:endParaRPr lang="en-US" sz="2400" b="1" dirty="0" smtClean="0">
              <a:latin typeface="Arial" pitchFamily="34" charset="0"/>
              <a:cs typeface="Arial" pitchFamily="34" charset="0"/>
            </a:endParaRPr>
          </a:p>
          <a:p>
            <a:pPr indent="457200" algn="just"/>
            <a:endParaRPr lang="en-US" sz="2400" b="1" dirty="0" smtClean="0">
              <a:latin typeface="Arial" pitchFamily="34" charset="0"/>
              <a:cs typeface="Arial" pitchFamily="34" charset="0"/>
            </a:endParaRPr>
          </a:p>
          <a:p>
            <a:pPr indent="457200" algn="just"/>
            <a:r>
              <a:rPr lang="mk-MK" sz="2400" b="1" dirty="0" smtClean="0">
                <a:latin typeface="Arial" pitchFamily="34" charset="0"/>
                <a:cs typeface="Arial" pitchFamily="34" charset="0"/>
              </a:rPr>
              <a:t>Оваа </a:t>
            </a:r>
            <a:r>
              <a:rPr lang="mk-MK" sz="2400" b="1" dirty="0">
                <a:latin typeface="Arial" pitchFamily="34" charset="0"/>
                <a:cs typeface="Arial" pitchFamily="34" charset="0"/>
              </a:rPr>
              <a:t>постапка има ограничена примена поради големината на парчињата и големината на печките. При емајлирањето на фасадните елементи поради печењето на висока температура, се јавуваат напрегања кои предизвикуваат издигнатини, искривувања, развлекувања и слично</a:t>
            </a:r>
            <a:r>
              <a:rPr lang="mk-MK" sz="2400" b="1" dirty="0" smtClean="0">
                <a:latin typeface="Arial" pitchFamily="34" charset="0"/>
                <a:cs typeface="Arial" pitchFamily="34" charset="0"/>
              </a:rPr>
              <a:t>.</a:t>
            </a:r>
            <a:endParaRPr lang="mk-MK" sz="2400" b="1"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0"/>
            <a:ext cx="7572428" cy="584775"/>
          </a:xfrm>
          <a:prstGeom prst="rect">
            <a:avLst/>
          </a:prstGeom>
          <a:noFill/>
        </p:spPr>
        <p:txBody>
          <a:bodyPr wrap="square" rtlCol="0">
            <a:spAutoFit/>
          </a:bodyPr>
          <a:lstStyle/>
          <a:p>
            <a:pPr algn="ctr"/>
            <a:r>
              <a:rPr lang="mk-MK" sz="3200" b="1" dirty="0">
                <a:solidFill>
                  <a:srgbClr val="7030A0"/>
                </a:solidFill>
                <a:latin typeface="Arial" pitchFamily="34" charset="0"/>
                <a:cs typeface="Arial" pitchFamily="34" charset="0"/>
              </a:rPr>
              <a:t>Метални преслеки</a:t>
            </a:r>
            <a:endParaRPr lang="mk-MK" sz="3200" dirty="0">
              <a:solidFill>
                <a:srgbClr val="7030A0"/>
              </a:solidFill>
              <a:latin typeface="Arial" pitchFamily="34" charset="0"/>
              <a:cs typeface="Arial" pitchFamily="34" charset="0"/>
            </a:endParaRPr>
          </a:p>
        </p:txBody>
      </p:sp>
      <p:sp>
        <p:nvSpPr>
          <p:cNvPr id="5" name="TextBox 4"/>
          <p:cNvSpPr txBox="1"/>
          <p:nvPr/>
        </p:nvSpPr>
        <p:spPr>
          <a:xfrm>
            <a:off x="0" y="571480"/>
            <a:ext cx="9144000" cy="1323439"/>
          </a:xfrm>
          <a:prstGeom prst="rect">
            <a:avLst/>
          </a:prstGeom>
          <a:noFill/>
        </p:spPr>
        <p:txBody>
          <a:bodyPr wrap="square" rtlCol="0">
            <a:spAutoFit/>
          </a:bodyPr>
          <a:lstStyle/>
          <a:p>
            <a:pPr indent="457200" algn="just"/>
            <a:r>
              <a:rPr lang="mk-MK" sz="2000" b="1" dirty="0">
                <a:latin typeface="Arial" pitchFamily="34" charset="0"/>
                <a:cs typeface="Arial" pitchFamily="34" charset="0"/>
              </a:rPr>
              <a:t>Во зависност од начинот на нанесување на металната преслека, се разликуваат два основни методи: </a:t>
            </a:r>
            <a:endParaRPr lang="en-US" sz="2000" b="1" dirty="0" smtClean="0">
              <a:latin typeface="Arial" pitchFamily="34" charset="0"/>
              <a:cs typeface="Arial" pitchFamily="34" charset="0"/>
            </a:endParaRPr>
          </a:p>
          <a:p>
            <a:pPr lvl="1" indent="457200" algn="just">
              <a:buFont typeface="Wingdings" pitchFamily="2" charset="2"/>
              <a:buChar char="ü"/>
            </a:pPr>
            <a:r>
              <a:rPr lang="mk-MK" sz="2000" b="1" dirty="0" smtClean="0">
                <a:solidFill>
                  <a:srgbClr val="C00000"/>
                </a:solidFill>
                <a:latin typeface="Arial" pitchFamily="34" charset="0"/>
                <a:cs typeface="Arial" pitchFamily="34" charset="0"/>
              </a:rPr>
              <a:t>нанесување </a:t>
            </a:r>
            <a:r>
              <a:rPr lang="mk-MK" sz="2000" b="1" dirty="0">
                <a:solidFill>
                  <a:srgbClr val="C00000"/>
                </a:solidFill>
                <a:latin typeface="Arial" pitchFamily="34" charset="0"/>
                <a:cs typeface="Arial" pitchFamily="34" charset="0"/>
              </a:rPr>
              <a:t>на металните преслеки со прскање</a:t>
            </a:r>
            <a:r>
              <a:rPr lang="mk-MK" sz="2000" b="1" dirty="0">
                <a:latin typeface="Arial" pitchFamily="34" charset="0"/>
                <a:cs typeface="Arial" pitchFamily="34" charset="0"/>
              </a:rPr>
              <a:t> и </a:t>
            </a:r>
            <a:endParaRPr lang="en-US" sz="2000" b="1" dirty="0" smtClean="0">
              <a:latin typeface="Arial" pitchFamily="34" charset="0"/>
              <a:cs typeface="Arial" pitchFamily="34" charset="0"/>
            </a:endParaRPr>
          </a:p>
          <a:p>
            <a:pPr lvl="1" indent="457200" algn="just">
              <a:buFont typeface="Wingdings" pitchFamily="2" charset="2"/>
              <a:buChar char="ü"/>
            </a:pPr>
            <a:r>
              <a:rPr lang="mk-MK" sz="2000" b="1" dirty="0" smtClean="0">
                <a:solidFill>
                  <a:srgbClr val="C00000"/>
                </a:solidFill>
                <a:latin typeface="Arial" pitchFamily="34" charset="0"/>
                <a:cs typeface="Arial" pitchFamily="34" charset="0"/>
              </a:rPr>
              <a:t>со </a:t>
            </a:r>
            <a:r>
              <a:rPr lang="mk-MK" sz="2000" b="1" dirty="0">
                <a:solidFill>
                  <a:srgbClr val="C00000"/>
                </a:solidFill>
                <a:latin typeface="Arial" pitchFamily="34" charset="0"/>
                <a:cs typeface="Arial" pitchFamily="34" charset="0"/>
              </a:rPr>
              <a:t>потопување на конструкцијата во растопениот </a:t>
            </a:r>
            <a:r>
              <a:rPr lang="mk-MK" sz="2000" b="1" dirty="0" smtClean="0">
                <a:solidFill>
                  <a:srgbClr val="C00000"/>
                </a:solidFill>
                <a:latin typeface="Arial" pitchFamily="34" charset="0"/>
                <a:cs typeface="Arial" pitchFamily="34" charset="0"/>
              </a:rPr>
              <a:t>метал</a:t>
            </a:r>
            <a:r>
              <a:rPr lang="en-US" sz="2000" dirty="0" smtClean="0">
                <a:solidFill>
                  <a:srgbClr val="C00000"/>
                </a:solidFill>
                <a:latin typeface="Arial" pitchFamily="34" charset="0"/>
                <a:cs typeface="Arial" pitchFamily="34" charset="0"/>
              </a:rPr>
              <a:t>.</a:t>
            </a:r>
            <a:endParaRPr lang="mk-MK" sz="2000" dirty="0">
              <a:solidFill>
                <a:srgbClr val="C00000"/>
              </a:solidFill>
              <a:latin typeface="Arial" pitchFamily="34" charset="0"/>
              <a:cs typeface="Arial" pitchFamily="34" charset="0"/>
            </a:endParaRPr>
          </a:p>
        </p:txBody>
      </p:sp>
      <p:sp>
        <p:nvSpPr>
          <p:cNvPr id="6" name="TextBox 5"/>
          <p:cNvSpPr txBox="1"/>
          <p:nvPr/>
        </p:nvSpPr>
        <p:spPr>
          <a:xfrm>
            <a:off x="0" y="1857364"/>
            <a:ext cx="9144000" cy="523220"/>
          </a:xfrm>
          <a:prstGeom prst="rect">
            <a:avLst/>
          </a:prstGeom>
          <a:noFill/>
        </p:spPr>
        <p:txBody>
          <a:bodyPr wrap="square" rtlCol="0">
            <a:spAutoFit/>
          </a:bodyPr>
          <a:lstStyle/>
          <a:p>
            <a:pPr algn="ctr"/>
            <a:r>
              <a:rPr lang="mk-MK" sz="2800" b="1" u="sng" dirty="0">
                <a:solidFill>
                  <a:srgbClr val="7030A0"/>
                </a:solidFill>
                <a:latin typeface="Arial" pitchFamily="34" charset="0"/>
                <a:cs typeface="Arial" pitchFamily="34" charset="0"/>
              </a:rPr>
              <a:t>Шприцање со метални преслеки - </a:t>
            </a:r>
            <a:r>
              <a:rPr lang="mk-MK" sz="2800" b="1" u="sng" dirty="0" smtClean="0">
                <a:solidFill>
                  <a:srgbClr val="7030A0"/>
                </a:solidFill>
                <a:latin typeface="Arial" pitchFamily="34" charset="0"/>
                <a:cs typeface="Arial" pitchFamily="34" charset="0"/>
              </a:rPr>
              <a:t>метализирање</a:t>
            </a:r>
            <a:endParaRPr lang="mk-MK" sz="2800" u="sng" dirty="0">
              <a:solidFill>
                <a:srgbClr val="7030A0"/>
              </a:solidFill>
              <a:latin typeface="Arial" pitchFamily="34" charset="0"/>
              <a:cs typeface="Arial" pitchFamily="34" charset="0"/>
            </a:endParaRPr>
          </a:p>
        </p:txBody>
      </p:sp>
      <p:sp>
        <p:nvSpPr>
          <p:cNvPr id="7" name="TextBox 6"/>
          <p:cNvSpPr txBox="1"/>
          <p:nvPr/>
        </p:nvSpPr>
        <p:spPr>
          <a:xfrm>
            <a:off x="0" y="2428868"/>
            <a:ext cx="9144000" cy="4401205"/>
          </a:xfrm>
          <a:prstGeom prst="rect">
            <a:avLst/>
          </a:prstGeom>
          <a:noFill/>
        </p:spPr>
        <p:txBody>
          <a:bodyPr wrap="square" rtlCol="0">
            <a:spAutoFit/>
          </a:bodyPr>
          <a:lstStyle/>
          <a:p>
            <a:pPr indent="457200" algn="just"/>
            <a:r>
              <a:rPr lang="mk-MK" sz="2000" b="1" dirty="0">
                <a:latin typeface="Arial" pitchFamily="34" charset="0"/>
                <a:cs typeface="Arial" pitchFamily="34" charset="0"/>
              </a:rPr>
              <a:t>Техниката на шприцање на металите се состои во нанесување на метални преслеки со </a:t>
            </a:r>
            <a:r>
              <a:rPr lang="mk-MK" sz="2000" b="1" dirty="0">
                <a:solidFill>
                  <a:srgbClr val="C00000"/>
                </a:solidFill>
                <a:latin typeface="Arial" pitchFamily="34" charset="0"/>
                <a:cs typeface="Arial" pitchFamily="34" charset="0"/>
              </a:rPr>
              <a:t>шприц</a:t>
            </a:r>
            <a:r>
              <a:rPr lang="mk-MK" sz="2000" b="1" i="1" dirty="0">
                <a:latin typeface="Arial" pitchFamily="34" charset="0"/>
                <a:cs typeface="Arial" pitchFamily="34" charset="0"/>
              </a:rPr>
              <a:t> - </a:t>
            </a:r>
            <a:r>
              <a:rPr lang="mk-MK" sz="2000" b="1" dirty="0">
                <a:solidFill>
                  <a:srgbClr val="C00000"/>
                </a:solidFill>
                <a:latin typeface="Arial" pitchFamily="34" charset="0"/>
                <a:cs typeface="Arial" pitchFamily="34" charset="0"/>
              </a:rPr>
              <a:t>пиштол</a:t>
            </a:r>
            <a:r>
              <a:rPr lang="mk-MK" sz="2000" b="1" dirty="0">
                <a:latin typeface="Arial" pitchFamily="34" charset="0"/>
                <a:cs typeface="Arial" pitchFamily="34" charset="0"/>
              </a:rPr>
              <a:t>; металот со кој се врши метализирање е во растопена состојба, а шприцањето се врши со компримиран воздух. </a:t>
            </a:r>
            <a:endParaRPr lang="en-US" sz="2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Металот </a:t>
            </a:r>
            <a:r>
              <a:rPr lang="mk-MK" sz="2000" b="1" dirty="0">
                <a:latin typeface="Arial" pitchFamily="34" charset="0"/>
                <a:cs typeface="Arial" pitchFamily="34" charset="0"/>
              </a:rPr>
              <a:t>со кој се врши метализирање се доведува во пиштолот во цврста состојба во вид на жица. Топењето на жицата се врши во самиот пиштол со ацетиленски пламен. Металните преслеки со шприцање се нанесуват само на пескирани површини, поради добро прилепување на рапавата површина. Со оваа постапка можат да се заштитат и многу големи конструкции и на градилиштата. Поради порозноста и содржината на оксидни примеси, еден слој не е доволен за да дојде квалитетна заштита, па е потребно да се нашприца барем уште еден слој или да се стават уште најмалку два премаза од органско средство за премачкување</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4290"/>
            <a:ext cx="9144000" cy="523220"/>
          </a:xfrm>
          <a:prstGeom prst="rect">
            <a:avLst/>
          </a:prstGeom>
          <a:noFill/>
        </p:spPr>
        <p:txBody>
          <a:bodyPr wrap="square" rtlCol="0">
            <a:spAutoFit/>
          </a:bodyPr>
          <a:lstStyle/>
          <a:p>
            <a:pPr algn="ctr"/>
            <a:r>
              <a:rPr lang="mk-MK" sz="2800" b="1" u="sng" dirty="0">
                <a:solidFill>
                  <a:srgbClr val="7030A0"/>
                </a:solidFill>
                <a:latin typeface="Arial" pitchFamily="34" charset="0"/>
                <a:cs typeface="Arial" pitchFamily="34" charset="0"/>
              </a:rPr>
              <a:t>Потопување на конструкциите во растопен </a:t>
            </a:r>
            <a:r>
              <a:rPr lang="mk-MK" sz="2800" b="1" u="sng" dirty="0" smtClean="0">
                <a:solidFill>
                  <a:srgbClr val="7030A0"/>
                </a:solidFill>
                <a:latin typeface="Arial" pitchFamily="34" charset="0"/>
                <a:cs typeface="Arial" pitchFamily="34" charset="0"/>
              </a:rPr>
              <a:t>метал</a:t>
            </a:r>
            <a:endParaRPr lang="mk-MK" sz="2800" u="sng" dirty="0">
              <a:solidFill>
                <a:srgbClr val="7030A0"/>
              </a:solidFill>
              <a:latin typeface="Arial" pitchFamily="34" charset="0"/>
              <a:cs typeface="Arial" pitchFamily="34" charset="0"/>
            </a:endParaRPr>
          </a:p>
        </p:txBody>
      </p:sp>
      <p:sp>
        <p:nvSpPr>
          <p:cNvPr id="5" name="TextBox 4"/>
          <p:cNvSpPr txBox="1"/>
          <p:nvPr/>
        </p:nvSpPr>
        <p:spPr>
          <a:xfrm>
            <a:off x="0" y="714356"/>
            <a:ext cx="9144000" cy="5940088"/>
          </a:xfrm>
          <a:prstGeom prst="rect">
            <a:avLst/>
          </a:prstGeom>
          <a:noFill/>
        </p:spPr>
        <p:txBody>
          <a:bodyPr wrap="square" rtlCol="0">
            <a:spAutoFit/>
          </a:bodyPr>
          <a:lstStyle/>
          <a:p>
            <a:pPr indent="457200" algn="just"/>
            <a:r>
              <a:rPr lang="mk-MK" sz="2000" b="1" dirty="0">
                <a:latin typeface="Arial" pitchFamily="34" charset="0"/>
                <a:cs typeface="Arial" pitchFamily="34" charset="0"/>
              </a:rPr>
              <a:t>Бидејќи при потопувањето на конструкциите во растопениот метал доаѓа до создавање на легури меѓу растопениот метал и челичната површина, површината која се заштитува мора да биде метално чиста. Подготвувањето на површините за заштита се врши со бајцување на конструкциите во раствор на сулфурна или хлороводородна киселина. Една од најупотребуваните постапки на оваа технологија е </a:t>
            </a:r>
            <a:r>
              <a:rPr lang="mk-MK" sz="2000" b="1" dirty="0">
                <a:solidFill>
                  <a:srgbClr val="C00000"/>
                </a:solidFill>
                <a:latin typeface="Arial" pitchFamily="34" charset="0"/>
                <a:cs typeface="Arial" pitchFamily="34" charset="0"/>
              </a:rPr>
              <a:t>топлото поцинкување</a:t>
            </a:r>
            <a:r>
              <a:rPr lang="mk-MK" sz="2000" b="1" dirty="0">
                <a:latin typeface="Arial" pitchFamily="34" charset="0"/>
                <a:cs typeface="Arial" pitchFamily="34" charset="0"/>
              </a:rPr>
              <a:t>. При топлото поцинкување, исто така и при </a:t>
            </a:r>
            <a:r>
              <a:rPr lang="mk-MK" sz="2000" b="1" dirty="0">
                <a:solidFill>
                  <a:srgbClr val="C00000"/>
                </a:solidFill>
                <a:latin typeface="Arial" pitchFamily="34" charset="0"/>
                <a:cs typeface="Arial" pitchFamily="34" charset="0"/>
              </a:rPr>
              <a:t>калисувањето</a:t>
            </a:r>
            <a:r>
              <a:rPr lang="mk-MK" sz="2000" b="1" dirty="0">
                <a:latin typeface="Arial" pitchFamily="34" charset="0"/>
                <a:cs typeface="Arial" pitchFamily="34" charset="0"/>
              </a:rPr>
              <a:t> или </a:t>
            </a:r>
            <a:r>
              <a:rPr lang="mk-MK" sz="2000" b="1" dirty="0">
                <a:solidFill>
                  <a:srgbClr val="C00000"/>
                </a:solidFill>
                <a:latin typeface="Arial" pitchFamily="34" charset="0"/>
                <a:cs typeface="Arial" pitchFamily="34" charset="0"/>
              </a:rPr>
              <a:t>пооловувањето</a:t>
            </a:r>
            <a:r>
              <a:rPr lang="mk-MK" sz="2000" b="1" dirty="0">
                <a:latin typeface="Arial" pitchFamily="34" charset="0"/>
                <a:cs typeface="Arial" pitchFamily="34" charset="0"/>
              </a:rPr>
              <a:t>, конструкторот мора да води сметка дека шупливите елементи мораат да имаат доволно отвори, кои би овозможиле поминување на вишокот од растопениот метал и одведување на воздухот. Исто така, мора да се има предвид дека при вадењето на елементите од кадите со растопениот метал, целиот растопен метал мора целосно да се исцеди. </a:t>
            </a:r>
          </a:p>
          <a:p>
            <a:pPr indent="457200" algn="just"/>
            <a:r>
              <a:rPr lang="mk-MK" sz="2000" b="1" dirty="0">
                <a:latin typeface="Arial" pitchFamily="34" charset="0"/>
                <a:cs typeface="Arial" pitchFamily="34" charset="0"/>
              </a:rPr>
              <a:t> </a:t>
            </a:r>
          </a:p>
          <a:p>
            <a:pPr indent="457200" algn="just"/>
            <a:r>
              <a:rPr lang="mk-MK" sz="2000" b="1" dirty="0">
                <a:latin typeface="Arial" pitchFamily="34" charset="0"/>
                <a:cs typeface="Arial" pitchFamily="34" charset="0"/>
              </a:rPr>
              <a:t>Заштитата со потопување на конструкциите од профили во растопен метал има ограничена примена поради појавата на деформации. Деформациите во извесна мера можат да се избегнат со претходно загревање на делот</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92443"/>
          </a:xfrm>
          <a:prstGeom prst="rect">
            <a:avLst/>
          </a:prstGeom>
          <a:noFill/>
        </p:spPr>
        <p:txBody>
          <a:bodyPr wrap="square" rtlCol="0">
            <a:spAutoFit/>
          </a:bodyPr>
          <a:lstStyle/>
          <a:p>
            <a:pPr algn="ctr"/>
            <a:r>
              <a:rPr lang="mk-MK" sz="2600" b="1" u="sng" dirty="0">
                <a:solidFill>
                  <a:srgbClr val="7030A0"/>
                </a:solidFill>
                <a:latin typeface="Arial" pitchFamily="34" charset="0"/>
                <a:cs typeface="Arial" pitchFamily="34" charset="0"/>
              </a:rPr>
              <a:t>Премачкување на топло поцинкуваните </a:t>
            </a:r>
            <a:r>
              <a:rPr lang="mk-MK" sz="2600" b="1" u="sng" dirty="0" smtClean="0">
                <a:solidFill>
                  <a:srgbClr val="7030A0"/>
                </a:solidFill>
                <a:latin typeface="Arial" pitchFamily="34" charset="0"/>
                <a:cs typeface="Arial" pitchFamily="34" charset="0"/>
              </a:rPr>
              <a:t>површини</a:t>
            </a:r>
            <a:endParaRPr lang="mk-MK" sz="2600" u="sng" dirty="0">
              <a:solidFill>
                <a:srgbClr val="7030A0"/>
              </a:solidFill>
              <a:latin typeface="Arial" pitchFamily="34" charset="0"/>
              <a:cs typeface="Arial" pitchFamily="34" charset="0"/>
            </a:endParaRPr>
          </a:p>
        </p:txBody>
      </p:sp>
      <p:sp>
        <p:nvSpPr>
          <p:cNvPr id="5" name="TextBox 4"/>
          <p:cNvSpPr txBox="1"/>
          <p:nvPr/>
        </p:nvSpPr>
        <p:spPr>
          <a:xfrm>
            <a:off x="0" y="428604"/>
            <a:ext cx="9144000" cy="2708434"/>
          </a:xfrm>
          <a:prstGeom prst="rect">
            <a:avLst/>
          </a:prstGeom>
          <a:noFill/>
        </p:spPr>
        <p:txBody>
          <a:bodyPr wrap="square" rtlCol="0">
            <a:spAutoFit/>
          </a:bodyPr>
          <a:lstStyle/>
          <a:p>
            <a:pPr indent="457200" algn="just"/>
            <a:r>
              <a:rPr lang="mk-MK" sz="2000" b="1" dirty="0">
                <a:latin typeface="Arial" pitchFamily="34" charset="0"/>
                <a:cs typeface="Arial" pitchFamily="34" charset="0"/>
              </a:rPr>
              <a:t>Во овој случај цинкот ја презема врз себе улогата на основниот слој. Потребни се само уште еден до два покривни премази, наместо три кај системот на заштита без топло поцинкување.</a:t>
            </a:r>
          </a:p>
          <a:p>
            <a:pPr indent="457200" algn="just"/>
            <a:endParaRPr lang="mk-MK" sz="1000" b="1" dirty="0">
              <a:latin typeface="Arial" pitchFamily="34" charset="0"/>
              <a:cs typeface="Arial" pitchFamily="34" charset="0"/>
            </a:endParaRPr>
          </a:p>
          <a:p>
            <a:pPr indent="457200" algn="just"/>
            <a:r>
              <a:rPr lang="mk-MK" sz="2000" b="1" dirty="0">
                <a:latin typeface="Arial" pitchFamily="34" charset="0"/>
                <a:cs typeface="Arial" pitchFamily="34" charset="0"/>
              </a:rPr>
              <a:t>Во нормални атмосферски услови доволни се само две покривни премачкувања, додека кај хемиски агресивните атмосфери доволни се три дополнителни премачкувања. Првиот слој мора да биде сврзочен, следните се покривни и по својот состав мора да одговараат на претходниот сврзочен слој</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sp>
        <p:nvSpPr>
          <p:cNvPr id="6" name="TextBox 5"/>
          <p:cNvSpPr txBox="1"/>
          <p:nvPr/>
        </p:nvSpPr>
        <p:spPr>
          <a:xfrm>
            <a:off x="0" y="3071810"/>
            <a:ext cx="9144000" cy="430887"/>
          </a:xfrm>
          <a:prstGeom prst="rect">
            <a:avLst/>
          </a:prstGeom>
          <a:noFill/>
        </p:spPr>
        <p:txBody>
          <a:bodyPr wrap="square" rtlCol="0">
            <a:spAutoFit/>
          </a:bodyPr>
          <a:lstStyle/>
          <a:p>
            <a:pPr algn="ctr"/>
            <a:r>
              <a:rPr lang="mk-MK" sz="2200" b="1" u="sng" dirty="0">
                <a:solidFill>
                  <a:srgbClr val="7030A0"/>
                </a:solidFill>
                <a:latin typeface="Arial" pitchFamily="34" charset="0"/>
                <a:cs typeface="Arial" pitchFamily="34" charset="0"/>
              </a:rPr>
              <a:t>Заштита на оштетените места кај топло поцинкуваниот </a:t>
            </a:r>
            <a:r>
              <a:rPr lang="mk-MK" sz="2200" b="1" u="sng" dirty="0" smtClean="0">
                <a:solidFill>
                  <a:srgbClr val="7030A0"/>
                </a:solidFill>
                <a:latin typeface="Arial" pitchFamily="34" charset="0"/>
                <a:cs typeface="Arial" pitchFamily="34" charset="0"/>
              </a:rPr>
              <a:t>елемент</a:t>
            </a:r>
            <a:endParaRPr lang="mk-MK" sz="2200" u="sng" dirty="0">
              <a:solidFill>
                <a:srgbClr val="7030A0"/>
              </a:solidFill>
              <a:latin typeface="Arial" pitchFamily="34" charset="0"/>
              <a:cs typeface="Arial" pitchFamily="34" charset="0"/>
            </a:endParaRPr>
          </a:p>
        </p:txBody>
      </p:sp>
      <p:sp>
        <p:nvSpPr>
          <p:cNvPr id="7" name="TextBox 6"/>
          <p:cNvSpPr txBox="1"/>
          <p:nvPr/>
        </p:nvSpPr>
        <p:spPr>
          <a:xfrm>
            <a:off x="0" y="3500438"/>
            <a:ext cx="9144000" cy="3477875"/>
          </a:xfrm>
          <a:prstGeom prst="rect">
            <a:avLst/>
          </a:prstGeom>
          <a:noFill/>
        </p:spPr>
        <p:txBody>
          <a:bodyPr wrap="square" rtlCol="0">
            <a:spAutoFit/>
          </a:bodyPr>
          <a:lstStyle/>
          <a:p>
            <a:pPr indent="457200" algn="just"/>
            <a:r>
              <a:rPr lang="mk-MK" sz="2000" b="1" dirty="0">
                <a:latin typeface="Arial" pitchFamily="34" charset="0"/>
                <a:cs typeface="Arial" pitchFamily="34" charset="0"/>
              </a:rPr>
              <a:t>Оштетените места на слојот од топол цинк, до кој доаѓа поради механички повреди при транспортот, монтажата, заварувањето или поради корозија од долго стоење надвор, мораат добро да се исчистат од евентуалната рѓа и другите нечистотии се до чиста метална површина. </a:t>
            </a:r>
          </a:p>
          <a:p>
            <a:pPr indent="457200" algn="just"/>
            <a:r>
              <a:rPr lang="mk-MK" sz="2000" b="1" dirty="0">
                <a:latin typeface="Arial" pitchFamily="34" charset="0"/>
                <a:cs typeface="Arial" pitchFamily="34" charset="0"/>
              </a:rPr>
              <a:t> </a:t>
            </a:r>
          </a:p>
          <a:p>
            <a:pPr indent="457200" algn="just"/>
            <a:r>
              <a:rPr lang="mk-MK" sz="2000" b="1" dirty="0">
                <a:latin typeface="Arial" pitchFamily="34" charset="0"/>
                <a:cs typeface="Arial" pitchFamily="34" charset="0"/>
              </a:rPr>
              <a:t>Оштетените места на заштитните слоеви се поправаат по овој ред:</a:t>
            </a:r>
          </a:p>
          <a:p>
            <a:pPr indent="457200" algn="just"/>
            <a:r>
              <a:rPr lang="mk-MK" sz="2000" b="1" dirty="0">
                <a:latin typeface="Arial" pitchFamily="34" charset="0"/>
                <a:cs typeface="Arial" pitchFamily="34" charset="0"/>
              </a:rPr>
              <a:t>- најпрво се нанесува основниот премаз од средството на база на метална цинкова површина, а потоа;</a:t>
            </a:r>
          </a:p>
          <a:p>
            <a:pPr indent="457200" algn="just"/>
            <a:r>
              <a:rPr lang="mk-MK" sz="2000" b="1" dirty="0">
                <a:latin typeface="Arial" pitchFamily="34" charset="0"/>
                <a:cs typeface="Arial" pitchFamily="34" charset="0"/>
              </a:rPr>
              <a:t>- се нанесуваат другите слоеви од заштитниот систем</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63417"/>
          </a:xfrm>
          <a:prstGeom prst="rect">
            <a:avLst/>
          </a:prstGeom>
          <a:noFill/>
        </p:spPr>
        <p:txBody>
          <a:bodyPr wrap="square" rtlCol="0">
            <a:spAutoFit/>
          </a:bodyPr>
          <a:lstStyle/>
          <a:p>
            <a:pPr indent="457200" algn="just"/>
            <a:r>
              <a:rPr lang="mk-MK" sz="2000" b="1" dirty="0">
                <a:latin typeface="Arial" pitchFamily="34" charset="0"/>
                <a:cs typeface="Arial" pitchFamily="34" charset="0"/>
              </a:rPr>
              <a:t>При хемиските реакции, кои се условени од дејството на кислородот, влагата, загадениот воздух, чадот, прашина, хемикалиите, ултравиолетовото зрачење, топлина и т.н. доаѓа до промена на полнежот на површината на металот. Во сув и чист воздух челикот практично е постојан. </a:t>
            </a:r>
            <a:endParaRPr lang="en-US" sz="2000" b="1" dirty="0" smtClean="0">
              <a:latin typeface="Arial" pitchFamily="34" charset="0"/>
              <a:cs typeface="Arial" pitchFamily="34" charset="0"/>
            </a:endParaRPr>
          </a:p>
          <a:p>
            <a:pPr indent="457200" algn="just"/>
            <a:endParaRPr lang="en-US" sz="2000" b="1" dirty="0">
              <a:latin typeface="Arial" pitchFamily="34" charset="0"/>
              <a:cs typeface="Arial" pitchFamily="34" charset="0"/>
            </a:endParaRPr>
          </a:p>
          <a:p>
            <a:pPr indent="457200" algn="just"/>
            <a:r>
              <a:rPr lang="mk-MK" sz="2000" b="1" dirty="0" smtClean="0">
                <a:latin typeface="Arial" pitchFamily="34" charset="0"/>
                <a:cs typeface="Arial" pitchFamily="34" charset="0"/>
              </a:rPr>
              <a:t>Корозивните </a:t>
            </a:r>
            <a:r>
              <a:rPr lang="mk-MK" sz="2000" b="1" dirty="0">
                <a:latin typeface="Arial" pitchFamily="34" charset="0"/>
                <a:cs typeface="Arial" pitchFamily="34" charset="0"/>
              </a:rPr>
              <a:t>процеси почнуваат во воздухот со 50% релативна влажност. Рѓата во почетокот е со светла окер боја, која со текот на времето минува во темно кафеава боја. Слојот на рѓата врши само незначителна корозивна заштита, бидејќи е порозен и ако го има повеќе почнува да се лупи и отпаѓа. Рѓата има седум пати поголема зафатнина од челикот. Во градска атмосфера слојот на рѓа може да постигне 3 ÷ 70 </a:t>
            </a:r>
            <a:r>
              <a:rPr lang="en-US" sz="2000" b="1" dirty="0">
                <a:latin typeface="Arial" pitchFamily="34" charset="0"/>
                <a:cs typeface="Arial" pitchFamily="34" charset="0"/>
              </a:rPr>
              <a:t>[mm]</a:t>
            </a:r>
            <a:r>
              <a:rPr lang="mk-MK" sz="2000" b="1" dirty="0">
                <a:latin typeface="Arial" pitchFamily="34" charset="0"/>
                <a:cs typeface="Arial" pitchFamily="34" charset="0"/>
              </a:rPr>
              <a:t> годишно. До електрохемиска корозија доаѓа при допир на површините на благородните метали и неблагородните метални површини со некој електролит, при што се создава затворено галванско </a:t>
            </a:r>
            <a:r>
              <a:rPr lang="mk-MK" sz="2000" b="1" dirty="0" smtClean="0">
                <a:latin typeface="Arial" pitchFamily="34" charset="0"/>
                <a:cs typeface="Arial" pitchFamily="34" charset="0"/>
              </a:rPr>
              <a:t>коло. </a:t>
            </a:r>
            <a:endParaRPr lang="en-US" sz="2000" b="1" dirty="0" smtClean="0">
              <a:latin typeface="Arial" pitchFamily="34" charset="0"/>
              <a:cs typeface="Arial" pitchFamily="34" charset="0"/>
            </a:endParaRPr>
          </a:p>
          <a:p>
            <a:pPr indent="457200" algn="just"/>
            <a:endParaRPr lang="en-US" sz="2000" b="1" dirty="0">
              <a:latin typeface="Arial" pitchFamily="34" charset="0"/>
              <a:cs typeface="Arial" pitchFamily="34" charset="0"/>
            </a:endParaRPr>
          </a:p>
          <a:p>
            <a:pPr indent="457200" algn="just"/>
            <a:r>
              <a:rPr lang="mk-MK" sz="2000" b="1" dirty="0" smtClean="0">
                <a:latin typeface="Arial" pitchFamily="34" charset="0"/>
                <a:cs typeface="Arial" pitchFamily="34" charset="0"/>
              </a:rPr>
              <a:t>Меѓу </a:t>
            </a:r>
            <a:r>
              <a:rPr lang="mk-MK" sz="2000" b="1" dirty="0">
                <a:latin typeface="Arial" pitchFamily="34" charset="0"/>
                <a:cs typeface="Arial" pitchFamily="34" charset="0"/>
              </a:rPr>
              <a:t>неблагородниот метал (анода) и благородниот метал (катода) почнува да тече струја, при што неблагородниот метал оди во електролитот, т.е. се раствора. Од напонската низа на метали може точно да се заклучи дали некој метал е благороден или не во однос на други метали.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954107"/>
          </a:xfrm>
          <a:prstGeom prst="rect">
            <a:avLst/>
          </a:prstGeom>
          <a:noFill/>
        </p:spPr>
        <p:txBody>
          <a:bodyPr wrap="square" rtlCol="0">
            <a:spAutoFit/>
          </a:bodyPr>
          <a:lstStyle/>
          <a:p>
            <a:pPr algn="ctr"/>
            <a:r>
              <a:rPr lang="mk-MK" sz="2800" b="1" dirty="0">
                <a:solidFill>
                  <a:srgbClr val="7030A0"/>
                </a:solidFill>
                <a:latin typeface="Arial" pitchFamily="34" charset="0"/>
                <a:cs typeface="Arial" pitchFamily="34" charset="0"/>
              </a:rPr>
              <a:t>Заштита на оштетените места при заварувањето кај конструкциите од поцинкувани елементи</a:t>
            </a:r>
            <a:endParaRPr lang="mk-MK" sz="2800" dirty="0">
              <a:solidFill>
                <a:srgbClr val="7030A0"/>
              </a:solidFill>
              <a:latin typeface="Arial" pitchFamily="34" charset="0"/>
              <a:cs typeface="Arial" pitchFamily="34" charset="0"/>
            </a:endParaRPr>
          </a:p>
        </p:txBody>
      </p:sp>
      <p:sp>
        <p:nvSpPr>
          <p:cNvPr id="5" name="TextBox 4"/>
          <p:cNvSpPr txBox="1"/>
          <p:nvPr/>
        </p:nvSpPr>
        <p:spPr>
          <a:xfrm>
            <a:off x="0" y="928670"/>
            <a:ext cx="9144000" cy="5847755"/>
          </a:xfrm>
          <a:prstGeom prst="rect">
            <a:avLst/>
          </a:prstGeom>
          <a:noFill/>
        </p:spPr>
        <p:txBody>
          <a:bodyPr wrap="square" rtlCol="0">
            <a:spAutoFit/>
          </a:bodyPr>
          <a:lstStyle/>
          <a:p>
            <a:pPr indent="457200" algn="just"/>
            <a:r>
              <a:rPr lang="mk-MK" sz="2200" b="1" dirty="0">
                <a:latin typeface="Arial" pitchFamily="34" charset="0"/>
                <a:cs typeface="Arial" pitchFamily="34" charset="0"/>
              </a:rPr>
              <a:t>Кај сите заварени врски поради загревањето доаѓа до прегорување на слојот од цинк во зоната на варот, бидејќи температурата на загревањето ја надминува точката на топење на цинкот. </a:t>
            </a:r>
          </a:p>
          <a:p>
            <a:pPr indent="457200" algn="just"/>
            <a:r>
              <a:rPr lang="mk-MK" sz="2200" b="1" dirty="0">
                <a:latin typeface="Arial" pitchFamily="34" charset="0"/>
                <a:cs typeface="Arial" pitchFamily="34" charset="0"/>
              </a:rPr>
              <a:t> </a:t>
            </a:r>
          </a:p>
          <a:p>
            <a:pPr indent="457200" algn="just"/>
            <a:r>
              <a:rPr lang="mk-MK" sz="2200" b="1" dirty="0">
                <a:latin typeface="Arial" pitchFamily="34" charset="0"/>
                <a:cs typeface="Arial" pitchFamily="34" charset="0"/>
              </a:rPr>
              <a:t>Поради тоа, потребно е зоната на заварување дополнително да се заштити од дејството на корозија. За тоа постојат три начина:</a:t>
            </a:r>
          </a:p>
          <a:p>
            <a:pPr lvl="0" indent="457200" algn="just"/>
            <a:r>
              <a:rPr lang="mk-MK" sz="2200" b="1" dirty="0">
                <a:latin typeface="Arial" pitchFamily="34" charset="0"/>
                <a:cs typeface="Arial" pitchFamily="34" charset="0"/>
              </a:rPr>
              <a:t>Обновување на преслеката од цинк со шприцање на растопен цинк на местото на оштетување.</a:t>
            </a:r>
          </a:p>
          <a:p>
            <a:pPr lvl="0" indent="457200" algn="just"/>
            <a:r>
              <a:rPr lang="mk-MK" sz="2200" b="1" dirty="0">
                <a:latin typeface="Arial" pitchFamily="34" charset="0"/>
                <a:cs typeface="Arial" pitchFamily="34" charset="0"/>
              </a:rPr>
              <a:t>Со топло поцинкување или калаисување со лем.</a:t>
            </a:r>
          </a:p>
          <a:p>
            <a:pPr lvl="0" indent="457200" algn="just"/>
            <a:r>
              <a:rPr lang="mk-MK" sz="2200" b="1" dirty="0">
                <a:latin typeface="Arial" pitchFamily="34" charset="0"/>
                <a:cs typeface="Arial" pitchFamily="34" charset="0"/>
              </a:rPr>
              <a:t>Нанесување на средството за премачкување кое содржи метален цинков прав од 92 ÷ 95 </a:t>
            </a:r>
            <a:r>
              <a:rPr lang="en-US" sz="2200" b="1" dirty="0">
                <a:latin typeface="Arial" pitchFamily="34" charset="0"/>
                <a:cs typeface="Arial" pitchFamily="34" charset="0"/>
              </a:rPr>
              <a:t>[%]</a:t>
            </a:r>
            <a:endParaRPr lang="mk-MK" sz="2200" b="1" dirty="0">
              <a:latin typeface="Arial" pitchFamily="34" charset="0"/>
              <a:cs typeface="Arial" pitchFamily="34" charset="0"/>
            </a:endParaRPr>
          </a:p>
          <a:p>
            <a:pPr indent="457200" algn="just"/>
            <a:r>
              <a:rPr lang="mk-MK" sz="2200" b="1" dirty="0">
                <a:latin typeface="Arial" pitchFamily="34" charset="0"/>
                <a:cs typeface="Arial" pitchFamily="34" charset="0"/>
              </a:rPr>
              <a:t> </a:t>
            </a:r>
          </a:p>
          <a:p>
            <a:pPr indent="457200" algn="just"/>
            <a:r>
              <a:rPr lang="mk-MK" sz="2200" b="1" dirty="0">
                <a:latin typeface="Arial" pitchFamily="34" charset="0"/>
                <a:cs typeface="Arial" pitchFamily="34" charset="0"/>
              </a:rPr>
              <a:t>Ако се применува првиот начин, челичната површина мора да биде рапава, овој начин е доста скап. Постои опасност при шприцањето да дојде до оштеување на преслеката од цинк</a:t>
            </a:r>
            <a:r>
              <a:rPr lang="mk-MK" sz="2200" b="1" dirty="0" smtClean="0">
                <a:latin typeface="Arial" pitchFamily="34" charset="0"/>
                <a:cs typeface="Arial" pitchFamily="34" charset="0"/>
              </a:rPr>
              <a:t>.</a:t>
            </a:r>
            <a:endParaRPr lang="mk-MK" sz="2200" b="1"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00042"/>
            <a:ext cx="9144000" cy="5632311"/>
          </a:xfrm>
          <a:prstGeom prst="rect">
            <a:avLst/>
          </a:prstGeom>
          <a:noFill/>
        </p:spPr>
        <p:txBody>
          <a:bodyPr wrap="square" rtlCol="0">
            <a:spAutoFit/>
          </a:bodyPr>
          <a:lstStyle/>
          <a:p>
            <a:pPr indent="457200" algn="just"/>
            <a:r>
              <a:rPr lang="mk-MK" sz="2400" b="1" dirty="0">
                <a:latin typeface="Arial" pitchFamily="34" charset="0"/>
                <a:cs typeface="Arial" pitchFamily="34" charset="0"/>
              </a:rPr>
              <a:t>Ако се применува вториот начин, оштетувањето на преслеката може да се поправи со лем од цинк, од цинкови легури или од калај, по претходно премачкување со течно средство. Оштетните места внимателно се загреваат со горилник до точката на топење на лемот. По топењето на лемот и неговото рамномерно распоредување по површината, која треба да се заштити, мора внимателно да се отстранат остатоците од течното средство.</a:t>
            </a:r>
          </a:p>
          <a:p>
            <a:pPr indent="457200" algn="just"/>
            <a:r>
              <a:rPr lang="mk-MK" sz="2400" b="1" dirty="0">
                <a:latin typeface="Arial" pitchFamily="34" charset="0"/>
                <a:cs typeface="Arial" pitchFamily="34" charset="0"/>
              </a:rPr>
              <a:t> </a:t>
            </a:r>
          </a:p>
          <a:p>
            <a:pPr indent="457200" algn="just"/>
            <a:r>
              <a:rPr lang="mk-MK" sz="2400" b="1" dirty="0">
                <a:latin typeface="Arial" pitchFamily="34" charset="0"/>
                <a:cs typeface="Arial" pitchFamily="34" charset="0"/>
              </a:rPr>
              <a:t>Третиот начин може лесно да се изведе. Претходно е потребно со метална четка да се отстрани згурата од зџаварувањето и пепелот од согорувањето на цинкот. Дебелината на вака нанесениот слој од цинк, што се постигнува со повеќеслојно премачкување</a:t>
            </a:r>
            <a:r>
              <a:rPr lang="mk-MK" sz="2400" b="1" dirty="0" smtClean="0">
                <a:latin typeface="Arial" pitchFamily="34" charset="0"/>
                <a:cs typeface="Arial" pitchFamily="34" charset="0"/>
              </a:rPr>
              <a:t>.</a:t>
            </a:r>
            <a:endParaRPr lang="mk-MK" sz="2400" b="1"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00" y="214290"/>
            <a:ext cx="7143800" cy="523220"/>
          </a:xfrm>
          <a:prstGeom prst="rect">
            <a:avLst/>
          </a:prstGeom>
          <a:noFill/>
        </p:spPr>
        <p:txBody>
          <a:bodyPr wrap="square" rtlCol="0">
            <a:spAutoFit/>
          </a:bodyPr>
          <a:lstStyle/>
          <a:p>
            <a:pPr algn="ctr"/>
            <a:r>
              <a:rPr lang="mk-MK" sz="2800" b="1" u="sng" dirty="0">
                <a:solidFill>
                  <a:srgbClr val="7030A0"/>
                </a:solidFill>
                <a:latin typeface="Arial" pitchFamily="34" charset="0"/>
                <a:cs typeface="Arial" pitchFamily="34" charset="0"/>
              </a:rPr>
              <a:t>Галвански </a:t>
            </a:r>
            <a:r>
              <a:rPr lang="mk-MK" sz="2800" b="1" u="sng" dirty="0" smtClean="0">
                <a:solidFill>
                  <a:srgbClr val="7030A0"/>
                </a:solidFill>
                <a:latin typeface="Arial" pitchFamily="34" charset="0"/>
                <a:cs typeface="Arial" pitchFamily="34" charset="0"/>
              </a:rPr>
              <a:t>преслеки</a:t>
            </a:r>
            <a:endParaRPr lang="mk-MK" sz="2800" u="sng" dirty="0">
              <a:solidFill>
                <a:srgbClr val="7030A0"/>
              </a:solidFill>
              <a:latin typeface="Arial" pitchFamily="34" charset="0"/>
              <a:cs typeface="Arial" pitchFamily="34" charset="0"/>
            </a:endParaRPr>
          </a:p>
        </p:txBody>
      </p:sp>
      <p:sp>
        <p:nvSpPr>
          <p:cNvPr id="5" name="TextBox 4"/>
          <p:cNvSpPr txBox="1"/>
          <p:nvPr/>
        </p:nvSpPr>
        <p:spPr>
          <a:xfrm>
            <a:off x="0" y="857232"/>
            <a:ext cx="9144000" cy="5509200"/>
          </a:xfrm>
          <a:prstGeom prst="rect">
            <a:avLst/>
          </a:prstGeom>
          <a:noFill/>
        </p:spPr>
        <p:txBody>
          <a:bodyPr wrap="square" rtlCol="0">
            <a:spAutoFit/>
          </a:bodyPr>
          <a:lstStyle/>
          <a:p>
            <a:pPr indent="457200" algn="just"/>
            <a:r>
              <a:rPr lang="mk-MK" sz="2200" b="1" dirty="0">
                <a:latin typeface="Arial" pitchFamily="34" charset="0"/>
                <a:cs typeface="Arial" pitchFamily="34" charset="0"/>
              </a:rPr>
              <a:t>Кај галванската заштита, работните парчиња се потопуваат во воден раствор од метални соли, тоа се </a:t>
            </a:r>
            <a:r>
              <a:rPr lang="mk-MK" sz="2200" b="1" dirty="0">
                <a:solidFill>
                  <a:srgbClr val="C00000"/>
                </a:solidFill>
                <a:latin typeface="Arial" pitchFamily="34" charset="0"/>
                <a:cs typeface="Arial" pitchFamily="34" charset="0"/>
              </a:rPr>
              <a:t>катодите</a:t>
            </a:r>
            <a:r>
              <a:rPr lang="mk-MK" sz="2200" b="1" dirty="0">
                <a:latin typeface="Arial" pitchFamily="34" charset="0"/>
                <a:cs typeface="Arial" pitchFamily="34" charset="0"/>
              </a:rPr>
              <a:t>. Како </a:t>
            </a:r>
            <a:r>
              <a:rPr lang="mk-MK" sz="2200" b="1" dirty="0">
                <a:solidFill>
                  <a:srgbClr val="C00000"/>
                </a:solidFill>
                <a:latin typeface="Arial" pitchFamily="34" charset="0"/>
                <a:cs typeface="Arial" pitchFamily="34" charset="0"/>
              </a:rPr>
              <a:t>аноди</a:t>
            </a:r>
            <a:r>
              <a:rPr lang="mk-MK" sz="2200" b="1" dirty="0">
                <a:latin typeface="Arial" pitchFamily="34" charset="0"/>
                <a:cs typeface="Arial" pitchFamily="34" charset="0"/>
              </a:rPr>
              <a:t> служат плочите од металот чии соли се растворени во електролитот, т.е. од оној со кој се врши заштита. Со помош на еднонасочна струја со низок напон, со затворањето на струјното коло, се врши таложење на тој метал на работното парче со саканата дебелина.</a:t>
            </a:r>
          </a:p>
          <a:p>
            <a:pPr indent="457200" algn="just"/>
            <a:r>
              <a:rPr lang="mk-MK" sz="2200" b="1" dirty="0">
                <a:latin typeface="Arial" pitchFamily="34" charset="0"/>
                <a:cs typeface="Arial" pitchFamily="34" charset="0"/>
              </a:rPr>
              <a:t> </a:t>
            </a:r>
          </a:p>
          <a:p>
            <a:pPr indent="457200" algn="just"/>
            <a:r>
              <a:rPr lang="mk-MK" sz="2200" b="1" dirty="0">
                <a:latin typeface="Arial" pitchFamily="34" charset="0"/>
                <a:cs typeface="Arial" pitchFamily="34" charset="0"/>
              </a:rPr>
              <a:t>Металните преслеки се обработуваат со процесот на галванско пониклување и декоративно хромирање, бидејќи освен површинската антикорозивна заштита се бара и естетски изглед. Во случаите каде што се работи за комплицирани конструкции, кои се спојуваат со заварување, бидејќи, одделните составни делови претходно мораат да се источат и исполираат до највисок сјај и дури тогаш да се составуваат со заварување, бидејќи точење подоцна практично не е возможно</a:t>
            </a:r>
            <a:r>
              <a:rPr lang="mk-MK" sz="2200" b="1" dirty="0" smtClean="0">
                <a:latin typeface="Arial" pitchFamily="34" charset="0"/>
                <a:cs typeface="Arial" pitchFamily="34" charset="0"/>
              </a:rPr>
              <a:t>.</a:t>
            </a:r>
            <a:endParaRPr lang="mk-MK" sz="2200" b="1"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3220"/>
          </a:xfrm>
          <a:prstGeom prst="rect">
            <a:avLst/>
          </a:prstGeom>
          <a:noFill/>
        </p:spPr>
        <p:txBody>
          <a:bodyPr wrap="square" rtlCol="0">
            <a:spAutoFit/>
          </a:bodyPr>
          <a:lstStyle/>
          <a:p>
            <a:pPr algn="ctr"/>
            <a:r>
              <a:rPr lang="mk-MK" sz="2800" b="1" u="sng" dirty="0">
                <a:solidFill>
                  <a:srgbClr val="7030A0"/>
                </a:solidFill>
                <a:latin typeface="Arial" pitchFamily="34" charset="0"/>
                <a:cs typeface="Arial" pitchFamily="34" charset="0"/>
              </a:rPr>
              <a:t>Заштита со вештачки </a:t>
            </a:r>
            <a:r>
              <a:rPr lang="mk-MK" sz="2800" b="1" u="sng" dirty="0" smtClean="0">
                <a:solidFill>
                  <a:srgbClr val="7030A0"/>
                </a:solidFill>
                <a:latin typeface="Arial" pitchFamily="34" charset="0"/>
                <a:cs typeface="Arial" pitchFamily="34" charset="0"/>
              </a:rPr>
              <a:t>материјали</a:t>
            </a:r>
            <a:endParaRPr lang="mk-MK" sz="2800" u="sng" dirty="0">
              <a:solidFill>
                <a:srgbClr val="7030A0"/>
              </a:solidFill>
              <a:latin typeface="Arial" pitchFamily="34" charset="0"/>
              <a:cs typeface="Arial" pitchFamily="34" charset="0"/>
            </a:endParaRPr>
          </a:p>
        </p:txBody>
      </p:sp>
      <p:sp>
        <p:nvSpPr>
          <p:cNvPr id="5" name="TextBox 4"/>
          <p:cNvSpPr txBox="1"/>
          <p:nvPr/>
        </p:nvSpPr>
        <p:spPr>
          <a:xfrm>
            <a:off x="0" y="642918"/>
            <a:ext cx="9144000" cy="5940088"/>
          </a:xfrm>
          <a:prstGeom prst="rect">
            <a:avLst/>
          </a:prstGeom>
          <a:noFill/>
        </p:spPr>
        <p:txBody>
          <a:bodyPr wrap="square" rtlCol="0">
            <a:spAutoFit/>
          </a:bodyPr>
          <a:lstStyle/>
          <a:p>
            <a:pPr indent="457200" algn="just"/>
            <a:r>
              <a:rPr lang="mk-MK" sz="2000" b="1" dirty="0">
                <a:latin typeface="Arial" pitchFamily="34" charset="0"/>
                <a:cs typeface="Arial" pitchFamily="34" charset="0"/>
              </a:rPr>
              <a:t>Во поново време често се применува заштита на челичните предмети со вештачки материјали, кои поради разликата во начинот на нанесување се делат на две групи: </a:t>
            </a:r>
            <a:r>
              <a:rPr lang="mk-MK" sz="2000" b="1" dirty="0">
                <a:solidFill>
                  <a:srgbClr val="C00000"/>
                </a:solidFill>
                <a:latin typeface="Arial" pitchFamily="34" charset="0"/>
                <a:cs typeface="Arial" pitchFamily="34" charset="0"/>
              </a:rPr>
              <a:t>термопласти</a:t>
            </a:r>
            <a:r>
              <a:rPr lang="mk-MK" sz="2000" b="1" dirty="0">
                <a:latin typeface="Arial" pitchFamily="34" charset="0"/>
                <a:cs typeface="Arial" pitchFamily="34" charset="0"/>
              </a:rPr>
              <a:t> и </a:t>
            </a:r>
            <a:r>
              <a:rPr lang="mk-MK" sz="2000" b="1" dirty="0">
                <a:solidFill>
                  <a:srgbClr val="C00000"/>
                </a:solidFill>
                <a:latin typeface="Arial" pitchFamily="34" charset="0"/>
                <a:cs typeface="Arial" pitchFamily="34" charset="0"/>
              </a:rPr>
              <a:t>дуропласти</a:t>
            </a:r>
            <a:r>
              <a:rPr lang="mk-MK" sz="2000" b="1" dirty="0">
                <a:latin typeface="Arial" pitchFamily="34" charset="0"/>
                <a:cs typeface="Arial" pitchFamily="34" charset="0"/>
              </a:rPr>
              <a:t>.</a:t>
            </a:r>
          </a:p>
          <a:p>
            <a:pPr indent="457200" algn="just"/>
            <a:r>
              <a:rPr lang="mk-MK" sz="2000" b="1" dirty="0">
                <a:latin typeface="Arial" pitchFamily="34" charset="0"/>
                <a:cs typeface="Arial" pitchFamily="34" charset="0"/>
              </a:rPr>
              <a:t> </a:t>
            </a:r>
          </a:p>
          <a:p>
            <a:pPr indent="457200" algn="just"/>
            <a:r>
              <a:rPr lang="mk-MK" sz="2000" b="1" dirty="0">
                <a:latin typeface="Arial" pitchFamily="34" charset="0"/>
                <a:cs typeface="Arial" pitchFamily="34" charset="0"/>
              </a:rPr>
              <a:t>Кога се нанесуваат </a:t>
            </a:r>
            <a:r>
              <a:rPr lang="mk-MK" sz="2000" b="1" dirty="0">
                <a:solidFill>
                  <a:srgbClr val="C00000"/>
                </a:solidFill>
                <a:latin typeface="Arial" pitchFamily="34" charset="0"/>
                <a:cs typeface="Arial" pitchFamily="34" charset="0"/>
              </a:rPr>
              <a:t>термопласти</a:t>
            </a:r>
            <a:r>
              <a:rPr lang="mk-MK" sz="2000" b="1" i="1" dirty="0">
                <a:latin typeface="Arial" pitchFamily="34" charset="0"/>
                <a:cs typeface="Arial" pitchFamily="34" charset="0"/>
              </a:rPr>
              <a:t>,</a:t>
            </a:r>
            <a:r>
              <a:rPr lang="mk-MK" sz="2000" b="1" dirty="0">
                <a:latin typeface="Arial" pitchFamily="34" charset="0"/>
                <a:cs typeface="Arial" pitchFamily="34" charset="0"/>
              </a:rPr>
              <a:t> преслеката се нанесува во вид на прав на претходно загреаната површина на конструкцијата. При допирот со загреаната површина правот се топи и создава преслека. Освен тоа преслеката од термопласт може да се создаде и на тој начин што правот се шприца со електростатички пиштол на готова конструкција, која потоа се загрева и се пече до синтерување на правот.</a:t>
            </a:r>
          </a:p>
          <a:p>
            <a:pPr indent="457200" algn="just"/>
            <a:r>
              <a:rPr lang="mk-MK" sz="2000" b="1" dirty="0">
                <a:latin typeface="Arial" pitchFamily="34" charset="0"/>
                <a:cs typeface="Arial" pitchFamily="34" charset="0"/>
              </a:rPr>
              <a:t> </a:t>
            </a:r>
          </a:p>
          <a:p>
            <a:pPr indent="457200" algn="just"/>
            <a:r>
              <a:rPr lang="mk-MK" sz="2000" b="1" dirty="0">
                <a:latin typeface="Arial" pitchFamily="34" charset="0"/>
                <a:cs typeface="Arial" pitchFamily="34" charset="0"/>
              </a:rPr>
              <a:t>Кога се употребуваат </a:t>
            </a:r>
            <a:r>
              <a:rPr lang="mk-MK" sz="2000" b="1" dirty="0">
                <a:solidFill>
                  <a:srgbClr val="C00000"/>
                </a:solidFill>
                <a:latin typeface="Arial" pitchFamily="34" charset="0"/>
                <a:cs typeface="Arial" pitchFamily="34" charset="0"/>
              </a:rPr>
              <a:t>дуропласти</a:t>
            </a:r>
            <a:r>
              <a:rPr lang="mk-MK" sz="2000" b="1" dirty="0">
                <a:latin typeface="Arial" pitchFamily="34" charset="0"/>
                <a:cs typeface="Arial" pitchFamily="34" charset="0"/>
              </a:rPr>
              <a:t>, површините треба да се пескираат. По пескирањето се нанесува дуропластот во течна (растворена) состојба со шприцање со помош на пиштол на површините на конструкцијата. Полимеризацијата на дуропластот подоцна се врши во печки на зголемена температура или воздух. Со дебелина на слојот од 100 микрона се постигнува беспрекорна антикорозивна заштита за долг временски период</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523220"/>
          </a:xfrm>
          <a:prstGeom prst="rect">
            <a:avLst/>
          </a:prstGeom>
          <a:noFill/>
        </p:spPr>
        <p:txBody>
          <a:bodyPr wrap="square" rtlCol="0">
            <a:spAutoFit/>
          </a:bodyPr>
          <a:lstStyle/>
          <a:p>
            <a:pPr algn="ctr"/>
            <a:r>
              <a:rPr lang="mk-MK" sz="2800" b="1" dirty="0">
                <a:solidFill>
                  <a:srgbClr val="7030A0"/>
                </a:solidFill>
                <a:latin typeface="Arial" pitchFamily="34" charset="0"/>
                <a:cs typeface="Arial" pitchFamily="34" charset="0"/>
              </a:rPr>
              <a:t>КОРОЗИЈА ВО ВНАТРЕШНОСТА НА ПРОФИЛИТЕ</a:t>
            </a:r>
            <a:endParaRPr lang="mk-MK" sz="2800" dirty="0">
              <a:solidFill>
                <a:srgbClr val="7030A0"/>
              </a:solidFill>
              <a:latin typeface="Arial" pitchFamily="34" charset="0"/>
              <a:cs typeface="Arial" pitchFamily="34" charset="0"/>
            </a:endParaRPr>
          </a:p>
        </p:txBody>
      </p:sp>
      <p:sp>
        <p:nvSpPr>
          <p:cNvPr id="5" name="TextBox 4"/>
          <p:cNvSpPr txBox="1"/>
          <p:nvPr/>
        </p:nvSpPr>
        <p:spPr>
          <a:xfrm>
            <a:off x="0" y="714356"/>
            <a:ext cx="9144000" cy="6186309"/>
          </a:xfrm>
          <a:prstGeom prst="rect">
            <a:avLst/>
          </a:prstGeom>
          <a:noFill/>
        </p:spPr>
        <p:txBody>
          <a:bodyPr wrap="square" rtlCol="0">
            <a:spAutoFit/>
          </a:bodyPr>
          <a:lstStyle/>
          <a:p>
            <a:pPr indent="457200" algn="just"/>
            <a:r>
              <a:rPr lang="mk-MK" sz="2200" b="1" dirty="0">
                <a:latin typeface="Arial" pitchFamily="34" charset="0"/>
                <a:cs typeface="Arial" pitchFamily="34" charset="0"/>
              </a:rPr>
              <a:t>Познато е дека </a:t>
            </a:r>
            <a:r>
              <a:rPr lang="mk-MK" sz="2200" b="1" dirty="0">
                <a:solidFill>
                  <a:srgbClr val="C00000"/>
                </a:solidFill>
                <a:latin typeface="Arial" pitchFamily="34" charset="0"/>
                <a:cs typeface="Arial" pitchFamily="34" charset="0"/>
              </a:rPr>
              <a:t>корозијата настанува кога кислородот од воздухот и влагата непречено дејствуваат на челикот</a:t>
            </a:r>
            <a:r>
              <a:rPr lang="mk-MK" sz="2200" b="1" dirty="0">
                <a:latin typeface="Arial" pitchFamily="34" charset="0"/>
                <a:cs typeface="Arial" pitchFamily="34" charset="0"/>
              </a:rPr>
              <a:t>.</a:t>
            </a:r>
          </a:p>
          <a:p>
            <a:pPr indent="457200" algn="just"/>
            <a:r>
              <a:rPr lang="mk-MK" sz="2200" b="1" dirty="0">
                <a:latin typeface="Arial" pitchFamily="34" charset="0"/>
                <a:cs typeface="Arial" pitchFamily="34" charset="0"/>
              </a:rPr>
              <a:t> </a:t>
            </a:r>
          </a:p>
          <a:p>
            <a:pPr indent="457200" algn="just"/>
            <a:r>
              <a:rPr lang="mk-MK" sz="2200" b="1" dirty="0">
                <a:latin typeface="Arial" pitchFamily="34" charset="0"/>
                <a:cs typeface="Arial" pitchFamily="34" charset="0"/>
              </a:rPr>
              <a:t>Кислородот е составен дел на атмосферата која не опкружува. Кога воздухот, кој содржи кислород, дејствува на челичните предмети изложени на повремено или постојано дејствување на влага, настанува корозија - челикот кородира.</a:t>
            </a:r>
          </a:p>
          <a:p>
            <a:pPr indent="457200" algn="just"/>
            <a:r>
              <a:rPr lang="mk-MK" sz="2200" b="1" dirty="0">
                <a:latin typeface="Arial" pitchFamily="34" charset="0"/>
                <a:cs typeface="Arial" pitchFamily="34" charset="0"/>
              </a:rPr>
              <a:t> </a:t>
            </a:r>
          </a:p>
          <a:p>
            <a:pPr indent="457200" algn="just"/>
            <a:r>
              <a:rPr lang="mk-MK" sz="2200" b="1" dirty="0">
                <a:latin typeface="Arial" pitchFamily="34" charset="0"/>
                <a:cs typeface="Arial" pitchFamily="34" charset="0"/>
              </a:rPr>
              <a:t>Во земјите со многу сува клима опасноста од корозија е многу мала, бидејќи недостасува влага. Докажано е дека во просториите, каде што релативната влажност е помала од 50</a:t>
            </a:r>
            <a:r>
              <a:rPr lang="en-US" sz="2200" b="1" dirty="0">
                <a:latin typeface="Arial" pitchFamily="34" charset="0"/>
                <a:cs typeface="Arial" pitchFamily="34" charset="0"/>
              </a:rPr>
              <a:t>%</a:t>
            </a:r>
            <a:r>
              <a:rPr lang="mk-MK" sz="2200" b="1" dirty="0">
                <a:latin typeface="Arial" pitchFamily="34" charset="0"/>
                <a:cs typeface="Arial" pitchFamily="34" charset="0"/>
              </a:rPr>
              <a:t>, не постои опасност од корозија и обратно, ако нема кислород, ниту самата влажност не е опасна.</a:t>
            </a:r>
          </a:p>
          <a:p>
            <a:pPr indent="457200" algn="just"/>
            <a:r>
              <a:rPr lang="mk-MK" sz="2200" b="1" dirty="0">
                <a:latin typeface="Arial" pitchFamily="34" charset="0"/>
                <a:cs typeface="Arial" pitchFamily="34" charset="0"/>
              </a:rPr>
              <a:t> </a:t>
            </a:r>
          </a:p>
          <a:p>
            <a:pPr indent="457200" algn="just"/>
            <a:r>
              <a:rPr lang="mk-MK" sz="2200" b="1" dirty="0">
                <a:latin typeface="Arial" pitchFamily="34" charset="0"/>
                <a:cs typeface="Arial" pitchFamily="34" charset="0"/>
              </a:rPr>
              <a:t>Ако ги примениме овие факти и за внатрешните површини на профилите, кои се без заштитна преслека, каде што сакаме да го спречиме дејството на корозијата, мораме да оневозможиме циркулација на воздухот</a:t>
            </a:r>
            <a:r>
              <a:rPr lang="mk-MK" sz="2200" b="1" dirty="0" smtClean="0">
                <a:latin typeface="Arial" pitchFamily="34" charset="0"/>
                <a:cs typeface="Arial" pitchFamily="34" charset="0"/>
              </a:rPr>
              <a:t>.</a:t>
            </a:r>
            <a:endParaRPr lang="mk-MK" sz="2200" b="1"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48083"/>
          </a:xfrm>
          <a:prstGeom prst="rect">
            <a:avLst/>
          </a:prstGeom>
          <a:noFill/>
        </p:spPr>
        <p:txBody>
          <a:bodyPr wrap="square" rtlCol="0">
            <a:spAutoFit/>
          </a:bodyPr>
          <a:lstStyle/>
          <a:p>
            <a:pPr indent="457200" algn="just"/>
            <a:r>
              <a:rPr lang="mk-MK" sz="2200" b="1" dirty="0" smtClean="0">
                <a:latin typeface="Arial" pitchFamily="34" charset="0"/>
                <a:cs typeface="Arial" pitchFamily="34" charset="0"/>
              </a:rPr>
              <a:t>Затворените конструкции на рамови од цевни профили оневозможуваат циркулација на воздухот и навлегување на влага во внатрешноста. При завршетокот на изработката на конструкцијата во внатрешноста останува затворено незначително количество на влага и кислород, кои условуваат мало рѓосување. Меѓутоа, тој процес се одвива само дотогаш додека не се потроши присутната влага и кислород, а потоа процесот на корозија наполно се смирува. </a:t>
            </a:r>
            <a:endParaRPr lang="en-US" sz="2200" b="1" dirty="0">
              <a:latin typeface="Arial" pitchFamily="34" charset="0"/>
              <a:cs typeface="Arial" pitchFamily="34" charset="0"/>
            </a:endParaRPr>
          </a:p>
          <a:p>
            <a:pPr indent="457200" algn="just"/>
            <a:endParaRPr lang="en-US" sz="1200" b="1" dirty="0">
              <a:latin typeface="Arial" pitchFamily="34" charset="0"/>
              <a:cs typeface="Arial" pitchFamily="34" charset="0"/>
            </a:endParaRPr>
          </a:p>
          <a:p>
            <a:pPr indent="457200" algn="just"/>
            <a:r>
              <a:rPr lang="mk-MK" sz="2200" b="1" dirty="0" smtClean="0">
                <a:latin typeface="Arial" pitchFamily="34" charset="0"/>
                <a:cs typeface="Arial" pitchFamily="34" charset="0"/>
              </a:rPr>
              <a:t>Како пример можат да послужат инсталациите за централно греење и рамовите на велосипедите. Кај централното греење постои опасност од корозија ако системот на цевки се испразни и подолго време стои празен. Кај велосипедите рамовите се изработени од тенкоѕидни цевки, како затворен систем без внатрешна заштита, а познато е дека векот на траење им е многу долг.</a:t>
            </a:r>
          </a:p>
          <a:p>
            <a:pPr indent="457200" algn="just"/>
            <a:endParaRPr lang="mk-MK" sz="1200" b="1" dirty="0" smtClean="0">
              <a:latin typeface="Arial" pitchFamily="34" charset="0"/>
              <a:cs typeface="Arial" pitchFamily="34" charset="0"/>
            </a:endParaRPr>
          </a:p>
          <a:p>
            <a:pPr indent="457200" algn="just"/>
            <a:r>
              <a:rPr lang="mk-MK" sz="2200" b="1" dirty="0" smtClean="0">
                <a:latin typeface="Arial" pitchFamily="34" charset="0"/>
                <a:cs typeface="Arial" pitchFamily="34" charset="0"/>
              </a:rPr>
              <a:t>Од изложеното произлегува дека процесот на корозија во внатрешноста на затворените конструкции од цевните профили е наполно смирен ако е спречена циркулацијата на воздух.</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85918" y="0"/>
            <a:ext cx="5929354" cy="584775"/>
          </a:xfrm>
          <a:prstGeom prst="rect">
            <a:avLst/>
          </a:prstGeom>
          <a:noFill/>
        </p:spPr>
        <p:txBody>
          <a:bodyPr wrap="square" rtlCol="0">
            <a:spAutoFit/>
          </a:bodyPr>
          <a:lstStyle/>
          <a:p>
            <a:pPr algn="ctr"/>
            <a:r>
              <a:rPr lang="mk-MK" sz="3200" b="1" dirty="0">
                <a:solidFill>
                  <a:srgbClr val="7030A0"/>
                </a:solidFill>
                <a:latin typeface="Arial" pitchFamily="34" charset="0"/>
                <a:cs typeface="Arial" pitchFamily="34" charset="0"/>
              </a:rPr>
              <a:t>ЗАТНУВАЊЕ</a:t>
            </a:r>
            <a:endParaRPr lang="mk-MK" sz="3200" dirty="0">
              <a:solidFill>
                <a:srgbClr val="7030A0"/>
              </a:solidFill>
              <a:latin typeface="Arial" pitchFamily="34" charset="0"/>
              <a:cs typeface="Arial" pitchFamily="34" charset="0"/>
            </a:endParaRPr>
          </a:p>
        </p:txBody>
      </p:sp>
      <p:sp>
        <p:nvSpPr>
          <p:cNvPr id="5" name="TextBox 4"/>
          <p:cNvSpPr txBox="1"/>
          <p:nvPr/>
        </p:nvSpPr>
        <p:spPr>
          <a:xfrm>
            <a:off x="0" y="571480"/>
            <a:ext cx="9144000" cy="6247864"/>
          </a:xfrm>
          <a:prstGeom prst="rect">
            <a:avLst/>
          </a:prstGeom>
          <a:noFill/>
        </p:spPr>
        <p:txBody>
          <a:bodyPr wrap="square" rtlCol="0">
            <a:spAutoFit/>
          </a:bodyPr>
          <a:lstStyle/>
          <a:p>
            <a:pPr indent="457200" algn="just"/>
            <a:r>
              <a:rPr lang="mk-MK" sz="2000" b="1" dirty="0">
                <a:latin typeface="Arial" pitchFamily="34" charset="0"/>
                <a:cs typeface="Arial" pitchFamily="34" charset="0"/>
              </a:rPr>
              <a:t>Современото градежништво покажува тенденција на се помасовна примена на конструкции од цевни профили и стакло. Комплексните функционални елементи - како фасадите, фасадните облоги, покривачи и друго имаат задача да обезбедат што подолго траење на вештачки создадената клима во објектот, односно да ги спречат надворешните влијанија: топлина, влага, звук, дожд, снег, ветер, дим, мирис, магла, и т.н. За полесно да се одлучиме која материјал за </a:t>
            </a:r>
            <a:r>
              <a:rPr lang="mk-MK" sz="2000" b="1" dirty="0">
                <a:solidFill>
                  <a:srgbClr val="C00000"/>
                </a:solidFill>
                <a:latin typeface="Arial" pitchFamily="34" charset="0"/>
                <a:cs typeface="Arial" pitchFamily="34" charset="0"/>
              </a:rPr>
              <a:t>затнувањ</a:t>
            </a:r>
            <a:r>
              <a:rPr lang="mk-MK" sz="2000" b="1" i="1" dirty="0">
                <a:latin typeface="Arial" pitchFamily="34" charset="0"/>
                <a:cs typeface="Arial" pitchFamily="34" charset="0"/>
              </a:rPr>
              <a:t>е</a:t>
            </a:r>
            <a:r>
              <a:rPr lang="mk-MK" sz="2000" b="1" dirty="0">
                <a:latin typeface="Arial" pitchFamily="34" charset="0"/>
                <a:cs typeface="Arial" pitchFamily="34" charset="0"/>
              </a:rPr>
              <a:t> ќе го употребиме за одредена конструкција, мораме накусо да се запознаеме со физичките својства на материјалите за затнување.</a:t>
            </a:r>
          </a:p>
          <a:p>
            <a:pPr indent="457200" algn="just"/>
            <a:r>
              <a:rPr lang="mk-MK" sz="2000" b="1" dirty="0">
                <a:latin typeface="Arial" pitchFamily="34" charset="0"/>
                <a:cs typeface="Arial" pitchFamily="34" charset="0"/>
              </a:rPr>
              <a:t> </a:t>
            </a:r>
          </a:p>
          <a:p>
            <a:pPr indent="457200" algn="just"/>
            <a:r>
              <a:rPr lang="mk-MK" sz="2000" b="1" dirty="0">
                <a:solidFill>
                  <a:srgbClr val="C00000"/>
                </a:solidFill>
                <a:latin typeface="Arial" pitchFamily="34" charset="0"/>
                <a:cs typeface="Arial" pitchFamily="34" charset="0"/>
              </a:rPr>
              <a:t>Пластичните материјали </a:t>
            </a:r>
            <a:r>
              <a:rPr lang="mk-MK" sz="2000" b="1" dirty="0">
                <a:latin typeface="Arial" pitchFamily="34" charset="0"/>
                <a:cs typeface="Arial" pitchFamily="34" charset="0"/>
              </a:rPr>
              <a:t>под притисок го менуваат својот облик, но после дејството на притисок не се враќаат во првобитниот облик.</a:t>
            </a:r>
          </a:p>
          <a:p>
            <a:pPr indent="457200" algn="just"/>
            <a:r>
              <a:rPr lang="mk-MK" sz="2000" b="1" dirty="0">
                <a:latin typeface="Arial" pitchFamily="34" charset="0"/>
                <a:cs typeface="Arial" pitchFamily="34" charset="0"/>
              </a:rPr>
              <a:t> </a:t>
            </a:r>
          </a:p>
          <a:p>
            <a:pPr indent="457200" algn="just"/>
            <a:r>
              <a:rPr lang="mk-MK" sz="2000" b="1" dirty="0">
                <a:solidFill>
                  <a:srgbClr val="C00000"/>
                </a:solidFill>
                <a:latin typeface="Arial" pitchFamily="34" charset="0"/>
                <a:cs typeface="Arial" pitchFamily="34" charset="0"/>
              </a:rPr>
              <a:t>Еластичните материјали </a:t>
            </a:r>
            <a:r>
              <a:rPr lang="mk-MK" sz="2000" b="1" dirty="0">
                <a:latin typeface="Arial" pitchFamily="34" charset="0"/>
                <a:cs typeface="Arial" pitchFamily="34" charset="0"/>
              </a:rPr>
              <a:t>претставуваат друга крајност. Тие под притисок го менуваат својот облик и волумен, но по престанувањето на притисокот се враќаат во првобитниот облик. Притоа е карактеристично што во еластичните материјали за цело време на дејството на притисокот и промената на обликот владеат напрегања, а кај пластичните тоа не е случај.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63417"/>
          </a:xfrm>
          <a:prstGeom prst="rect">
            <a:avLst/>
          </a:prstGeom>
          <a:noFill/>
        </p:spPr>
        <p:txBody>
          <a:bodyPr wrap="square" rtlCol="0">
            <a:spAutoFit/>
          </a:bodyPr>
          <a:lstStyle/>
          <a:p>
            <a:pPr indent="457200" algn="just"/>
            <a:r>
              <a:rPr lang="mk-MK" sz="2200" b="1" dirty="0">
                <a:latin typeface="Arial" pitchFamily="34" charset="0"/>
                <a:cs typeface="Arial" pitchFamily="34" charset="0"/>
              </a:rPr>
              <a:t>Меѓу овие две крајности се наоѓаат </a:t>
            </a:r>
            <a:r>
              <a:rPr lang="mk-MK" sz="2200" b="1" dirty="0">
                <a:solidFill>
                  <a:srgbClr val="C00000"/>
                </a:solidFill>
                <a:latin typeface="Arial" pitchFamily="34" charset="0"/>
                <a:cs typeface="Arial" pitchFamily="34" charset="0"/>
              </a:rPr>
              <a:t>пласто - еластичните и еласто - пластичните материјали</a:t>
            </a:r>
            <a:r>
              <a:rPr lang="mk-MK" sz="2200" b="1" dirty="0">
                <a:latin typeface="Arial" pitchFamily="34" charset="0"/>
                <a:cs typeface="Arial" pitchFamily="34" charset="0"/>
              </a:rPr>
              <a:t>, кои имаат комбинирани својства на пластичноста и еластичноста во одредени односи. Кај конструкциите од цевните профили се применува затнување со пластично-еластични и еластично-пластични материјали. Пласто-еластичното затнување се применува кај неподвижните делови на конструкциите, а еласто-пластично кај подвижните делови.</a:t>
            </a:r>
          </a:p>
          <a:p>
            <a:pPr indent="457200" algn="just"/>
            <a:r>
              <a:rPr lang="mk-MK" sz="2200" b="1" dirty="0">
                <a:latin typeface="Arial" pitchFamily="34" charset="0"/>
                <a:cs typeface="Arial" pitchFamily="34" charset="0"/>
              </a:rPr>
              <a:t> </a:t>
            </a:r>
          </a:p>
          <a:p>
            <a:pPr indent="457200" algn="just"/>
            <a:r>
              <a:rPr lang="mk-MK" sz="2200" b="1" dirty="0">
                <a:latin typeface="Arial" pitchFamily="34" charset="0"/>
                <a:cs typeface="Arial" pitchFamily="34" charset="0"/>
              </a:rPr>
              <a:t>По постојните прописи за заштита при работата, просториите за заштита од корозија мораат да бидат заштитени од пожар и експлозии. Затоа во лакирниците не смее да се пуши, мора да постојат противпожарни апарати, вентилациони уреди. При запрашувањето објектот мора да биде заштитен со параван, а при сериското производство заштитата на деловите мора да се врши во посебни комори, со автоматска постапка на водење на деловите на конструкциите и со прскање-нанесување средство за заштита. Работникот мора да има работна облека, капа, гумени чизми, ракавици, престилка и респиратор-маска за заштита на лицето и органите за дишење</a:t>
            </a:r>
            <a:r>
              <a:rPr lang="mk-MK" sz="2200" b="1" dirty="0" smtClean="0">
                <a:latin typeface="Arial" pitchFamily="34" charset="0"/>
                <a:cs typeface="Arial" pitchFamily="34" charset="0"/>
              </a:rPr>
              <a:t>.</a:t>
            </a:r>
            <a:endParaRPr lang="mk-MK" sz="2200" b="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t="1747" b="9370"/>
          <a:stretch>
            <a:fillRect/>
          </a:stretch>
        </p:blipFill>
        <p:spPr bwMode="auto">
          <a:xfrm>
            <a:off x="0" y="0"/>
            <a:ext cx="7377993" cy="6429396"/>
          </a:xfrm>
          <a:prstGeom prst="rect">
            <a:avLst/>
          </a:prstGeom>
          <a:noFill/>
          <a:ln w="9525">
            <a:noFill/>
            <a:miter lim="800000"/>
            <a:headEnd/>
            <a:tailEnd/>
          </a:ln>
        </p:spPr>
      </p:pic>
      <p:sp>
        <p:nvSpPr>
          <p:cNvPr id="5" name="TextBox 4"/>
          <p:cNvSpPr txBox="1"/>
          <p:nvPr/>
        </p:nvSpPr>
        <p:spPr>
          <a:xfrm>
            <a:off x="4000464" y="6396335"/>
            <a:ext cx="5143536" cy="461665"/>
          </a:xfrm>
          <a:prstGeom prst="rect">
            <a:avLst/>
          </a:prstGeom>
          <a:noFill/>
        </p:spPr>
        <p:txBody>
          <a:bodyPr wrap="square" rtlCol="0">
            <a:spAutoFit/>
          </a:bodyPr>
          <a:lstStyle/>
          <a:p>
            <a:pPr algn="ctr"/>
            <a:r>
              <a:rPr lang="mk-MK" sz="2400" b="1" dirty="0">
                <a:solidFill>
                  <a:srgbClr val="C00000"/>
                </a:solidFill>
                <a:latin typeface="Arial" pitchFamily="34" charset="0"/>
                <a:cs typeface="Arial" pitchFamily="34" charset="0"/>
              </a:rPr>
              <a:t>Напонска низа на метали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7356" y="0"/>
            <a:ext cx="4929222" cy="523220"/>
          </a:xfrm>
          <a:prstGeom prst="rect">
            <a:avLst/>
          </a:prstGeom>
          <a:noFill/>
        </p:spPr>
        <p:txBody>
          <a:bodyPr wrap="square" rtlCol="0">
            <a:spAutoFit/>
          </a:bodyPr>
          <a:lstStyle/>
          <a:p>
            <a:pPr algn="ctr"/>
            <a:r>
              <a:rPr lang="mk-MK" sz="2800" b="1" dirty="0">
                <a:solidFill>
                  <a:srgbClr val="7030A0"/>
                </a:solidFill>
                <a:latin typeface="Arial" pitchFamily="34" charset="0"/>
                <a:cs typeface="Arial" pitchFamily="34" charset="0"/>
              </a:rPr>
              <a:t>Видови на корозија</a:t>
            </a:r>
            <a:endParaRPr lang="mk-MK" sz="2800" dirty="0">
              <a:solidFill>
                <a:srgbClr val="7030A0"/>
              </a:solidFill>
              <a:latin typeface="Arial" pitchFamily="34" charset="0"/>
              <a:cs typeface="Arial" pitchFamily="34" charset="0"/>
            </a:endParaRPr>
          </a:p>
        </p:txBody>
      </p:sp>
      <p:sp>
        <p:nvSpPr>
          <p:cNvPr id="5" name="TextBox 4"/>
          <p:cNvSpPr txBox="1"/>
          <p:nvPr/>
        </p:nvSpPr>
        <p:spPr>
          <a:xfrm>
            <a:off x="0" y="500042"/>
            <a:ext cx="7000892" cy="1938992"/>
          </a:xfrm>
          <a:prstGeom prst="rect">
            <a:avLst/>
          </a:prstGeom>
          <a:noFill/>
        </p:spPr>
        <p:txBody>
          <a:bodyPr wrap="square" rtlCol="0">
            <a:spAutoFit/>
          </a:bodyPr>
          <a:lstStyle/>
          <a:p>
            <a:pPr indent="457200" algn="just"/>
            <a:r>
              <a:rPr lang="mk-MK" sz="2000" dirty="0">
                <a:latin typeface="Arial" pitchFamily="34" charset="0"/>
                <a:cs typeface="Arial" pitchFamily="34" charset="0"/>
              </a:rPr>
              <a:t>Најважни облици на корозија </a:t>
            </a:r>
            <a:r>
              <a:rPr lang="mk-MK" sz="2000" dirty="0" smtClean="0">
                <a:latin typeface="Arial" pitchFamily="34" charset="0"/>
                <a:cs typeface="Arial" pitchFamily="34" charset="0"/>
              </a:rPr>
              <a:t>се:</a:t>
            </a:r>
            <a:endParaRPr lang="en-US" sz="2000" dirty="0" smtClean="0">
              <a:latin typeface="Arial" pitchFamily="34" charset="0"/>
              <a:cs typeface="Arial" pitchFamily="34" charset="0"/>
            </a:endParaRPr>
          </a:p>
          <a:p>
            <a:pPr indent="457200" algn="just"/>
            <a:r>
              <a:rPr lang="mk-MK" sz="2000" b="1" dirty="0" smtClean="0">
                <a:solidFill>
                  <a:srgbClr val="C00000"/>
                </a:solidFill>
                <a:latin typeface="Arial" pitchFamily="34" charset="0"/>
                <a:cs typeface="Arial" pitchFamily="34" charset="0"/>
              </a:rPr>
              <a:t>Обична </a:t>
            </a:r>
            <a:r>
              <a:rPr lang="mk-MK" sz="2000" b="1" dirty="0">
                <a:solidFill>
                  <a:srgbClr val="C00000"/>
                </a:solidFill>
                <a:latin typeface="Arial" pitchFamily="34" charset="0"/>
                <a:cs typeface="Arial" pitchFamily="34" charset="0"/>
              </a:rPr>
              <a:t>површинска корозија </a:t>
            </a:r>
            <a:r>
              <a:rPr lang="mk-MK" sz="2000" dirty="0">
                <a:latin typeface="Arial" pitchFamily="34" charset="0"/>
                <a:cs typeface="Arial" pitchFamily="34" charset="0"/>
              </a:rPr>
              <a:t>- кога корозијата се простира рамномерно по целата допирна површина во вид на кора или </a:t>
            </a:r>
            <a:r>
              <a:rPr lang="mk-MK" sz="2000" dirty="0" smtClean="0">
                <a:latin typeface="Arial" pitchFamily="34" charset="0"/>
                <a:cs typeface="Arial" pitchFamily="34" charset="0"/>
              </a:rPr>
              <a:t>лушпа. </a:t>
            </a:r>
            <a:r>
              <a:rPr lang="mk-MK" sz="2000" dirty="0">
                <a:latin typeface="Arial" pitchFamily="34" charset="0"/>
                <a:cs typeface="Arial" pitchFamily="34" charset="0"/>
              </a:rPr>
              <a:t>Овој облик на корозија најчесто се појавува кај челиците и се нарекува </a:t>
            </a:r>
            <a:r>
              <a:rPr lang="mk-MK" sz="2000" b="1" dirty="0">
                <a:latin typeface="Arial" pitchFamily="34" charset="0"/>
                <a:cs typeface="Arial" pitchFamily="34" charset="0"/>
              </a:rPr>
              <a:t>рѓа</a:t>
            </a:r>
            <a:r>
              <a:rPr lang="mk-MK" sz="2000" dirty="0">
                <a:latin typeface="Arial" pitchFamily="34" charset="0"/>
                <a:cs typeface="Arial" pitchFamily="34" charset="0"/>
              </a:rPr>
              <a:t>. Таа лесно се отстранува и најмалку е опасна</a:t>
            </a:r>
            <a:r>
              <a:rPr lang="mk-MK" sz="2000" dirty="0" smtClean="0">
                <a:latin typeface="Arial" pitchFamily="34" charset="0"/>
                <a:cs typeface="Arial" pitchFamily="34" charset="0"/>
              </a:rPr>
              <a:t>.</a:t>
            </a:r>
            <a:endParaRPr lang="mk-MK" sz="2000" dirty="0">
              <a:latin typeface="Arial" pitchFamily="34" charset="0"/>
              <a:cs typeface="Arial" pitchFamily="34" charset="0"/>
            </a:endParaRPr>
          </a:p>
        </p:txBody>
      </p:sp>
      <p:pic>
        <p:nvPicPr>
          <p:cNvPr id="3074" name="Picture 3"/>
          <p:cNvPicPr>
            <a:picLocks noChangeAspect="1" noChangeArrowheads="1"/>
          </p:cNvPicPr>
          <p:nvPr/>
        </p:nvPicPr>
        <p:blipFill>
          <a:blip r:embed="rId2"/>
          <a:srcRect/>
          <a:stretch>
            <a:fillRect/>
          </a:stretch>
        </p:blipFill>
        <p:spPr bwMode="auto">
          <a:xfrm>
            <a:off x="7000892" y="500042"/>
            <a:ext cx="2000232" cy="1733534"/>
          </a:xfrm>
          <a:prstGeom prst="rect">
            <a:avLst/>
          </a:prstGeom>
          <a:noFill/>
          <a:ln w="9525">
            <a:noFill/>
            <a:miter lim="800000"/>
            <a:headEnd/>
            <a:tailEnd/>
          </a:ln>
        </p:spPr>
      </p:pic>
      <p:sp>
        <p:nvSpPr>
          <p:cNvPr id="7" name="Rectangle 6"/>
          <p:cNvSpPr/>
          <p:nvPr/>
        </p:nvSpPr>
        <p:spPr>
          <a:xfrm>
            <a:off x="2286000" y="2500306"/>
            <a:ext cx="6858000" cy="1938992"/>
          </a:xfrm>
          <a:prstGeom prst="rect">
            <a:avLst/>
          </a:prstGeom>
        </p:spPr>
        <p:txBody>
          <a:bodyPr wrap="square">
            <a:spAutoFit/>
          </a:bodyPr>
          <a:lstStyle/>
          <a:p>
            <a:pPr indent="457200" algn="just"/>
            <a:r>
              <a:rPr lang="mk-MK" sz="2000" b="1" dirty="0">
                <a:solidFill>
                  <a:srgbClr val="C00000"/>
                </a:solidFill>
                <a:latin typeface="Arial" pitchFamily="34" charset="0"/>
                <a:cs typeface="Arial" pitchFamily="34" charset="0"/>
              </a:rPr>
              <a:t>Дупчеста или точкеста корозија </a:t>
            </a:r>
            <a:r>
              <a:rPr lang="mk-MK" sz="2000" dirty="0">
                <a:latin typeface="Arial" pitchFamily="34" charset="0"/>
                <a:cs typeface="Arial" pitchFamily="34" charset="0"/>
              </a:rPr>
              <a:t>- кога дејството е ограничено на тесна површина, а се простира во длабочина. Овој вид на корозија се појавува кај котлите, садовите и др.; многу е опасна бидејќи може да го изгризе материјалот, така што предметот е неупотреблив </a:t>
            </a:r>
            <a:r>
              <a:rPr lang="mk-MK" sz="2000" dirty="0" smtClean="0">
                <a:latin typeface="Arial" pitchFamily="34" charset="0"/>
                <a:cs typeface="Arial" pitchFamily="34" charset="0"/>
              </a:rPr>
              <a:t>, </a:t>
            </a:r>
            <a:r>
              <a:rPr lang="mk-MK" sz="2000" dirty="0">
                <a:latin typeface="Arial" pitchFamily="34" charset="0"/>
                <a:cs typeface="Arial" pitchFamily="34" charset="0"/>
              </a:rPr>
              <a:t>додека не се поправи.</a:t>
            </a:r>
          </a:p>
        </p:txBody>
      </p:sp>
      <p:pic>
        <p:nvPicPr>
          <p:cNvPr id="3075" name="Picture 4"/>
          <p:cNvPicPr>
            <a:picLocks noChangeAspect="1" noChangeArrowheads="1"/>
          </p:cNvPicPr>
          <p:nvPr/>
        </p:nvPicPr>
        <p:blipFill>
          <a:blip r:embed="rId3"/>
          <a:srcRect/>
          <a:stretch>
            <a:fillRect/>
          </a:stretch>
        </p:blipFill>
        <p:spPr bwMode="auto">
          <a:xfrm>
            <a:off x="214282" y="2500306"/>
            <a:ext cx="2071670" cy="1867546"/>
          </a:xfrm>
          <a:prstGeom prst="rect">
            <a:avLst/>
          </a:prstGeom>
          <a:noFill/>
          <a:ln w="9525">
            <a:noFill/>
            <a:miter lim="800000"/>
            <a:headEnd/>
            <a:tailEnd/>
          </a:ln>
        </p:spPr>
      </p:pic>
      <p:sp>
        <p:nvSpPr>
          <p:cNvPr id="9" name="Rectangle 8"/>
          <p:cNvSpPr/>
          <p:nvPr/>
        </p:nvSpPr>
        <p:spPr>
          <a:xfrm>
            <a:off x="0" y="4429132"/>
            <a:ext cx="7143768" cy="1631216"/>
          </a:xfrm>
          <a:prstGeom prst="rect">
            <a:avLst/>
          </a:prstGeom>
        </p:spPr>
        <p:txBody>
          <a:bodyPr wrap="square">
            <a:spAutoFit/>
          </a:bodyPr>
          <a:lstStyle/>
          <a:p>
            <a:pPr indent="457200" algn="just"/>
            <a:r>
              <a:rPr lang="mk-MK" sz="2000" b="1" dirty="0">
                <a:solidFill>
                  <a:srgbClr val="C00000"/>
                </a:solidFill>
                <a:latin typeface="Arial" pitchFamily="34" charset="0"/>
                <a:cs typeface="Arial" pitchFamily="34" charset="0"/>
              </a:rPr>
              <a:t>Меѓукристална корозија </a:t>
            </a:r>
            <a:r>
              <a:rPr lang="mk-MK" sz="2000" dirty="0">
                <a:latin typeface="Arial" pitchFamily="34" charset="0"/>
                <a:cs typeface="Arial" pitchFamily="34" charset="0"/>
              </a:rPr>
              <a:t>- кај овој начин на кородирање слабее врската меѓу кристалите, па металот почнува да се </a:t>
            </a:r>
            <a:r>
              <a:rPr lang="mk-MK" sz="2000" dirty="0" smtClean="0">
                <a:latin typeface="Arial" pitchFamily="34" charset="0"/>
                <a:cs typeface="Arial" pitchFamily="34" charset="0"/>
              </a:rPr>
              <a:t>троши. </a:t>
            </a:r>
            <a:r>
              <a:rPr lang="mk-MK" sz="2000" dirty="0">
                <a:latin typeface="Arial" pitchFamily="34" charset="0"/>
                <a:cs typeface="Arial" pitchFamily="34" charset="0"/>
              </a:rPr>
              <a:t>Овој вид на корозија значително ја намалува цврстината на металот, однадвор не се гледа и затоа е многу </a:t>
            </a:r>
            <a:r>
              <a:rPr lang="mk-MK" sz="2000" dirty="0" smtClean="0">
                <a:latin typeface="Arial" pitchFamily="34" charset="0"/>
                <a:cs typeface="Arial" pitchFamily="34" charset="0"/>
              </a:rPr>
              <a:t>опасен</a:t>
            </a:r>
            <a:r>
              <a:rPr lang="en-US" sz="2000" dirty="0" smtClean="0">
                <a:latin typeface="Arial" pitchFamily="34" charset="0"/>
                <a:cs typeface="Arial" pitchFamily="34" charset="0"/>
              </a:rPr>
              <a:t>.</a:t>
            </a:r>
            <a:endParaRPr lang="mk-MK" sz="2000" dirty="0">
              <a:latin typeface="Arial" pitchFamily="34" charset="0"/>
              <a:cs typeface="Arial" pitchFamily="34" charset="0"/>
            </a:endParaRPr>
          </a:p>
        </p:txBody>
      </p:sp>
      <p:pic>
        <p:nvPicPr>
          <p:cNvPr id="3076" name="Picture 5"/>
          <p:cNvPicPr>
            <a:picLocks noChangeAspect="1" noChangeArrowheads="1"/>
          </p:cNvPicPr>
          <p:nvPr/>
        </p:nvPicPr>
        <p:blipFill>
          <a:blip r:embed="rId4"/>
          <a:srcRect/>
          <a:stretch>
            <a:fillRect/>
          </a:stretch>
        </p:blipFill>
        <p:spPr bwMode="auto">
          <a:xfrm>
            <a:off x="7318368" y="4500570"/>
            <a:ext cx="1825632" cy="1528978"/>
          </a:xfrm>
          <a:prstGeom prst="rect">
            <a:avLst/>
          </a:prstGeom>
          <a:noFill/>
          <a:ln w="9525">
            <a:noFill/>
            <a:miter lim="800000"/>
            <a:headEnd/>
            <a:tailEnd/>
          </a:ln>
        </p:spPr>
      </p:pic>
      <p:sp>
        <p:nvSpPr>
          <p:cNvPr id="11" name="TextBox 10"/>
          <p:cNvSpPr txBox="1"/>
          <p:nvPr/>
        </p:nvSpPr>
        <p:spPr>
          <a:xfrm>
            <a:off x="0" y="6150114"/>
            <a:ext cx="9144000" cy="707886"/>
          </a:xfrm>
          <a:prstGeom prst="rect">
            <a:avLst/>
          </a:prstGeom>
          <a:noFill/>
        </p:spPr>
        <p:txBody>
          <a:bodyPr wrap="square" rtlCol="0">
            <a:spAutoFit/>
          </a:bodyPr>
          <a:lstStyle/>
          <a:p>
            <a:pPr indent="457200" algn="just"/>
            <a:r>
              <a:rPr lang="mk-MK" sz="2000" b="1" dirty="0">
                <a:solidFill>
                  <a:srgbClr val="C00000"/>
                </a:solidFill>
                <a:latin typeface="Arial" pitchFamily="34" charset="0"/>
                <a:cs typeface="Arial" pitchFamily="34" charset="0"/>
              </a:rPr>
              <a:t>Селективна корозија </a:t>
            </a:r>
            <a:r>
              <a:rPr lang="mk-MK" sz="2000" dirty="0">
                <a:latin typeface="Arial" pitchFamily="34" charset="0"/>
                <a:cs typeface="Arial" pitchFamily="34" charset="0"/>
              </a:rPr>
              <a:t>- кај овој начин кородираат само одделни состојки на легурата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0"/>
            <a:ext cx="8001056" cy="523220"/>
          </a:xfrm>
          <a:prstGeom prst="rect">
            <a:avLst/>
          </a:prstGeom>
          <a:noFill/>
        </p:spPr>
        <p:txBody>
          <a:bodyPr wrap="square" rtlCol="0">
            <a:spAutoFit/>
          </a:bodyPr>
          <a:lstStyle/>
          <a:p>
            <a:pPr algn="ctr"/>
            <a:r>
              <a:rPr lang="mk-MK" sz="2800" b="1" dirty="0">
                <a:solidFill>
                  <a:srgbClr val="7030A0"/>
                </a:solidFill>
                <a:latin typeface="Arial" pitchFamily="34" charset="0"/>
                <a:cs typeface="Arial" pitchFamily="34" charset="0"/>
              </a:rPr>
              <a:t>Заштита на металите од корозија</a:t>
            </a:r>
            <a:endParaRPr lang="mk-MK" sz="2800" dirty="0">
              <a:solidFill>
                <a:srgbClr val="7030A0"/>
              </a:solidFill>
              <a:latin typeface="Arial" pitchFamily="34" charset="0"/>
              <a:cs typeface="Arial" pitchFamily="34" charset="0"/>
            </a:endParaRPr>
          </a:p>
        </p:txBody>
      </p:sp>
      <p:sp>
        <p:nvSpPr>
          <p:cNvPr id="5" name="TextBox 4"/>
          <p:cNvSpPr txBox="1"/>
          <p:nvPr/>
        </p:nvSpPr>
        <p:spPr>
          <a:xfrm>
            <a:off x="0" y="394692"/>
            <a:ext cx="9144000" cy="6463308"/>
          </a:xfrm>
          <a:prstGeom prst="rect">
            <a:avLst/>
          </a:prstGeom>
          <a:noFill/>
        </p:spPr>
        <p:txBody>
          <a:bodyPr wrap="square" rtlCol="0">
            <a:spAutoFit/>
          </a:bodyPr>
          <a:lstStyle/>
          <a:p>
            <a:pPr indent="457200" algn="just"/>
            <a:r>
              <a:rPr lang="mk-MK" b="1" dirty="0">
                <a:latin typeface="Arial" pitchFamily="34" charset="0"/>
                <a:cs typeface="Arial" pitchFamily="34" charset="0"/>
              </a:rPr>
              <a:t>Заштитата на металите од корозија се изведува на тој начин што штетното влијание на околината се поништува со некое средство или предметите се заштитуваат со некое друго отпорно средство, како на пример пред употребата на водата за парните котли се пречистува со пермутит.</a:t>
            </a:r>
          </a:p>
          <a:p>
            <a:pPr indent="457200" algn="just"/>
            <a:r>
              <a:rPr lang="mk-MK" b="1" dirty="0">
                <a:latin typeface="Arial" pitchFamily="34" charset="0"/>
                <a:cs typeface="Arial" pitchFamily="34" charset="0"/>
              </a:rPr>
              <a:t> </a:t>
            </a:r>
          </a:p>
          <a:p>
            <a:pPr indent="457200" algn="just"/>
            <a:r>
              <a:rPr lang="mk-MK" b="1" dirty="0">
                <a:latin typeface="Arial" pitchFamily="34" charset="0"/>
                <a:cs typeface="Arial" pitchFamily="34" charset="0"/>
              </a:rPr>
              <a:t>Во некои случаи, уште при производството на материјалот му се додаваат извесни состојки, кои го прават отпорен против влијанието на околината, како на пример кај изработка на челик кој не оксидира со додавање на хром и никел. </a:t>
            </a:r>
          </a:p>
          <a:p>
            <a:pPr indent="457200" algn="just"/>
            <a:r>
              <a:rPr lang="mk-MK" b="1" dirty="0">
                <a:latin typeface="Arial" pitchFamily="34" charset="0"/>
                <a:cs typeface="Arial" pitchFamily="34" charset="0"/>
              </a:rPr>
              <a:t> </a:t>
            </a:r>
          </a:p>
          <a:p>
            <a:pPr indent="457200" algn="just"/>
            <a:r>
              <a:rPr lang="mk-MK" b="1" dirty="0">
                <a:latin typeface="Arial" pitchFamily="34" charset="0"/>
                <a:cs typeface="Arial" pitchFamily="34" charset="0"/>
              </a:rPr>
              <a:t>Но најчесто заштитата на металите се изведува на тој начин што на металите, кои сакаме да ги заштитиме од корозија, им нанесуваме некој заштитен слој.</a:t>
            </a:r>
          </a:p>
          <a:p>
            <a:pPr indent="457200" algn="just"/>
            <a:r>
              <a:rPr lang="mk-MK" b="1" dirty="0">
                <a:latin typeface="Arial" pitchFamily="34" charset="0"/>
                <a:cs typeface="Arial" pitchFamily="34" charset="0"/>
              </a:rPr>
              <a:t> </a:t>
            </a:r>
          </a:p>
          <a:p>
            <a:pPr indent="457200" algn="just"/>
            <a:r>
              <a:rPr lang="mk-MK" b="1" dirty="0">
                <a:latin typeface="Arial" pitchFamily="34" charset="0"/>
                <a:cs typeface="Arial" pitchFamily="34" charset="0"/>
              </a:rPr>
              <a:t>Заштитните слоеви треба да ги имаат следните својства:</a:t>
            </a:r>
          </a:p>
          <a:p>
            <a:pPr indent="457200" algn="just"/>
            <a:r>
              <a:rPr lang="mk-MK" b="1" dirty="0">
                <a:latin typeface="Arial" pitchFamily="34" charset="0"/>
                <a:cs typeface="Arial" pitchFamily="34" charset="0"/>
              </a:rPr>
              <a:t>- да не ја менуваат функционалноста на делот;</a:t>
            </a:r>
          </a:p>
          <a:p>
            <a:pPr indent="457200" algn="just"/>
            <a:r>
              <a:rPr lang="mk-MK" b="1" dirty="0">
                <a:latin typeface="Arial" pitchFamily="34" charset="0"/>
                <a:cs typeface="Arial" pitchFamily="34" charset="0"/>
              </a:rPr>
              <a:t>- да се постојани на условите на производството;</a:t>
            </a:r>
          </a:p>
          <a:p>
            <a:pPr indent="457200" algn="just"/>
            <a:r>
              <a:rPr lang="mk-MK" b="1" dirty="0">
                <a:latin typeface="Arial" pitchFamily="34" charset="0"/>
                <a:cs typeface="Arial" pitchFamily="34" charset="0"/>
              </a:rPr>
              <a:t>- да се постојани во условите на употреба на делот;</a:t>
            </a:r>
          </a:p>
          <a:p>
            <a:pPr indent="457200" algn="just"/>
            <a:r>
              <a:rPr lang="mk-MK" b="1" dirty="0">
                <a:latin typeface="Arial" pitchFamily="34" charset="0"/>
                <a:cs typeface="Arial" pitchFamily="34" charset="0"/>
              </a:rPr>
              <a:t>- да се непрекинати и естетски; и</a:t>
            </a:r>
          </a:p>
          <a:p>
            <a:pPr indent="457200" algn="just"/>
            <a:r>
              <a:rPr lang="mk-MK" b="1" dirty="0">
                <a:latin typeface="Arial" pitchFamily="34" charset="0"/>
                <a:cs typeface="Arial" pitchFamily="34" charset="0"/>
              </a:rPr>
              <a:t>- да се економични.</a:t>
            </a:r>
          </a:p>
          <a:p>
            <a:pPr indent="457200" algn="just"/>
            <a:r>
              <a:rPr lang="mk-MK" b="1" dirty="0">
                <a:latin typeface="Arial" pitchFamily="34" charset="0"/>
                <a:cs typeface="Arial" pitchFamily="34" charset="0"/>
              </a:rPr>
              <a:t> </a:t>
            </a:r>
          </a:p>
          <a:p>
            <a:pPr indent="457200" algn="just"/>
            <a:r>
              <a:rPr lang="mk-MK" b="1" dirty="0">
                <a:latin typeface="Arial" pitchFamily="34" charset="0"/>
                <a:cs typeface="Arial" pitchFamily="34" charset="0"/>
              </a:rPr>
              <a:t>Заштитните слоеви можат да бидат </a:t>
            </a:r>
            <a:r>
              <a:rPr lang="mk-MK" b="1" dirty="0">
                <a:solidFill>
                  <a:srgbClr val="C00000"/>
                </a:solidFill>
                <a:latin typeface="Arial" pitchFamily="34" charset="0"/>
                <a:cs typeface="Arial" pitchFamily="34" charset="0"/>
              </a:rPr>
              <a:t>привремени</a:t>
            </a:r>
            <a:r>
              <a:rPr lang="mk-MK" b="1" dirty="0">
                <a:latin typeface="Arial" pitchFamily="34" charset="0"/>
                <a:cs typeface="Arial" pitchFamily="34" charset="0"/>
              </a:rPr>
              <a:t> и </a:t>
            </a:r>
            <a:r>
              <a:rPr lang="mk-MK" b="1" dirty="0">
                <a:solidFill>
                  <a:srgbClr val="C00000"/>
                </a:solidFill>
                <a:latin typeface="Arial" pitchFamily="34" charset="0"/>
                <a:cs typeface="Arial" pitchFamily="34" charset="0"/>
              </a:rPr>
              <a:t>трајни</a:t>
            </a:r>
            <a:r>
              <a:rPr lang="mk-MK" b="1" dirty="0">
                <a:latin typeface="Arial" pitchFamily="34" charset="0"/>
                <a:cs typeface="Arial" pitchFamily="34" charset="0"/>
              </a:rPr>
              <a:t>, и тоа </a:t>
            </a:r>
            <a:r>
              <a:rPr lang="mk-MK" b="1" i="1" dirty="0">
                <a:solidFill>
                  <a:srgbClr val="C00000"/>
                </a:solidFill>
                <a:latin typeface="Arial" pitchFamily="34" charset="0"/>
                <a:cs typeface="Arial" pitchFamily="34" charset="0"/>
              </a:rPr>
              <a:t>неметални</a:t>
            </a:r>
            <a:r>
              <a:rPr lang="mk-MK" b="1" dirty="0">
                <a:latin typeface="Arial" pitchFamily="34" charset="0"/>
                <a:cs typeface="Arial" pitchFamily="34" charset="0"/>
              </a:rPr>
              <a:t> или </a:t>
            </a:r>
            <a:r>
              <a:rPr lang="mk-MK" b="1" dirty="0">
                <a:solidFill>
                  <a:srgbClr val="C00000"/>
                </a:solidFill>
                <a:latin typeface="Arial" pitchFamily="34" charset="0"/>
                <a:cs typeface="Arial" pitchFamily="34" charset="0"/>
              </a:rPr>
              <a:t>метални</a:t>
            </a:r>
            <a:r>
              <a:rPr lang="mk-MK" b="1" dirty="0" smtClean="0">
                <a:latin typeface="Arial" pitchFamily="34" charset="0"/>
                <a:cs typeface="Arial" pitchFamily="34" charset="0"/>
              </a:rPr>
              <a:t>.</a:t>
            </a:r>
            <a:endParaRPr lang="mk-MK"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954107"/>
          </a:xfrm>
          <a:prstGeom prst="rect">
            <a:avLst/>
          </a:prstGeom>
          <a:noFill/>
        </p:spPr>
        <p:txBody>
          <a:bodyPr wrap="square" rtlCol="0">
            <a:spAutoFit/>
          </a:bodyPr>
          <a:lstStyle/>
          <a:p>
            <a:pPr algn="ctr"/>
            <a:r>
              <a:rPr lang="mk-MK" sz="2800" b="1" dirty="0">
                <a:solidFill>
                  <a:srgbClr val="7030A0"/>
                </a:solidFill>
                <a:latin typeface="Arial" pitchFamily="34" charset="0"/>
                <a:cs typeface="Arial" pitchFamily="34" charset="0"/>
              </a:rPr>
              <a:t>ПОДГОТВУВАЊЕ НА ПОВРШИНИТЕ ЗА АНТИКОРОЗИВНА ЗАШТИТА</a:t>
            </a:r>
            <a:endParaRPr lang="mk-MK" sz="2800" dirty="0">
              <a:solidFill>
                <a:srgbClr val="7030A0"/>
              </a:solidFill>
              <a:latin typeface="Arial" pitchFamily="34" charset="0"/>
              <a:cs typeface="Arial" pitchFamily="34" charset="0"/>
            </a:endParaRPr>
          </a:p>
        </p:txBody>
      </p:sp>
      <p:sp>
        <p:nvSpPr>
          <p:cNvPr id="5" name="TextBox 4"/>
          <p:cNvSpPr txBox="1"/>
          <p:nvPr/>
        </p:nvSpPr>
        <p:spPr>
          <a:xfrm>
            <a:off x="0" y="1071546"/>
            <a:ext cx="9144000" cy="5632311"/>
          </a:xfrm>
          <a:prstGeom prst="rect">
            <a:avLst/>
          </a:prstGeom>
          <a:noFill/>
        </p:spPr>
        <p:txBody>
          <a:bodyPr wrap="square" rtlCol="0">
            <a:spAutoFit/>
          </a:bodyPr>
          <a:lstStyle/>
          <a:p>
            <a:pPr indent="457200" algn="just"/>
            <a:r>
              <a:rPr lang="mk-MK" sz="2400" b="1" dirty="0">
                <a:latin typeface="Arial" pitchFamily="34" charset="0"/>
                <a:cs typeface="Arial" pitchFamily="34" charset="0"/>
              </a:rPr>
              <a:t>За трајна антикорозивна заштита, т.е. за создавање на квалитетни заштитни филмови, потребно е беспрекорно исчистена челична површина. Според тоа, може да се заклучи дека </a:t>
            </a:r>
            <a:r>
              <a:rPr lang="mk-MK" sz="2400" b="1" dirty="0">
                <a:solidFill>
                  <a:srgbClr val="C00000"/>
                </a:solidFill>
                <a:latin typeface="Arial" pitchFamily="34" charset="0"/>
                <a:cs typeface="Arial" pitchFamily="34" charset="0"/>
              </a:rPr>
              <a:t>подготвувањето на површините за антикорозивна заштита</a:t>
            </a:r>
            <a:r>
              <a:rPr lang="mk-MK" sz="2400" b="1" dirty="0">
                <a:latin typeface="Arial" pitchFamily="34" charset="0"/>
                <a:cs typeface="Arial" pitchFamily="34" charset="0"/>
              </a:rPr>
              <a:t> се состои во:</a:t>
            </a:r>
            <a:r>
              <a:rPr lang="mk-MK" sz="2400" b="1" i="1" dirty="0">
                <a:latin typeface="Arial" pitchFamily="34" charset="0"/>
                <a:cs typeface="Arial" pitchFamily="34" charset="0"/>
              </a:rPr>
              <a:t> </a:t>
            </a:r>
            <a:r>
              <a:rPr lang="mk-MK" sz="2400" b="1" dirty="0">
                <a:solidFill>
                  <a:srgbClr val="C00000"/>
                </a:solidFill>
                <a:latin typeface="Arial" pitchFamily="34" charset="0"/>
                <a:cs typeface="Arial" pitchFamily="34" charset="0"/>
              </a:rPr>
              <a:t>отстранување на сите стари премази, сите маснотии без оглед на нивното потекло, сите рѓи од површините на профилите</a:t>
            </a:r>
            <a:r>
              <a:rPr lang="mk-MK" sz="2400" b="1" i="1" dirty="0">
                <a:latin typeface="Arial" pitchFamily="34" charset="0"/>
                <a:cs typeface="Arial" pitchFamily="34" charset="0"/>
              </a:rPr>
              <a:t>.</a:t>
            </a:r>
            <a:r>
              <a:rPr lang="mk-MK" sz="2400" b="1" dirty="0">
                <a:latin typeface="Arial" pitchFamily="34" charset="0"/>
                <a:cs typeface="Arial" pitchFamily="34" charset="0"/>
              </a:rPr>
              <a:t> </a:t>
            </a:r>
          </a:p>
          <a:p>
            <a:pPr indent="457200" algn="just"/>
            <a:r>
              <a:rPr lang="mk-MK" sz="2400" b="1" dirty="0">
                <a:latin typeface="Arial" pitchFamily="34" charset="0"/>
                <a:cs typeface="Arial" pitchFamily="34" charset="0"/>
              </a:rPr>
              <a:t> </a:t>
            </a:r>
          </a:p>
          <a:p>
            <a:pPr indent="457200" algn="just"/>
            <a:r>
              <a:rPr lang="mk-MK" sz="2400" b="1" dirty="0">
                <a:latin typeface="Arial" pitchFamily="34" charset="0"/>
                <a:cs typeface="Arial" pitchFamily="34" charset="0"/>
              </a:rPr>
              <a:t>Технологијата на подготвување на површините опфаќа главно две постапки, и тоа: </a:t>
            </a:r>
            <a:r>
              <a:rPr lang="mk-MK" sz="2400" b="1" dirty="0">
                <a:solidFill>
                  <a:srgbClr val="C00000"/>
                </a:solidFill>
                <a:latin typeface="Arial" pitchFamily="34" charset="0"/>
                <a:cs typeface="Arial" pitchFamily="34" charset="0"/>
              </a:rPr>
              <a:t>отстранување на рѓата и одмастување</a:t>
            </a:r>
            <a:r>
              <a:rPr lang="mk-MK" sz="2400" b="1" dirty="0">
                <a:latin typeface="Arial" pitchFamily="34" charset="0"/>
                <a:cs typeface="Arial" pitchFamily="34" charset="0"/>
              </a:rPr>
              <a:t>. </a:t>
            </a:r>
          </a:p>
          <a:p>
            <a:pPr indent="457200" algn="just"/>
            <a:r>
              <a:rPr lang="mk-MK" sz="2400" b="1" dirty="0">
                <a:latin typeface="Arial" pitchFamily="34" charset="0"/>
                <a:cs typeface="Arial" pitchFamily="34" charset="0"/>
              </a:rPr>
              <a:t> </a:t>
            </a:r>
          </a:p>
          <a:p>
            <a:pPr indent="457200" algn="just"/>
            <a:r>
              <a:rPr lang="mk-MK" sz="2400" b="1" dirty="0">
                <a:latin typeface="Arial" pitchFamily="34" charset="0"/>
                <a:cs typeface="Arial" pitchFamily="34" charset="0"/>
              </a:rPr>
              <a:t>Отстранувањето на рѓата од површините на челичните профили се врши со следните постапки: </a:t>
            </a:r>
            <a:r>
              <a:rPr lang="mk-MK" sz="2400" b="1" dirty="0">
                <a:solidFill>
                  <a:srgbClr val="C00000"/>
                </a:solidFill>
                <a:latin typeface="Arial" pitchFamily="34" charset="0"/>
                <a:cs typeface="Arial" pitchFamily="34" charset="0"/>
              </a:rPr>
              <a:t>механички, термички и хемиски</a:t>
            </a:r>
            <a:r>
              <a:rPr lang="mk-MK" sz="2400" b="1" dirty="0" smtClean="0">
                <a:latin typeface="Arial" pitchFamily="34" charset="0"/>
                <a:cs typeface="Arial" pitchFamily="34" charset="0"/>
              </a:rPr>
              <a:t>.</a:t>
            </a:r>
            <a:endParaRPr lang="mk-MK" sz="2400" b="1"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00166" y="0"/>
            <a:ext cx="6286544" cy="523220"/>
          </a:xfrm>
          <a:prstGeom prst="rect">
            <a:avLst/>
          </a:prstGeom>
          <a:noFill/>
        </p:spPr>
        <p:txBody>
          <a:bodyPr wrap="square" rtlCol="0">
            <a:spAutoFit/>
          </a:bodyPr>
          <a:lstStyle/>
          <a:p>
            <a:pPr algn="ctr"/>
            <a:r>
              <a:rPr lang="mk-MK" sz="2800" b="1" dirty="0">
                <a:solidFill>
                  <a:srgbClr val="7030A0"/>
                </a:solidFill>
                <a:latin typeface="Arial" pitchFamily="34" charset="0"/>
                <a:cs typeface="Arial" pitchFamily="34" charset="0"/>
              </a:rPr>
              <a:t>Механичко чистење</a:t>
            </a:r>
            <a:endParaRPr lang="mk-MK" sz="2800" dirty="0">
              <a:solidFill>
                <a:srgbClr val="7030A0"/>
              </a:solidFill>
              <a:latin typeface="Arial" pitchFamily="34" charset="0"/>
              <a:cs typeface="Arial" pitchFamily="34" charset="0"/>
            </a:endParaRPr>
          </a:p>
        </p:txBody>
      </p:sp>
      <p:sp>
        <p:nvSpPr>
          <p:cNvPr id="5" name="TextBox 4"/>
          <p:cNvSpPr txBox="1"/>
          <p:nvPr/>
        </p:nvSpPr>
        <p:spPr>
          <a:xfrm>
            <a:off x="0" y="571480"/>
            <a:ext cx="9144000" cy="3477875"/>
          </a:xfrm>
          <a:prstGeom prst="rect">
            <a:avLst/>
          </a:prstGeom>
          <a:noFill/>
        </p:spPr>
        <p:txBody>
          <a:bodyPr wrap="square" rtlCol="0">
            <a:spAutoFit/>
          </a:bodyPr>
          <a:lstStyle/>
          <a:p>
            <a:pPr indent="457200" algn="just"/>
            <a:r>
              <a:rPr lang="mk-MK" sz="2000" b="1" dirty="0">
                <a:latin typeface="Arial" pitchFamily="34" charset="0"/>
                <a:cs typeface="Arial" pitchFamily="34" charset="0"/>
              </a:rPr>
              <a:t>Во групата на механички постапки спаѓаат рачното чистење и чистењето со млаз од песок или сачми</a:t>
            </a:r>
            <a:r>
              <a:rPr lang="mk-MK" sz="2000" b="1" dirty="0" smtClean="0">
                <a:latin typeface="Arial" pitchFamily="34" charset="0"/>
                <a:cs typeface="Arial" pitchFamily="34" charset="0"/>
              </a:rPr>
              <a:t>.</a:t>
            </a:r>
            <a:endParaRPr lang="en-US" sz="2000" b="1" dirty="0" smtClean="0">
              <a:latin typeface="Arial" pitchFamily="34" charset="0"/>
              <a:cs typeface="Arial" pitchFamily="34" charset="0"/>
            </a:endParaRPr>
          </a:p>
          <a:p>
            <a:pPr indent="457200" algn="just"/>
            <a:endParaRPr lang="mk-MK" sz="2000" b="1" dirty="0">
              <a:latin typeface="Arial" pitchFamily="34" charset="0"/>
              <a:cs typeface="Arial" pitchFamily="34" charset="0"/>
            </a:endParaRPr>
          </a:p>
          <a:p>
            <a:pPr indent="457200" algn="just"/>
            <a:r>
              <a:rPr lang="mk-MK" sz="2000" b="1" dirty="0">
                <a:latin typeface="Arial" pitchFamily="34" charset="0"/>
                <a:cs typeface="Arial" pitchFamily="34" charset="0"/>
              </a:rPr>
              <a:t>Отстранувањето на рѓата се врши со челична четка, шпакла, машина за чистење, вибратор, пиштол и слично. Особено опасни места се варот и зоната на варот, бидејќи при заварувањето се создава базичен хигроскопен прав, кој многу тешко се отстранува со механичко чистење од порите туку само со вода или со специјални средства за перење. По миењето е потребно темелно сушење, бидејќи заостанатата влага може да доведе до внатрешна корозија, по нанесувањето на средствата за премачкување</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sp>
        <p:nvSpPr>
          <p:cNvPr id="6" name="TextBox 5"/>
          <p:cNvSpPr txBox="1"/>
          <p:nvPr/>
        </p:nvSpPr>
        <p:spPr>
          <a:xfrm>
            <a:off x="2500298" y="4143380"/>
            <a:ext cx="4500594" cy="523220"/>
          </a:xfrm>
          <a:prstGeom prst="rect">
            <a:avLst/>
          </a:prstGeom>
          <a:noFill/>
        </p:spPr>
        <p:txBody>
          <a:bodyPr wrap="square" rtlCol="0">
            <a:spAutoFit/>
          </a:bodyPr>
          <a:lstStyle/>
          <a:p>
            <a:pPr algn="ctr"/>
            <a:r>
              <a:rPr lang="mk-MK" sz="2800" b="1" dirty="0">
                <a:solidFill>
                  <a:srgbClr val="7030A0"/>
                </a:solidFill>
                <a:latin typeface="Arial" pitchFamily="34" charset="0"/>
                <a:cs typeface="Arial" pitchFamily="34" charset="0"/>
              </a:rPr>
              <a:t>Хемиско чистење</a:t>
            </a:r>
            <a:endParaRPr lang="mk-MK" sz="2800" dirty="0">
              <a:solidFill>
                <a:srgbClr val="7030A0"/>
              </a:solidFill>
              <a:latin typeface="Arial" pitchFamily="34" charset="0"/>
              <a:cs typeface="Arial" pitchFamily="34" charset="0"/>
            </a:endParaRPr>
          </a:p>
        </p:txBody>
      </p:sp>
      <p:sp>
        <p:nvSpPr>
          <p:cNvPr id="7" name="TextBox 6"/>
          <p:cNvSpPr txBox="1"/>
          <p:nvPr/>
        </p:nvSpPr>
        <p:spPr>
          <a:xfrm>
            <a:off x="0" y="4611231"/>
            <a:ext cx="9144000" cy="2246769"/>
          </a:xfrm>
          <a:prstGeom prst="rect">
            <a:avLst/>
          </a:prstGeom>
          <a:noFill/>
        </p:spPr>
        <p:txBody>
          <a:bodyPr wrap="square" rtlCol="0">
            <a:spAutoFit/>
          </a:bodyPr>
          <a:lstStyle/>
          <a:p>
            <a:pPr indent="457200" algn="just"/>
            <a:r>
              <a:rPr lang="mk-MK" sz="2000" b="1" dirty="0">
                <a:latin typeface="Arial" pitchFamily="34" charset="0"/>
                <a:cs typeface="Arial" pitchFamily="34" charset="0"/>
              </a:rPr>
              <a:t>Хемиското чистење се врши со премачкување на металот со разблажена хлороводородна или сулфурна киселина. Корозијата се отстранува од површината и порите. По чистењето се врши исплакнување во вода и сушење. По отстранувањето на маснотијата од површината на делот се врши одмастување во растворот со трихлоретилен, миење во индустриски детергенти и растворачи или со согорување и механичко чистење и миење со топла вода</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0"/>
            <a:ext cx="7358114" cy="523220"/>
          </a:xfrm>
          <a:prstGeom prst="rect">
            <a:avLst/>
          </a:prstGeom>
          <a:noFill/>
        </p:spPr>
        <p:txBody>
          <a:bodyPr wrap="square" rtlCol="0">
            <a:spAutoFit/>
          </a:bodyPr>
          <a:lstStyle/>
          <a:p>
            <a:pPr algn="ctr"/>
            <a:r>
              <a:rPr lang="mk-MK" sz="2800" b="1" dirty="0">
                <a:solidFill>
                  <a:srgbClr val="7030A0"/>
                </a:solidFill>
                <a:latin typeface="Arial" pitchFamily="34" charset="0"/>
                <a:cs typeface="Arial" pitchFamily="34" charset="0"/>
              </a:rPr>
              <a:t>ЗАШТИТА СО НЕМЕТАЛНИ ПРЕСЛЕКИ</a:t>
            </a:r>
            <a:endParaRPr lang="mk-MK" sz="2800" dirty="0">
              <a:solidFill>
                <a:srgbClr val="7030A0"/>
              </a:solidFill>
              <a:latin typeface="Arial" pitchFamily="34" charset="0"/>
              <a:cs typeface="Arial" pitchFamily="34" charset="0"/>
            </a:endParaRPr>
          </a:p>
        </p:txBody>
      </p:sp>
      <p:sp>
        <p:nvSpPr>
          <p:cNvPr id="5" name="TextBox 4"/>
          <p:cNvSpPr txBox="1"/>
          <p:nvPr/>
        </p:nvSpPr>
        <p:spPr>
          <a:xfrm>
            <a:off x="0" y="500042"/>
            <a:ext cx="9144000" cy="2092881"/>
          </a:xfrm>
          <a:prstGeom prst="rect">
            <a:avLst/>
          </a:prstGeom>
          <a:noFill/>
        </p:spPr>
        <p:txBody>
          <a:bodyPr wrap="square" rtlCol="0">
            <a:spAutoFit/>
          </a:bodyPr>
          <a:lstStyle/>
          <a:p>
            <a:pPr indent="457200" algn="just"/>
            <a:r>
              <a:rPr lang="mk-MK" sz="2000" b="1" dirty="0">
                <a:solidFill>
                  <a:srgbClr val="C00000"/>
                </a:solidFill>
                <a:latin typeface="Arial" pitchFamily="34" charset="0"/>
                <a:cs typeface="Arial" pitchFamily="34" charset="0"/>
              </a:rPr>
              <a:t>Неметалните преслеки </a:t>
            </a:r>
            <a:r>
              <a:rPr lang="mk-MK" sz="2000" b="1" dirty="0">
                <a:latin typeface="Arial" pitchFamily="34" charset="0"/>
                <a:cs typeface="Arial" pitchFamily="34" charset="0"/>
              </a:rPr>
              <a:t>можат да бидат со </a:t>
            </a:r>
            <a:r>
              <a:rPr lang="mk-MK" sz="2000" b="1" dirty="0">
                <a:solidFill>
                  <a:srgbClr val="C00000"/>
                </a:solidFill>
                <a:latin typeface="Arial" pitchFamily="34" charset="0"/>
                <a:cs typeface="Arial" pitchFamily="34" charset="0"/>
              </a:rPr>
              <a:t>привремен</a:t>
            </a:r>
            <a:r>
              <a:rPr lang="mk-MK" sz="2000" b="1" dirty="0">
                <a:latin typeface="Arial" pitchFamily="34" charset="0"/>
                <a:cs typeface="Arial" pitchFamily="34" charset="0"/>
              </a:rPr>
              <a:t> или </a:t>
            </a:r>
            <a:r>
              <a:rPr lang="mk-MK" sz="2000" b="1" dirty="0">
                <a:solidFill>
                  <a:srgbClr val="C00000"/>
                </a:solidFill>
                <a:latin typeface="Arial" pitchFamily="34" charset="0"/>
                <a:cs typeface="Arial" pitchFamily="34" charset="0"/>
              </a:rPr>
              <a:t>траен карактер</a:t>
            </a:r>
            <a:r>
              <a:rPr lang="mk-MK" sz="2000" b="1" dirty="0">
                <a:latin typeface="Arial" pitchFamily="34" charset="0"/>
                <a:cs typeface="Arial" pitchFamily="34" charset="0"/>
              </a:rPr>
              <a:t>. </a:t>
            </a:r>
          </a:p>
          <a:p>
            <a:pPr indent="457200" algn="just"/>
            <a:endParaRPr lang="en-US" sz="1000" b="1" dirty="0" smtClean="0">
              <a:latin typeface="Arial" pitchFamily="34" charset="0"/>
              <a:cs typeface="Arial" pitchFamily="34" charset="0"/>
            </a:endParaRPr>
          </a:p>
          <a:p>
            <a:pPr indent="457200" algn="just"/>
            <a:r>
              <a:rPr lang="mk-MK" sz="2000" b="1" dirty="0" smtClean="0">
                <a:latin typeface="Arial" pitchFamily="34" charset="0"/>
                <a:cs typeface="Arial" pitchFamily="34" charset="0"/>
              </a:rPr>
              <a:t>Привремените </a:t>
            </a:r>
            <a:r>
              <a:rPr lang="mk-MK" sz="2000" b="1" dirty="0">
                <a:latin typeface="Arial" pitchFamily="34" charset="0"/>
                <a:cs typeface="Arial" pitchFamily="34" charset="0"/>
              </a:rPr>
              <a:t>преслеки се нанесуваат при складирањето на деловите, транспортот, чекањето на контрола или монтажа, поправка, испорака и друго. </a:t>
            </a:r>
            <a:r>
              <a:rPr lang="mk-MK" sz="2000" b="1" dirty="0" smtClean="0">
                <a:latin typeface="Arial" pitchFamily="34" charset="0"/>
                <a:cs typeface="Arial" pitchFamily="34" charset="0"/>
              </a:rPr>
              <a:t>Овие </a:t>
            </a:r>
            <a:r>
              <a:rPr lang="mk-MK" sz="2000" b="1" dirty="0">
                <a:latin typeface="Arial" pitchFamily="34" charset="0"/>
                <a:cs typeface="Arial" pitchFamily="34" charset="0"/>
              </a:rPr>
              <a:t>преслеки се остваруваат со масла, масти, восок и друго</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sp>
        <p:nvSpPr>
          <p:cNvPr id="6" name="TextBox 5"/>
          <p:cNvSpPr txBox="1"/>
          <p:nvPr/>
        </p:nvSpPr>
        <p:spPr>
          <a:xfrm>
            <a:off x="1000100" y="2500306"/>
            <a:ext cx="7215238" cy="523220"/>
          </a:xfrm>
          <a:prstGeom prst="rect">
            <a:avLst/>
          </a:prstGeom>
          <a:noFill/>
        </p:spPr>
        <p:txBody>
          <a:bodyPr wrap="square" rtlCol="0">
            <a:spAutoFit/>
          </a:bodyPr>
          <a:lstStyle/>
          <a:p>
            <a:pPr algn="ctr"/>
            <a:r>
              <a:rPr lang="mk-MK" sz="2800" b="1" dirty="0">
                <a:solidFill>
                  <a:srgbClr val="7030A0"/>
                </a:solidFill>
                <a:latin typeface="Arial" pitchFamily="34" charset="0"/>
                <a:cs typeface="Arial" pitchFamily="34" charset="0"/>
              </a:rPr>
              <a:t>Премачкување со органски премази</a:t>
            </a:r>
            <a:endParaRPr lang="mk-MK" sz="2800" dirty="0">
              <a:solidFill>
                <a:srgbClr val="7030A0"/>
              </a:solidFill>
              <a:latin typeface="Arial" pitchFamily="34" charset="0"/>
              <a:cs typeface="Arial" pitchFamily="34" charset="0"/>
            </a:endParaRPr>
          </a:p>
        </p:txBody>
      </p:sp>
      <p:sp>
        <p:nvSpPr>
          <p:cNvPr id="7" name="TextBox 6"/>
          <p:cNvSpPr txBox="1"/>
          <p:nvPr/>
        </p:nvSpPr>
        <p:spPr>
          <a:xfrm>
            <a:off x="0" y="3072348"/>
            <a:ext cx="9144000" cy="3785652"/>
          </a:xfrm>
          <a:prstGeom prst="rect">
            <a:avLst/>
          </a:prstGeom>
          <a:noFill/>
        </p:spPr>
        <p:txBody>
          <a:bodyPr wrap="square" rtlCol="0">
            <a:spAutoFit/>
          </a:bodyPr>
          <a:lstStyle/>
          <a:p>
            <a:pPr indent="457200" algn="just"/>
            <a:r>
              <a:rPr lang="mk-MK" sz="2000" dirty="0">
                <a:latin typeface="Arial" pitchFamily="34" charset="0"/>
                <a:cs typeface="Arial" pitchFamily="34" charset="0"/>
              </a:rPr>
              <a:t>Најстарата, но и денес најкористената постапка за заштита на производите од челик и железо е </a:t>
            </a:r>
            <a:r>
              <a:rPr lang="mk-MK" sz="2000" b="1" dirty="0">
                <a:solidFill>
                  <a:srgbClr val="C00000"/>
                </a:solidFill>
                <a:latin typeface="Arial" pitchFamily="34" charset="0"/>
                <a:cs typeface="Arial" pitchFamily="34" charset="0"/>
              </a:rPr>
              <a:t>премачкувањето со органски премазни средства - со бојосување</a:t>
            </a:r>
            <a:r>
              <a:rPr lang="mk-MK" sz="2000" dirty="0">
                <a:latin typeface="Arial" pitchFamily="34" charset="0"/>
                <a:cs typeface="Arial" pitchFamily="34" charset="0"/>
              </a:rPr>
              <a:t>.</a:t>
            </a:r>
          </a:p>
          <a:p>
            <a:pPr indent="457200" algn="just"/>
            <a:endParaRPr lang="mk-MK" sz="1000" dirty="0">
              <a:latin typeface="Arial" pitchFamily="34" charset="0"/>
              <a:cs typeface="Arial" pitchFamily="34" charset="0"/>
            </a:endParaRPr>
          </a:p>
          <a:p>
            <a:pPr indent="457200" algn="just"/>
            <a:r>
              <a:rPr lang="mk-MK" sz="2000" dirty="0">
                <a:latin typeface="Arial" pitchFamily="34" charset="0"/>
                <a:cs typeface="Arial" pitchFamily="34" charset="0"/>
              </a:rPr>
              <a:t>Структурата на заштитните преслеки, добиени со постапката на бојосување, може да биде различна. </a:t>
            </a:r>
          </a:p>
          <a:p>
            <a:pPr indent="457200" algn="just"/>
            <a:endParaRPr lang="mk-MK" sz="1000" dirty="0">
              <a:latin typeface="Arial" pitchFamily="34" charset="0"/>
              <a:cs typeface="Arial" pitchFamily="34" charset="0"/>
            </a:endParaRPr>
          </a:p>
          <a:p>
            <a:pPr indent="457200" algn="just"/>
            <a:r>
              <a:rPr lang="mk-MK" sz="2000" dirty="0">
                <a:latin typeface="Arial" pitchFamily="34" charset="0"/>
                <a:cs typeface="Arial" pitchFamily="34" charset="0"/>
              </a:rPr>
              <a:t>Се препорачува следната постапка:</a:t>
            </a:r>
          </a:p>
          <a:p>
            <a:pPr indent="457200" algn="just"/>
            <a:r>
              <a:rPr lang="mk-MK" sz="2000" dirty="0">
                <a:latin typeface="Arial" pitchFamily="34" charset="0"/>
                <a:cs typeface="Arial" pitchFamily="34" charset="0"/>
              </a:rPr>
              <a:t>- основен премаз;</a:t>
            </a:r>
          </a:p>
          <a:p>
            <a:pPr indent="457200" algn="just"/>
            <a:r>
              <a:rPr lang="mk-MK" sz="2000" dirty="0">
                <a:latin typeface="Arial" pitchFamily="34" charset="0"/>
                <a:cs typeface="Arial" pitchFamily="34" charset="0"/>
              </a:rPr>
              <a:t>- меѓуслој од средството за премачкување со висока содржина на полнило и помала содржина на сврзувач; и</a:t>
            </a:r>
          </a:p>
          <a:p>
            <a:pPr indent="457200" algn="just"/>
            <a:r>
              <a:rPr lang="mk-MK" sz="2000" dirty="0">
                <a:latin typeface="Arial" pitchFamily="34" charset="0"/>
                <a:cs typeface="Arial" pitchFamily="34" charset="0"/>
              </a:rPr>
              <a:t>- покривен слој од средството за премачкување, кое содржи многу сврзувачи и квалитетни пигменти</a:t>
            </a:r>
            <a:r>
              <a:rPr lang="mk-MK" sz="2000" dirty="0" smtClean="0">
                <a:latin typeface="Arial" pitchFamily="34" charset="0"/>
                <a:cs typeface="Arial" pitchFamily="34" charset="0"/>
              </a:rPr>
              <a:t>.</a:t>
            </a:r>
            <a:endParaRPr lang="mk-MK" sz="20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015663"/>
          </a:xfrm>
          <a:prstGeom prst="rect">
            <a:avLst/>
          </a:prstGeom>
          <a:noFill/>
        </p:spPr>
        <p:txBody>
          <a:bodyPr wrap="square" rtlCol="0">
            <a:spAutoFit/>
          </a:bodyPr>
          <a:lstStyle/>
          <a:p>
            <a:pPr indent="457200" algn="just"/>
            <a:r>
              <a:rPr lang="mk-MK" sz="2000" b="1" dirty="0">
                <a:latin typeface="Arial" pitchFamily="34" charset="0"/>
                <a:cs typeface="Arial" pitchFamily="34" charset="0"/>
              </a:rPr>
              <a:t>Основниот премаз има реактивно дејство. Неговата улога е да се сврзе со површината на челикот и да создаде што подобра врска меѓу челикот и другите слоеви на </a:t>
            </a:r>
            <a:r>
              <a:rPr lang="mk-MK" sz="2000" b="1" dirty="0" smtClean="0">
                <a:latin typeface="Arial" pitchFamily="34" charset="0"/>
                <a:cs typeface="Arial" pitchFamily="34" charset="0"/>
              </a:rPr>
              <a:t>преслеката</a:t>
            </a:r>
            <a:r>
              <a:rPr lang="en-US" sz="2000" b="1" dirty="0" smtClean="0">
                <a:latin typeface="Arial" pitchFamily="34" charset="0"/>
                <a:cs typeface="Arial" pitchFamily="34" charset="0"/>
              </a:rPr>
              <a:t>.</a:t>
            </a:r>
            <a:endParaRPr lang="mk-MK" sz="2000" b="1" dirty="0">
              <a:latin typeface="Arial" pitchFamily="34" charset="0"/>
              <a:cs typeface="Arial" pitchFamily="34" charset="0"/>
            </a:endParaRPr>
          </a:p>
        </p:txBody>
      </p:sp>
      <p:pic>
        <p:nvPicPr>
          <p:cNvPr id="4098" name="Picture 6"/>
          <p:cNvPicPr>
            <a:picLocks noChangeAspect="1" noChangeArrowheads="1"/>
          </p:cNvPicPr>
          <p:nvPr/>
        </p:nvPicPr>
        <p:blipFill>
          <a:blip r:embed="rId2"/>
          <a:srcRect/>
          <a:stretch>
            <a:fillRect/>
          </a:stretch>
        </p:blipFill>
        <p:spPr bwMode="auto">
          <a:xfrm>
            <a:off x="500034" y="1142984"/>
            <a:ext cx="8072462" cy="2357454"/>
          </a:xfrm>
          <a:prstGeom prst="rect">
            <a:avLst/>
          </a:prstGeom>
          <a:noFill/>
          <a:ln w="9525">
            <a:noFill/>
            <a:miter lim="800000"/>
            <a:headEnd/>
            <a:tailEnd/>
          </a:ln>
        </p:spPr>
      </p:pic>
      <p:sp>
        <p:nvSpPr>
          <p:cNvPr id="6" name="Rectangle 5"/>
          <p:cNvSpPr/>
          <p:nvPr/>
        </p:nvSpPr>
        <p:spPr>
          <a:xfrm>
            <a:off x="3286116" y="3571876"/>
            <a:ext cx="2735621" cy="369332"/>
          </a:xfrm>
          <a:prstGeom prst="rect">
            <a:avLst/>
          </a:prstGeom>
        </p:spPr>
        <p:txBody>
          <a:bodyPr wrap="none">
            <a:spAutoFit/>
          </a:bodyPr>
          <a:lstStyle/>
          <a:p>
            <a:r>
              <a:rPr lang="mk-MK" b="1" dirty="0">
                <a:solidFill>
                  <a:srgbClr val="C00000"/>
                </a:solidFill>
                <a:latin typeface="Arial" pitchFamily="34" charset="0"/>
                <a:cs typeface="Arial" pitchFamily="34" charset="0"/>
              </a:rPr>
              <a:t>Слоеви на преслеката</a:t>
            </a:r>
          </a:p>
        </p:txBody>
      </p:sp>
      <p:sp>
        <p:nvSpPr>
          <p:cNvPr id="7" name="TextBox 6"/>
          <p:cNvSpPr txBox="1"/>
          <p:nvPr/>
        </p:nvSpPr>
        <p:spPr>
          <a:xfrm>
            <a:off x="0" y="3995678"/>
            <a:ext cx="9144000" cy="2862322"/>
          </a:xfrm>
          <a:prstGeom prst="rect">
            <a:avLst/>
          </a:prstGeom>
          <a:noFill/>
        </p:spPr>
        <p:txBody>
          <a:bodyPr wrap="square" rtlCol="0">
            <a:spAutoFit/>
          </a:bodyPr>
          <a:lstStyle/>
          <a:p>
            <a:pPr indent="457200" algn="just"/>
            <a:r>
              <a:rPr lang="mk-MK" sz="2000" b="1" dirty="0">
                <a:latin typeface="Arial" pitchFamily="34" charset="0"/>
                <a:cs typeface="Arial" pitchFamily="34" charset="0"/>
              </a:rPr>
              <a:t>Основното премачкување, или т.н. </a:t>
            </a:r>
            <a:r>
              <a:rPr lang="mk-MK" sz="2000" b="1" i="1" dirty="0">
                <a:solidFill>
                  <a:srgbClr val="C00000"/>
                </a:solidFill>
                <a:latin typeface="Arial" pitchFamily="34" charset="0"/>
                <a:cs typeface="Arial" pitchFamily="34" charset="0"/>
              </a:rPr>
              <a:t>грундирање</a:t>
            </a:r>
            <a:r>
              <a:rPr lang="mk-MK" sz="2000" b="1" dirty="0">
                <a:latin typeface="Arial" pitchFamily="34" charset="0"/>
                <a:cs typeface="Arial" pitchFamily="34" charset="0"/>
              </a:rPr>
              <a:t>, има двојна функција: служи како привремена заштита и како основа за заштитните, односно покривните премази. Кај оние основни премази, кои не дејствуваат реактивно со површината на челикот, мора строго да се води сметка за доброто нанесување на меѓуслојниот и покривниот слој. Меѓуслојот мора од премазното средство да се сврзе со основниот премаз, да ја зголеми дебелината на заштитната преслека, за да се избегне порозноста, т.е. да ја зголеми заштитната моќ. По составот мора да биде идентичен со покривниот слој</a:t>
            </a:r>
            <a:r>
              <a:rPr lang="mk-MK" sz="2000" b="1" dirty="0" smtClean="0">
                <a:latin typeface="Arial" pitchFamily="34" charset="0"/>
                <a:cs typeface="Arial" pitchFamily="34" charset="0"/>
              </a:rPr>
              <a:t>.</a:t>
            </a:r>
            <a:endParaRPr lang="mk-MK" sz="2000"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2810</Words>
  <Application>Microsoft Office PowerPoint</Application>
  <PresentationFormat>On-screen Show (4:3)</PresentationFormat>
  <Paragraphs>164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М-р. Секулов Благој</dc:creator>
  <cp:lastModifiedBy>М-р. Секулов Благој</cp:lastModifiedBy>
  <cp:revision>6</cp:revision>
  <dcterms:created xsi:type="dcterms:W3CDTF">2018-05-14T07:35:49Z</dcterms:created>
  <dcterms:modified xsi:type="dcterms:W3CDTF">2018-05-14T08:31:56Z</dcterms:modified>
</cp:coreProperties>
</file>