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7" r:id="rId15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356808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3546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86469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083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601120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19498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402879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43665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378881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512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25012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6335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84292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74266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406775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335436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182337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E145-97FD-4DF0-BF59-C79E07331E4C}" type="datetimeFigureOut">
              <a:rPr lang="mk-MK" smtClean="0"/>
              <a:pPr/>
              <a:t>17.03.2020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C914-1EF7-4311-BFCA-7CF01FCBA09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5593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818572"/>
          </a:xfrm>
        </p:spPr>
        <p:txBody>
          <a:bodyPr/>
          <a:lstStyle/>
          <a:p>
            <a:r>
              <a:rPr lang="mk-MK" sz="4600" dirty="0" smtClean="0"/>
              <a:t>Специфичен и неспецифичен 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b="1" dirty="0" smtClean="0"/>
              <a:t>имунитет</a:t>
            </a:r>
            <a:endParaRPr lang="mk-M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4954320"/>
            <a:ext cx="8791575" cy="1655762"/>
          </a:xfrm>
        </p:spPr>
        <p:txBody>
          <a:bodyPr/>
          <a:lstStyle/>
          <a:p>
            <a:endParaRPr lang="mk-MK" dirty="0" smtClean="0"/>
          </a:p>
          <a:p>
            <a:r>
              <a:rPr lang="mk-MK" dirty="0" smtClean="0"/>
              <a:t>ПРОФЕСОР ПО БИОЛОГИЈА ГОРДАНА ОСМАНЛИ</a:t>
            </a:r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21453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0" y="618518"/>
            <a:ext cx="2781837" cy="1764074"/>
          </a:xfrm>
        </p:spPr>
        <p:txBody>
          <a:bodyPr>
            <a:normAutofit/>
          </a:bodyPr>
          <a:lstStyle/>
          <a:p>
            <a:r>
              <a:rPr lang="mk-MK" dirty="0" smtClean="0"/>
              <a:t>Реакција антиген - антитело</a:t>
            </a:r>
            <a:endParaRPr lang="mk-MK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0683160"/>
              </p:ext>
            </p:extLst>
          </p:nvPr>
        </p:nvGraphicFramePr>
        <p:xfrm>
          <a:off x="3464417" y="618518"/>
          <a:ext cx="8525814" cy="6239482"/>
        </p:xfrm>
        <a:graphic>
          <a:graphicData uri="http://schemas.openxmlformats.org/presentationml/2006/ole">
            <p:oleObj spid="_x0000_s3082" name="Document" r:id="rId3" imgW="5723654" imgH="6184198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6254" y="687762"/>
            <a:ext cx="5743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dirty="0" smtClean="0"/>
              <a:t>Аглутинација е реакција на слепување на бактериски клетки како антигени, со антитела кои заедно формираат агрегати. Тие се елиминираат само со фацоцитоза. Овај тип на реакција е специфичен и за еритроцитите кој се применува во трансфузиологијата</a:t>
            </a:r>
            <a:endParaRPr lang="mk-MK" dirty="0"/>
          </a:p>
        </p:txBody>
      </p:sp>
      <p:sp>
        <p:nvSpPr>
          <p:cNvPr id="8" name="TextBox 7"/>
          <p:cNvSpPr txBox="1"/>
          <p:nvPr/>
        </p:nvSpPr>
        <p:spPr>
          <a:xfrm>
            <a:off x="6246253" y="2595408"/>
            <a:ext cx="56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Преципитација или таложење е имунолошка реакција која се остварува кога антигените се во течна состојба.</a:t>
            </a:r>
            <a:endParaRPr lang="mk-MK" dirty="0"/>
          </a:p>
        </p:txBody>
      </p:sp>
      <p:sp>
        <p:nvSpPr>
          <p:cNvPr id="9" name="TextBox 8"/>
          <p:cNvSpPr txBox="1"/>
          <p:nvPr/>
        </p:nvSpPr>
        <p:spPr>
          <a:xfrm>
            <a:off x="6304209" y="4073978"/>
            <a:ext cx="511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Лизирање е реакција со која антителото ја разложува клеточната мембрана на антигенот со што настанува негово дезинтегрирање во крвта</a:t>
            </a:r>
            <a:endParaRPr lang="mk-MK" dirty="0"/>
          </a:p>
        </p:txBody>
      </p:sp>
      <p:sp>
        <p:nvSpPr>
          <p:cNvPr id="10" name="TextBox 9"/>
          <p:cNvSpPr txBox="1"/>
          <p:nvPr/>
        </p:nvSpPr>
        <p:spPr>
          <a:xfrm>
            <a:off x="6246253" y="5188990"/>
            <a:ext cx="5743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Неутрализација е процес на создавање на комплекс помеѓу антигенот и антителото(токсин или вирус) во која антителата ги блокираат токсичните групи на антигенит, спречувајќи го неговото штетно дејство. Подоцна и овај комплекс се фагоцитира.</a:t>
            </a:r>
            <a:endParaRPr lang="mk-MK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382592"/>
            <a:ext cx="3153128" cy="4457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60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91" y="206393"/>
            <a:ext cx="9905998" cy="720885"/>
          </a:xfrm>
        </p:spPr>
        <p:txBody>
          <a:bodyPr/>
          <a:lstStyle/>
          <a:p>
            <a:r>
              <a:rPr lang="mk-MK" dirty="0" smtClean="0"/>
              <a:t>Клеточен имунитет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5" y="1094704"/>
            <a:ext cx="6017916" cy="576329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време на ембрионалниот развиток, </a:t>
            </a:r>
            <a:r>
              <a:rPr lang="ru-RU" dirty="0" smtClean="0"/>
              <a:t>лимфоцитите </a:t>
            </a:r>
            <a:r>
              <a:rPr lang="ru-RU" dirty="0"/>
              <a:t>кои се формираат во коскената срцевина се недиференцирани клетки (лимфобласти). Дел од нив се транспортираат до тимусната жлезда, какде престојуваат извесно време </a:t>
            </a:r>
            <a:r>
              <a:rPr lang="ru-RU" dirty="0" smtClean="0"/>
              <a:t>пришто </a:t>
            </a:r>
            <a:r>
              <a:rPr lang="ru-RU" dirty="0"/>
              <a:t>се трансформираат </a:t>
            </a:r>
            <a:r>
              <a:rPr lang="ru-RU" dirty="0" smtClean="0"/>
              <a:t>во</a:t>
            </a:r>
            <a:r>
              <a:rPr lang="ru-RU" b="1" dirty="0" smtClean="0"/>
              <a:t> Т-ЛИМФОЦИТИ</a:t>
            </a:r>
            <a:endParaRPr lang="ru-RU" b="1" dirty="0"/>
          </a:p>
          <a:p>
            <a:r>
              <a:rPr lang="ru-RU" dirty="0"/>
              <a:t>Тие не се вклучуваат во директна одбрана на организмот туку активираат една група одбрамбени клетки на интензивна фагоцитоза наречени </a:t>
            </a:r>
            <a:r>
              <a:rPr lang="ru-RU" dirty="0" smtClean="0"/>
              <a:t>``КЛЕТКИ УБИЈЦИ``.</a:t>
            </a:r>
            <a:endParaRPr lang="ru-RU" dirty="0"/>
          </a:p>
          <a:p>
            <a:r>
              <a:rPr lang="ru-RU" dirty="0"/>
              <a:t>Имаат значајна улога во трансплантација на </a:t>
            </a:r>
            <a:r>
              <a:rPr lang="ru-RU" dirty="0" smtClean="0"/>
              <a:t>ТКИВА и ОРГАНИ, МУТИРАНИ КЛЕТКИ, ТУМОРСКИ КЛ.</a:t>
            </a:r>
            <a:endParaRPr lang="ru-RU" dirty="0"/>
          </a:p>
          <a:p>
            <a:r>
              <a:rPr lang="ru-RU" dirty="0"/>
              <a:t>Дел од лимфобластите, најверојатно во лимфното ткиво на цревата, </a:t>
            </a:r>
            <a:r>
              <a:rPr lang="ru-RU" dirty="0" smtClean="0"/>
              <a:t>преминуваат во </a:t>
            </a:r>
            <a:r>
              <a:rPr lang="ru-RU" b="1" dirty="0" smtClean="0"/>
              <a:t>Б-ЛИМФОЦИТИ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Тие во контакт со вирусни антигени продуцираат плазма клетки, кои се влкучуваат во одбраната на специфични </a:t>
            </a:r>
            <a:r>
              <a:rPr lang="ru-RU" dirty="0" smtClean="0"/>
              <a:t>АНТИТЕЛА.  </a:t>
            </a:r>
            <a:r>
              <a:rPr lang="ru-RU" dirty="0"/>
              <a:t>Еден дел од нив се трансформираат во клетки кои го паметат антигенот </a:t>
            </a:r>
            <a:r>
              <a:rPr lang="ru-RU" dirty="0" smtClean="0"/>
              <a:t>(КЛЕТКИ ШТО МЕМОРИРААТ) </a:t>
            </a:r>
            <a:r>
              <a:rPr lang="ru-RU" dirty="0"/>
              <a:t>така што при повторен контакт со него веднаш се спремни да продуцираат специфични антитела за одбрана.</a:t>
            </a:r>
          </a:p>
          <a:p>
            <a:endParaRPr lang="mk-M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66" t="6899"/>
          <a:stretch/>
        </p:blipFill>
        <p:spPr>
          <a:xfrm>
            <a:off x="6545950" y="1249250"/>
            <a:ext cx="4166696" cy="3631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87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291" y="595276"/>
            <a:ext cx="9905998" cy="720885"/>
          </a:xfrm>
        </p:spPr>
        <p:txBody>
          <a:bodyPr/>
          <a:lstStyle/>
          <a:p>
            <a:r>
              <a:rPr lang="mk-MK" dirty="0" smtClean="0"/>
              <a:t>Трансплантација</a:t>
            </a:r>
            <a:endParaRPr lang="mk-MK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12558" y="2539262"/>
            <a:ext cx="3196640" cy="4943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mk-MK" dirty="0" smtClean="0"/>
              <a:t>Автотрансплантација</a:t>
            </a:r>
            <a:endParaRPr lang="mk-MK" dirty="0"/>
          </a:p>
        </p:txBody>
      </p:sp>
      <p:pic>
        <p:nvPicPr>
          <p:cNvPr id="7" name="Picture 6" descr="5053745_0.jpg"/>
          <p:cNvPicPr>
            <a:picLocks noChangeAspect="1"/>
          </p:cNvPicPr>
          <p:nvPr/>
        </p:nvPicPr>
        <p:blipFill>
          <a:blip r:embed="rId2" cstate="print"/>
          <a:srcRect l="37673" t="4146" r="40924" b="4392"/>
          <a:stretch>
            <a:fillRect/>
          </a:stretch>
        </p:blipFill>
        <p:spPr>
          <a:xfrm>
            <a:off x="6553200" y="1508233"/>
            <a:ext cx="993228" cy="2228193"/>
          </a:xfrm>
          <a:prstGeom prst="rect">
            <a:avLst/>
          </a:prstGeom>
        </p:spPr>
      </p:pic>
      <p:pic>
        <p:nvPicPr>
          <p:cNvPr id="8" name="Picture 7" descr="5053745_0.jpg"/>
          <p:cNvPicPr>
            <a:picLocks noChangeAspect="1"/>
          </p:cNvPicPr>
          <p:nvPr/>
        </p:nvPicPr>
        <p:blipFill>
          <a:blip r:embed="rId2" cstate="print"/>
          <a:srcRect l="41297" t="4146" r="36638" b="4392"/>
          <a:stretch>
            <a:fillRect/>
          </a:stretch>
        </p:blipFill>
        <p:spPr>
          <a:xfrm>
            <a:off x="7546427" y="1502976"/>
            <a:ext cx="1023938" cy="222819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627503" y="2534007"/>
            <a:ext cx="3196640" cy="4943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mk-M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Изотрансплантација</a:t>
            </a:r>
            <a:endParaRPr kumimoji="0" lang="mk-M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50428" y="1502979"/>
            <a:ext cx="1339248" cy="2228193"/>
            <a:chOff x="1450428" y="1502979"/>
            <a:chExt cx="1339248" cy="2228193"/>
          </a:xfrm>
        </p:grpSpPr>
        <p:pic>
          <p:nvPicPr>
            <p:cNvPr id="4" name="Picture 3" descr="5053745_0.jpg"/>
            <p:cNvPicPr>
              <a:picLocks noChangeAspect="1"/>
            </p:cNvPicPr>
            <p:nvPr/>
          </p:nvPicPr>
          <p:blipFill>
            <a:blip r:embed="rId2" cstate="print"/>
            <a:srcRect l="37673" t="4146" r="36638" b="4392"/>
            <a:stretch>
              <a:fillRect/>
            </a:stretch>
          </p:blipFill>
          <p:spPr>
            <a:xfrm>
              <a:off x="1597573" y="1502979"/>
              <a:ext cx="1192103" cy="2228193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460938" y="2280745"/>
              <a:ext cx="6726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50428" y="2270234"/>
              <a:ext cx="0" cy="7147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55683" y="2958663"/>
              <a:ext cx="6726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495393" y="1219200"/>
            <a:ext cx="2123090" cy="282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5053745_0.jpg"/>
          <p:cNvPicPr>
            <a:picLocks noChangeAspect="1"/>
          </p:cNvPicPr>
          <p:nvPr/>
        </p:nvPicPr>
        <p:blipFill>
          <a:blip r:embed="rId2" cstate="print"/>
          <a:srcRect l="37673" t="4146" r="36638" b="4392"/>
          <a:stretch>
            <a:fillRect/>
          </a:stretch>
        </p:blipFill>
        <p:spPr>
          <a:xfrm>
            <a:off x="409905" y="4088522"/>
            <a:ext cx="1192103" cy="2228193"/>
          </a:xfrm>
          <a:prstGeom prst="rect">
            <a:avLst/>
          </a:prstGeom>
        </p:spPr>
      </p:pic>
      <p:pic>
        <p:nvPicPr>
          <p:cNvPr id="22" name="Picture 21" descr="5053745_0.jpg"/>
          <p:cNvPicPr>
            <a:picLocks noChangeAspect="1"/>
          </p:cNvPicPr>
          <p:nvPr/>
        </p:nvPicPr>
        <p:blipFill>
          <a:blip r:embed="rId2" cstate="print"/>
          <a:srcRect l="37673" t="4146" r="36638" b="4392"/>
          <a:stretch>
            <a:fillRect/>
          </a:stretch>
        </p:blipFill>
        <p:spPr>
          <a:xfrm>
            <a:off x="1592319" y="4093776"/>
            <a:ext cx="1192103" cy="2228193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789005" y="5114296"/>
            <a:ext cx="3196640" cy="4943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mk-M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Алотрансплантација</a:t>
            </a:r>
            <a:endParaRPr kumimoji="0" lang="mk-M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45931" y="5223641"/>
            <a:ext cx="118766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5053745_0.jpg"/>
          <p:cNvPicPr>
            <a:picLocks noChangeAspect="1"/>
          </p:cNvPicPr>
          <p:nvPr/>
        </p:nvPicPr>
        <p:blipFill>
          <a:blip r:embed="rId2" cstate="print"/>
          <a:srcRect l="37673" t="4146" r="36638" b="4392"/>
          <a:stretch>
            <a:fillRect/>
          </a:stretch>
        </p:blipFill>
        <p:spPr>
          <a:xfrm>
            <a:off x="6553203" y="4072757"/>
            <a:ext cx="1192103" cy="2228193"/>
          </a:xfrm>
          <a:prstGeom prst="rect">
            <a:avLst/>
          </a:prstGeom>
        </p:spPr>
      </p:pic>
      <p:pic>
        <p:nvPicPr>
          <p:cNvPr id="27" name="Picture 26" descr="8811024a8dbc9c5a944c036a9acfc180.jp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rcRect l="63035" t="19446" b="61465"/>
          <a:stretch>
            <a:fillRect/>
          </a:stretch>
        </p:blipFill>
        <p:spPr>
          <a:xfrm>
            <a:off x="7746123" y="4067503"/>
            <a:ext cx="3313422" cy="2228194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7083973" y="5307724"/>
            <a:ext cx="1492468" cy="210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8590717" y="4031731"/>
            <a:ext cx="3196640" cy="494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mk-M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Ксенотрансплантација</a:t>
            </a:r>
            <a:endParaRPr kumimoji="0" lang="mk-M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291" y="605786"/>
            <a:ext cx="9905998" cy="720885"/>
          </a:xfrm>
        </p:spPr>
        <p:txBody>
          <a:bodyPr/>
          <a:lstStyle/>
          <a:p>
            <a:r>
              <a:rPr lang="mk-MK" dirty="0" smtClean="0"/>
              <a:t>Стекнување имунитет</a:t>
            </a:r>
            <a:endParaRPr lang="mk-MK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17294" y="1686617"/>
          <a:ext cx="9592444" cy="34108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98111"/>
                <a:gridCol w="2398111"/>
                <a:gridCol w="2398111"/>
                <a:gridCol w="2398111"/>
              </a:tblGrid>
              <a:tr h="585715">
                <a:tc gridSpan="2">
                  <a:txBody>
                    <a:bodyPr/>
                    <a:lstStyle/>
                    <a:p>
                      <a:pPr algn="ctr"/>
                      <a:r>
                        <a:rPr lang="mk-MK" sz="2800" dirty="0" smtClean="0"/>
                        <a:t>Природен имунитет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mk-MK" sz="2800" dirty="0" smtClean="0"/>
                        <a:t>Вештачки</a:t>
                      </a:r>
                      <a:r>
                        <a:rPr lang="mk-MK" sz="2800" baseline="0" dirty="0" smtClean="0"/>
                        <a:t> имунитет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7948"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Активен</a:t>
                      </a:r>
                      <a:r>
                        <a:rPr lang="mk-MK" sz="2400" baseline="0" dirty="0" smtClean="0"/>
                        <a:t> </a:t>
                      </a:r>
                      <a:r>
                        <a:rPr lang="mk-MK" sz="2400" dirty="0" smtClean="0"/>
                        <a:t>имунитет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Пасивен</a:t>
                      </a:r>
                    </a:p>
                    <a:p>
                      <a:r>
                        <a:rPr lang="mk-MK" sz="2400" dirty="0" smtClean="0"/>
                        <a:t>имунитет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2400" dirty="0" smtClean="0"/>
                        <a:t>Активен</a:t>
                      </a:r>
                      <a:r>
                        <a:rPr lang="mk-MK" sz="2400" baseline="0" dirty="0" smtClean="0"/>
                        <a:t> </a:t>
                      </a:r>
                      <a:r>
                        <a:rPr lang="mk-MK" sz="2400" dirty="0" smtClean="0"/>
                        <a:t>имунитет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Пасивен</a:t>
                      </a:r>
                    </a:p>
                    <a:p>
                      <a:r>
                        <a:rPr lang="mk-MK" sz="2400" dirty="0" smtClean="0"/>
                        <a:t>имунитет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1847236"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Продукција на антитела по прележана болест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Внесување на готови</a:t>
                      </a:r>
                      <a:r>
                        <a:rPr lang="mk-MK" sz="2400" baseline="0" dirty="0" smtClean="0"/>
                        <a:t> антитела од мајката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Продукција на антитела по примање на вакцина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k-MK" sz="2400" dirty="0" smtClean="0"/>
                        <a:t>Внесување на готови антитела од донор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123" y="862885"/>
            <a:ext cx="11397803" cy="595049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mk-MK" sz="8000" b="1" dirty="0"/>
              <a:t>Секоја од групите има време </a:t>
            </a:r>
            <a:r>
              <a:rPr lang="mk-MK" sz="8000" b="1" dirty="0" smtClean="0"/>
              <a:t>од 10минути </a:t>
            </a:r>
            <a:r>
              <a:rPr lang="mk-MK" sz="8000" b="1" dirty="0"/>
              <a:t>за да одговори </a:t>
            </a:r>
            <a:r>
              <a:rPr lang="mk-MK" sz="8000" b="1" dirty="0" smtClean="0"/>
              <a:t>на   поставените </a:t>
            </a:r>
            <a:r>
              <a:rPr lang="mk-MK" sz="8000" b="1" dirty="0"/>
              <a:t>прашања </a:t>
            </a:r>
            <a:r>
              <a:rPr lang="mk-MK" sz="8000" b="1" dirty="0" smtClean="0"/>
              <a:t>во РАБОТНОТО </a:t>
            </a:r>
            <a:r>
              <a:rPr lang="mk-MK" sz="8000" b="1" dirty="0"/>
              <a:t>ливче, а потоа да ги презентира!</a:t>
            </a:r>
            <a:r>
              <a:rPr lang="mk-MK" sz="80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mk-MK" sz="6200" b="1" dirty="0">
                <a:solidFill>
                  <a:srgbClr val="FF0000"/>
                </a:solidFill>
              </a:rPr>
              <a:t>1 </a:t>
            </a:r>
            <a:r>
              <a:rPr lang="mk-MK" sz="6200" b="1" dirty="0" smtClean="0">
                <a:solidFill>
                  <a:srgbClr val="FF0000"/>
                </a:solidFill>
              </a:rPr>
              <a:t>група   ПРЕПОЗНАВАЊЕ ПРИМЕРИ ЗА НЕСПЕЦИФИЧНА ОДБРАНА НА ОРГАНИЗМОТ!</a:t>
            </a:r>
            <a:endParaRPr lang="mk-MK" sz="6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mk-MK" sz="6200" b="1" dirty="0">
                <a:solidFill>
                  <a:srgbClr val="FFC000"/>
                </a:solidFill>
              </a:rPr>
              <a:t>2 </a:t>
            </a:r>
            <a:r>
              <a:rPr lang="mk-MK" sz="6200" b="1" dirty="0" smtClean="0">
                <a:solidFill>
                  <a:srgbClr val="FFC000"/>
                </a:solidFill>
              </a:rPr>
              <a:t>група   ПОДЕЛБА НА ИМУНИТЕТОТ!</a:t>
            </a:r>
            <a:endParaRPr lang="mk-MK" sz="62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mk-MK" sz="6200" b="1" dirty="0">
                <a:solidFill>
                  <a:srgbClr val="101A7A"/>
                </a:solidFill>
              </a:rPr>
              <a:t>3 </a:t>
            </a:r>
            <a:r>
              <a:rPr lang="mk-MK" sz="6200" b="1" dirty="0" smtClean="0">
                <a:solidFill>
                  <a:srgbClr val="101A7A"/>
                </a:solidFill>
              </a:rPr>
              <a:t>група   ОБЈАСНУВАЊЕ НА ПРОЦЕСОТ ФАГОЦИТОЗА!</a:t>
            </a:r>
            <a:endParaRPr lang="mk-MK" sz="6200" b="1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mk-MK" sz="6200" b="1" dirty="0">
                <a:solidFill>
                  <a:srgbClr val="7030A0"/>
                </a:solidFill>
              </a:rPr>
              <a:t>4 </a:t>
            </a:r>
            <a:r>
              <a:rPr lang="mk-MK" sz="6200" b="1" dirty="0" smtClean="0">
                <a:solidFill>
                  <a:srgbClr val="7030A0"/>
                </a:solidFill>
              </a:rPr>
              <a:t>група   ПОДЕЛБА НА СПЕЦИФИЧЕН ИМУНИТЕТ!</a:t>
            </a:r>
            <a:endParaRPr lang="mk-MK" sz="62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mk-MK" sz="6200" b="1" dirty="0">
                <a:solidFill>
                  <a:srgbClr val="00B050"/>
                </a:solidFill>
              </a:rPr>
              <a:t>5 </a:t>
            </a:r>
            <a:r>
              <a:rPr lang="mk-MK" sz="6200" b="1" dirty="0" smtClean="0">
                <a:solidFill>
                  <a:srgbClr val="00B050"/>
                </a:solidFill>
              </a:rPr>
              <a:t>група   АКТИВАЦИЈА НА ХУМОРАЛЕН ИМУНИТЕТ!</a:t>
            </a:r>
            <a:endParaRPr lang="en-US" sz="6200" b="1" dirty="0">
              <a:solidFill>
                <a:srgbClr val="006600"/>
              </a:solidFill>
            </a:endParaRPr>
          </a:p>
          <a:p>
            <a:r>
              <a:rPr lang="mk-MK" sz="6200" b="1" dirty="0">
                <a:solidFill>
                  <a:srgbClr val="FF00FF"/>
                </a:solidFill>
              </a:rPr>
              <a:t>6 </a:t>
            </a:r>
            <a:r>
              <a:rPr lang="mk-MK" sz="6200" b="1" dirty="0" smtClean="0">
                <a:solidFill>
                  <a:srgbClr val="FF00FF"/>
                </a:solidFill>
              </a:rPr>
              <a:t>група   РЕАКЦИЈА АНТИГЕН-АНТИТЕЛО!</a:t>
            </a:r>
            <a:endParaRPr lang="en-US" sz="6200" b="1" dirty="0">
              <a:solidFill>
                <a:srgbClr val="FF00FF"/>
              </a:solidFill>
            </a:endParaRPr>
          </a:p>
          <a:p>
            <a:r>
              <a:rPr lang="en-US" sz="6200" b="1" dirty="0">
                <a:solidFill>
                  <a:srgbClr val="FF3300"/>
                </a:solidFill>
              </a:rPr>
              <a:t>7</a:t>
            </a:r>
            <a:r>
              <a:rPr lang="mk-MK" sz="6200" b="1" dirty="0">
                <a:solidFill>
                  <a:srgbClr val="FF3300"/>
                </a:solidFill>
              </a:rPr>
              <a:t> </a:t>
            </a:r>
            <a:r>
              <a:rPr lang="mk-MK" sz="6200" b="1" dirty="0" smtClean="0">
                <a:solidFill>
                  <a:srgbClr val="FF3300"/>
                </a:solidFill>
              </a:rPr>
              <a:t>група   КОЈ Е ОДГОВОРЕН ЗА КЛЕТОЧНИОТ ИМУНИТЕТ?</a:t>
            </a:r>
            <a:endParaRPr lang="mk-MK" sz="6200" b="1" dirty="0">
              <a:solidFill>
                <a:srgbClr val="FF3300"/>
              </a:solidFill>
            </a:endParaRPr>
          </a:p>
          <a:p>
            <a:pPr marL="0" indent="0">
              <a:buNone/>
            </a:pPr>
            <a:endParaRPr lang="en-US" sz="6200" b="1" dirty="0">
              <a:solidFill>
                <a:srgbClr val="FF00FF"/>
              </a:solidFill>
            </a:endParaRP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100000"/>
              </a:lnSpc>
              <a:defRPr/>
            </a:pPr>
            <a:r>
              <a:rPr lang="mk-MK" sz="4100" b="1" cap="none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Работа во групи</a:t>
            </a:r>
            <a:endParaRPr lang="en-US" sz="4100" b="1" cap="none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Picture 4" descr="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4256" y="3687005"/>
            <a:ext cx="2267744" cy="1476626"/>
          </a:xfrm>
          <a:prstGeom prst="rect">
            <a:avLst/>
          </a:prstGeom>
        </p:spPr>
      </p:pic>
      <p:pic>
        <p:nvPicPr>
          <p:cNvPr id="6" name="Picture 5" descr="students-learning-clipart-i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4256" y="5164084"/>
            <a:ext cx="2304256" cy="1700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55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1223" y="1412874"/>
            <a:ext cx="8506227" cy="5335655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lnSpc>
                <a:spcPct val="150000"/>
              </a:lnSpc>
              <a:buNone/>
              <a:defRPr/>
            </a:pPr>
            <a:r>
              <a:rPr lang="mk-MK" b="1" dirty="0" smtClean="0"/>
              <a:t>Да научиме 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  <a:defRPr/>
            </a:pPr>
            <a:r>
              <a:rPr lang="mk-MK" dirty="0" smtClean="0"/>
              <a:t>Што</a:t>
            </a:r>
            <a:r>
              <a:rPr lang="en-US" dirty="0" smtClean="0"/>
              <a:t> </a:t>
            </a:r>
            <a:r>
              <a:rPr lang="mk-MK" dirty="0" smtClean="0"/>
              <a:t>претставува ИМУНИТЕТ?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  <a:defRPr/>
            </a:pPr>
            <a:r>
              <a:rPr lang="mk-MK" dirty="0" smtClean="0"/>
              <a:t>Колку видови на имунитет постојат? 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  <a:defRPr/>
            </a:pPr>
            <a:r>
              <a:rPr lang="mk-MK" dirty="0" smtClean="0"/>
              <a:t>За што служи процесот на фагоцитоза?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  <a:defRPr/>
            </a:pPr>
            <a:r>
              <a:rPr lang="mk-MK" dirty="0" smtClean="0"/>
              <a:t>На кои реакции се базира специфичниот имунитет?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  <a:defRPr/>
            </a:pPr>
            <a:r>
              <a:rPr lang="mk-MK" dirty="0" smtClean="0"/>
              <a:t>Како се активира хуморалниот имунитет?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  <a:defRPr/>
            </a:pPr>
            <a:r>
              <a:rPr lang="mk-MK" dirty="0" smtClean="0"/>
              <a:t>Кој е одговорен за клеточниот имунитет?</a:t>
            </a:r>
          </a:p>
          <a:p>
            <a:pPr marL="624078" indent="-514350">
              <a:lnSpc>
                <a:spcPct val="150000"/>
              </a:lnSpc>
              <a:buNone/>
              <a:defRPr/>
            </a:pPr>
            <a:endParaRPr lang="mk-MK" b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lnSpc>
                <a:spcPct val="150000"/>
              </a:lnSpc>
              <a:buNone/>
              <a:defRPr/>
            </a:pP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По обработката на оваа наставна содржина да знаеме самостојно да одговориме на овие прашања!</a:t>
            </a:r>
          </a:p>
          <a:p>
            <a:pPr marL="624078" indent="-514350">
              <a:lnSpc>
                <a:spcPct val="150000"/>
              </a:lnSpc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mk-MK" dirty="0" smtClean="0"/>
              <a:t>ЦЕЛИ НА ЧАСОТ</a:t>
            </a:r>
            <a:endParaRPr lang="en-US" dirty="0"/>
          </a:p>
        </p:txBody>
      </p:sp>
      <p:pic>
        <p:nvPicPr>
          <p:cNvPr id="5" name="Picture 4" descr="1080958-Clipart-School-Boy-Studying-A-Molecule-Model-Royalty-Free-Vecto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9214" y="116632"/>
            <a:ext cx="2169274" cy="1788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1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имунитет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1411" y="2097088"/>
            <a:ext cx="9998814" cy="43938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mk-MK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ИМУНИТЕТ е способност на организмит да се однрани од предизвикувачите на инфекции.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mk-MK" altLang="mk-MK" sz="2600" b="1" i="1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mk-MK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Постои</a:t>
            </a:r>
            <a:r>
              <a:rPr kumimoji="0" lang="en-GB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altLang="mk-MK" sz="2600" b="1" i="1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mk-MK" sz="2600" b="1" i="1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mk-MK" altLang="mk-MK" sz="2600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неспецифична</a:t>
            </a:r>
            <a:r>
              <a:rPr kumimoji="0" lang="mk-MK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(природни бариери) одбрана на</a:t>
            </a:r>
            <a:r>
              <a:rPr kumimoji="0" lang="en-US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kumimoji="0" lang="mk-MK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рганизмот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mk-MK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mk-MK" altLang="mk-MK" sz="2600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специфична</a:t>
            </a:r>
            <a:r>
              <a:rPr kumimoji="0" lang="mk-MK" altLang="mk-MK" sz="2600" b="1" i="1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(хемиски механизми) одбрана на организмот.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mk-MK" altLang="mk-MK" sz="2600" b="1" i="1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mk-MK" altLang="mk-MK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46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565" y="174361"/>
            <a:ext cx="9905998" cy="849674"/>
          </a:xfrm>
        </p:spPr>
        <p:txBody>
          <a:bodyPr/>
          <a:lstStyle/>
          <a:p>
            <a:r>
              <a:rPr lang="mk-MK" dirty="0" smtClean="0"/>
              <a:t>имунитет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811" y="785612"/>
            <a:ext cx="8190964" cy="52159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mk-MK" dirty="0" smtClean="0"/>
              <a:t>НЕСПЕЦИФИЧЕН ИМУНИТЕТ</a:t>
            </a:r>
          </a:p>
          <a:p>
            <a:pPr marL="0" indent="0" algn="just">
              <a:buNone/>
            </a:pPr>
            <a:r>
              <a:rPr lang="ru-RU" dirty="0" smtClean="0"/>
              <a:t>	Прва одбранбена зона</a:t>
            </a:r>
            <a:r>
              <a:rPr lang="en-GB" dirty="0" smtClean="0"/>
              <a:t>: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mk-MK" sz="2000" b="1" dirty="0" smtClean="0"/>
              <a:t>КОЖА И СЛУЗОКОЖА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СЕКРЕТИ НА ЕГЗОКРИНИ ЖЛЕЗДИ ВО дигестивен и УРОГЕНИТАЛЕН ТРАкт (лизозим, уреа, </a:t>
            </a:r>
            <a:r>
              <a:rPr lang="en-GB" dirty="0" smtClean="0"/>
              <a:t>HCL, </a:t>
            </a:r>
            <a:r>
              <a:rPr lang="mk-MK" dirty="0" smtClean="0"/>
              <a:t>интерферон</a:t>
            </a:r>
            <a:r>
              <a:rPr lang="en-GB" dirty="0" smtClean="0"/>
              <a:t>)</a:t>
            </a:r>
            <a:endParaRPr lang="ru-RU" dirty="0" smtClean="0"/>
          </a:p>
          <a:p>
            <a:pPr marL="457200" indent="-457200" algn="just">
              <a:buAutoNum type="arabicPeriod"/>
            </a:pPr>
            <a:r>
              <a:rPr lang="ru-RU" dirty="0" smtClean="0"/>
              <a:t>присуство </a:t>
            </a:r>
            <a:r>
              <a:rPr lang="ru-RU" dirty="0"/>
              <a:t>на одредени хемиски материи во </a:t>
            </a:r>
            <a:r>
              <a:rPr lang="ru-RU" b="1" dirty="0" smtClean="0"/>
              <a:t>ПОТТА </a:t>
            </a:r>
            <a:r>
              <a:rPr lang="ru-RU" b="1" dirty="0"/>
              <a:t>и </a:t>
            </a:r>
            <a:r>
              <a:rPr lang="ru-RU" b="1" dirty="0" smtClean="0"/>
              <a:t>СОЛЗИТЕ што антимикробно </a:t>
            </a:r>
            <a:r>
              <a:rPr lang="ru-RU" dirty="0" smtClean="0"/>
              <a:t>дејство.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мукозни и трепчести мембрани на респираторен с-м.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5.нормална бактериска флора кај горните делови на дигестивен и генитален с-м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6.Кисела рН средина на желудечен сок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0" y="1481071"/>
            <a:ext cx="2668011" cy="4031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670" y="6001555"/>
            <a:ext cx="1150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/>
          </a:p>
        </p:txBody>
      </p:sp>
    </p:spTree>
    <p:extLst>
      <p:ext uri="{BB962C8B-B14F-4D97-AF65-F5344CB8AC3E}">
        <p14:creationId xmlns="" xmlns:p14="http://schemas.microsoft.com/office/powerpoint/2010/main" val="102535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152652" y="657225"/>
            <a:ext cx="3552825" cy="700088"/>
          </a:xfrm>
          <a:prstGeom prst="rect">
            <a:avLst/>
          </a:prstGeom>
          <a:solidFill>
            <a:srgbClr val="5B9BD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3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ИМУНИТЕТ</a:t>
            </a:r>
            <a:endParaRPr kumimoji="0" lang="mk-MK" altLang="mk-MK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4267078" y="1447800"/>
            <a:ext cx="80963" cy="4953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4581403" y="1447800"/>
            <a:ext cx="80963" cy="4953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2562103" y="1889125"/>
            <a:ext cx="1790700" cy="904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600453" y="1898650"/>
            <a:ext cx="1790700" cy="904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2447803" y="1895475"/>
            <a:ext cx="152400" cy="28575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6276853" y="1895475"/>
            <a:ext cx="152400" cy="285750"/>
          </a:xfrm>
          <a:prstGeom prst="downArrow">
            <a:avLst>
              <a:gd name="adj1" fmla="val 50000"/>
              <a:gd name="adj2" fmla="val 46875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1476253" y="2238375"/>
            <a:ext cx="2962275" cy="419100"/>
          </a:xfrm>
          <a:prstGeom prst="rect">
            <a:avLst/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b="1" dirty="0" smtClean="0"/>
              <a:t>Неспецифичен имунитет</a:t>
            </a:r>
            <a:endParaRPr lang="mk-MK" b="1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152903" y="2228850"/>
            <a:ext cx="3049466" cy="457200"/>
          </a:xfrm>
          <a:prstGeom prst="rect">
            <a:avLst/>
          </a:pr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b="1" dirty="0" smtClean="0"/>
              <a:t>Специфичен имунитет</a:t>
            </a:r>
            <a:endParaRPr lang="mk-MK" b="1" dirty="0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1457203" y="2705100"/>
            <a:ext cx="200025" cy="561975"/>
          </a:xfrm>
          <a:prstGeom prst="downArrow">
            <a:avLst>
              <a:gd name="adj1" fmla="val 50000"/>
              <a:gd name="adj2" fmla="val 70238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709946" y="2705100"/>
            <a:ext cx="200025" cy="1000125"/>
          </a:xfrm>
          <a:prstGeom prst="downArrow">
            <a:avLst>
              <a:gd name="adj1" fmla="val 50000"/>
              <a:gd name="adj2" fmla="val 125000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861643" y="2686049"/>
            <a:ext cx="205409" cy="1870623"/>
          </a:xfrm>
          <a:prstGeom prst="downArrow">
            <a:avLst>
              <a:gd name="adj1" fmla="val 50000"/>
              <a:gd name="adj2" fmla="val 200000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285753" y="3286125"/>
            <a:ext cx="885825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кожа</a:t>
            </a:r>
            <a:endParaRPr lang="mk-MK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38252" y="3724275"/>
            <a:ext cx="1514476" cy="7371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sz="1600" dirty="0" smtClean="0"/>
              <a:t>Респираторен систем</a:t>
            </a:r>
            <a:endParaRPr lang="mk-MK" sz="16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152652" y="4556673"/>
            <a:ext cx="1285876" cy="6884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НС</a:t>
            </a:r>
            <a:r>
              <a:rPr lang="en-US" dirty="0" smtClean="0"/>
              <a:t>I</a:t>
            </a:r>
            <a:r>
              <a:rPr lang="mk-MK" dirty="0" smtClean="0"/>
              <a:t> и</a:t>
            </a:r>
          </a:p>
          <a:p>
            <a:r>
              <a:rPr lang="mk-MK" dirty="0" smtClean="0"/>
              <a:t>ензими</a:t>
            </a:r>
            <a:endParaRPr lang="mk-MK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448053" y="2419350"/>
            <a:ext cx="333375" cy="904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562353" y="2428875"/>
            <a:ext cx="304800" cy="3286125"/>
          </a:xfrm>
          <a:prstGeom prst="downArrow">
            <a:avLst>
              <a:gd name="adj1" fmla="val 50000"/>
              <a:gd name="adj2" fmla="val 269531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1689944" y="5962650"/>
            <a:ext cx="1485900" cy="4788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инфекција</a:t>
            </a:r>
            <a:endParaRPr lang="mk-MK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64835" y="5972175"/>
            <a:ext cx="158806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фагоцити</a:t>
            </a:r>
            <a:endParaRPr lang="mk-MK" dirty="0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5533904" y="5972174"/>
            <a:ext cx="1504950" cy="469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интерферон</a:t>
            </a:r>
            <a:endParaRPr lang="mk-MK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971678" y="5657850"/>
            <a:ext cx="2667000" cy="95250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2905003" y="5657850"/>
            <a:ext cx="200025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5495803" y="5667375"/>
            <a:ext cx="200025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4152778" y="5676900"/>
            <a:ext cx="200025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681257" y="2714625"/>
            <a:ext cx="138112" cy="447675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137292" y="3057525"/>
            <a:ext cx="1885950" cy="142875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049909" y="3067050"/>
            <a:ext cx="228600" cy="323850"/>
          </a:xfrm>
          <a:prstGeom prst="downArrow">
            <a:avLst>
              <a:gd name="adj1" fmla="val 50000"/>
              <a:gd name="adj2" fmla="val 35417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7834803" y="3067050"/>
            <a:ext cx="228600" cy="323850"/>
          </a:xfrm>
          <a:prstGeom prst="downArrow">
            <a:avLst>
              <a:gd name="adj1" fmla="val 50000"/>
              <a:gd name="adj2" fmla="val 35417"/>
            </a:avLst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363697" y="3445979"/>
            <a:ext cx="1520081" cy="5959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Клеточен имунитет</a:t>
            </a:r>
            <a:endParaRPr lang="mk-MK" dirty="0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553617" y="3429000"/>
            <a:ext cx="1510870" cy="612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mk-MK" dirty="0" smtClean="0"/>
              <a:t>Хуморален имунитет</a:t>
            </a:r>
            <a:endParaRPr lang="mk-MK" dirty="0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04775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4775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k-MK"/>
          </a:p>
        </p:txBody>
      </p:sp>
    </p:spTree>
    <p:extLst>
      <p:ext uri="{BB962C8B-B14F-4D97-AF65-F5344CB8AC3E}">
        <p14:creationId xmlns="" xmlns:p14="http://schemas.microsoft.com/office/powerpoint/2010/main" val="6981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Неспецифичен имунитет</a:t>
            </a:r>
            <a:br>
              <a:rPr lang="mk-MK" dirty="0" smtClean="0"/>
            </a:br>
            <a:r>
              <a:rPr lang="mk-MK" dirty="0" smtClean="0"/>
              <a:t>Втора одбранбена зона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 smtClean="0"/>
              <a:t>ИНТЕРФЕРОН е поим, со кој се означуваат протеинските молекули, кои ги продуцираат органите, заразени од вируси. Негова задача е да го инактивира вирусот, со спречување на неговата репродукција</a:t>
            </a:r>
          </a:p>
          <a:p>
            <a:r>
              <a:rPr lang="mk-MK" dirty="0" smtClean="0"/>
              <a:t>ФАГОЦИТОЗАТА е особина на леукоцитите, особено моноцитите, неутрофилните и еозинофилкните леукоцити кои се вклучуваат во одбрана на организмот од бактериски инфекции по пат на фагоцитоза.</a:t>
            </a:r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139073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4880"/>
            <a:ext cx="9905998" cy="932911"/>
          </a:xfrm>
        </p:spPr>
        <p:txBody>
          <a:bodyPr/>
          <a:lstStyle/>
          <a:p>
            <a:r>
              <a:rPr lang="mk-MK" dirty="0" smtClean="0"/>
              <a:t>Неспецифичен имунитет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5" y="1223493"/>
            <a:ext cx="5847009" cy="5538781"/>
          </a:xfrm>
        </p:spPr>
      </p:pic>
      <p:sp>
        <p:nvSpPr>
          <p:cNvPr id="5" name="TextBox 4"/>
          <p:cNvSpPr txBox="1"/>
          <p:nvPr/>
        </p:nvSpPr>
        <p:spPr>
          <a:xfrm>
            <a:off x="7212169" y="1223493"/>
            <a:ext cx="44174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2200" b="1" i="1" dirty="0"/>
              <a:t>ТЕКОТ НА ФАГОЦИТОЗАТА СЕ ОДВИВА ПО ОДРЕДЕН РЕДОСЛЕД:</a:t>
            </a:r>
          </a:p>
          <a:p>
            <a:pPr algn="just"/>
            <a:r>
              <a:rPr lang="mk-MK" sz="2200" dirty="0"/>
              <a:t> </a:t>
            </a:r>
          </a:p>
          <a:p>
            <a:pPr lvl="0" algn="just"/>
            <a:r>
              <a:rPr lang="mk-MK" sz="2200" dirty="0" smtClean="0"/>
              <a:t>1. Формирање </a:t>
            </a:r>
            <a:r>
              <a:rPr lang="mk-MK" sz="2200" dirty="0"/>
              <a:t>на </a:t>
            </a:r>
            <a:r>
              <a:rPr lang="mk-MK" sz="2200" dirty="0" smtClean="0"/>
              <a:t>лажни ножиња.</a:t>
            </a:r>
            <a:endParaRPr lang="mk-MK" sz="2200" dirty="0"/>
          </a:p>
          <a:p>
            <a:pPr lvl="0" algn="just"/>
            <a:r>
              <a:rPr lang="mk-MK" sz="2200" dirty="0" smtClean="0"/>
              <a:t>2. Влез </a:t>
            </a:r>
            <a:r>
              <a:rPr lang="mk-MK" sz="2200" dirty="0"/>
              <a:t>на микроорганизмот </a:t>
            </a:r>
            <a:r>
              <a:rPr lang="mk-MK" sz="2200" dirty="0" smtClean="0"/>
              <a:t>-ЕНДОЦИТОЗА.</a:t>
            </a:r>
            <a:endParaRPr lang="mk-MK" sz="2200" dirty="0"/>
          </a:p>
          <a:p>
            <a:pPr lvl="0" algn="just"/>
            <a:r>
              <a:rPr lang="mk-MK" sz="2200" dirty="0" smtClean="0"/>
              <a:t>3. Формирање </a:t>
            </a:r>
            <a:r>
              <a:rPr lang="mk-MK" sz="2200" dirty="0"/>
              <a:t>на фагозом.</a:t>
            </a:r>
          </a:p>
          <a:p>
            <a:pPr lvl="0" algn="just"/>
            <a:r>
              <a:rPr lang="mk-MK" sz="2200" dirty="0" smtClean="0"/>
              <a:t>4. Формирање </a:t>
            </a:r>
            <a:r>
              <a:rPr lang="mk-MK" sz="2200" dirty="0"/>
              <a:t>на </a:t>
            </a:r>
            <a:r>
              <a:rPr lang="mk-MK" sz="2200" dirty="0" smtClean="0"/>
              <a:t>ФАГОЦИТНА </a:t>
            </a:r>
            <a:r>
              <a:rPr lang="mk-MK" sz="2200" dirty="0"/>
              <a:t>вакуола.</a:t>
            </a:r>
          </a:p>
          <a:p>
            <a:pPr lvl="0" algn="just"/>
            <a:r>
              <a:rPr lang="mk-MK" sz="2200" dirty="0" smtClean="0"/>
              <a:t>5. Дигестија </a:t>
            </a:r>
            <a:r>
              <a:rPr lang="mk-MK" sz="2200" dirty="0"/>
              <a:t>на микроорганизмот во </a:t>
            </a:r>
            <a:r>
              <a:rPr lang="mk-MK" sz="2200" dirty="0" smtClean="0"/>
              <a:t>ДИГЕСТИВНА </a:t>
            </a:r>
            <a:r>
              <a:rPr lang="mk-MK" sz="2200" dirty="0"/>
              <a:t>вакуола.</a:t>
            </a:r>
          </a:p>
          <a:p>
            <a:pPr lvl="0" algn="just"/>
            <a:r>
              <a:rPr lang="mk-MK" sz="2200" dirty="0" smtClean="0"/>
              <a:t>6. Формирање </a:t>
            </a:r>
            <a:r>
              <a:rPr lang="mk-MK" sz="2200" dirty="0"/>
              <a:t>на </a:t>
            </a:r>
            <a:r>
              <a:rPr lang="mk-MK" sz="2200" dirty="0" smtClean="0"/>
              <a:t>дигестирани честички </a:t>
            </a:r>
            <a:r>
              <a:rPr lang="mk-MK" sz="2200" dirty="0"/>
              <a:t>честички.</a:t>
            </a:r>
          </a:p>
          <a:p>
            <a:pPr lvl="0" algn="just"/>
            <a:r>
              <a:rPr lang="mk-MK" sz="2200" dirty="0" smtClean="0"/>
              <a:t>7.Исфрлање </a:t>
            </a:r>
            <a:r>
              <a:rPr lang="mk-MK" sz="2200" dirty="0"/>
              <a:t>на дигестираните честички </a:t>
            </a:r>
            <a:r>
              <a:rPr lang="mk-MK" sz="2200" dirty="0" smtClean="0"/>
              <a:t>- ЕГЗОЦИТОЗА.</a:t>
            </a:r>
            <a:endParaRPr lang="mk-MK" sz="2200" dirty="0"/>
          </a:p>
        </p:txBody>
      </p:sp>
    </p:spTree>
    <p:extLst>
      <p:ext uri="{BB962C8B-B14F-4D97-AF65-F5344CB8AC3E}">
        <p14:creationId xmlns="" xmlns:p14="http://schemas.microsoft.com/office/powerpoint/2010/main" val="286820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СПЕЦИФИЧЕН ИМУНИТЕТ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18738"/>
          </a:xfrm>
        </p:spPr>
        <p:txBody>
          <a:bodyPr>
            <a:normAutofit fontScale="92500" lnSpcReduction="10000"/>
          </a:bodyPr>
          <a:lstStyle/>
          <a:p>
            <a:r>
              <a:rPr lang="mk-MK" dirty="0">
                <a:latin typeface="Arial Black" panose="020B0A04020102020204" pitchFamily="34" charset="0"/>
              </a:rPr>
              <a:t>Специфичниот имунитет се базира на имунолошките реакции од типот </a:t>
            </a:r>
          </a:p>
          <a:p>
            <a:pPr marL="0" indent="0">
              <a:buNone/>
            </a:pPr>
            <a:r>
              <a:rPr lang="mk-MK" dirty="0" smtClean="0">
                <a:latin typeface="Arial Black" panose="020B0A04020102020204" pitchFamily="34" charset="0"/>
              </a:rPr>
              <a:t>АНТИГЕН </a:t>
            </a:r>
            <a:r>
              <a:rPr lang="mk-MK" dirty="0">
                <a:latin typeface="Arial Black" panose="020B0A04020102020204" pitchFamily="34" charset="0"/>
              </a:rPr>
              <a:t>(А</a:t>
            </a:r>
            <a:r>
              <a:rPr lang="en-US" dirty="0">
                <a:latin typeface="Arial Black" panose="020B0A04020102020204" pitchFamily="34" charset="0"/>
              </a:rPr>
              <a:t>G</a:t>
            </a:r>
            <a:r>
              <a:rPr lang="mk-MK" dirty="0" smtClean="0">
                <a:latin typeface="Arial Black" panose="020B0A04020102020204" pitchFamily="34" charset="0"/>
              </a:rPr>
              <a:t>)- АНТИТЕЛО </a:t>
            </a:r>
            <a:r>
              <a:rPr lang="en-US" dirty="0" smtClean="0">
                <a:latin typeface="Arial Black" panose="020B0A04020102020204" pitchFamily="34" charset="0"/>
              </a:rPr>
              <a:t>(AT</a:t>
            </a:r>
            <a:r>
              <a:rPr lang="en-US" dirty="0">
                <a:latin typeface="Arial Black" panose="020B0A04020102020204" pitchFamily="34" charset="0"/>
              </a:rPr>
              <a:t>)</a:t>
            </a:r>
            <a:endParaRPr lang="mk-MK" dirty="0">
              <a:latin typeface="Arial Black" panose="020B0A04020102020204" pitchFamily="34" charset="0"/>
            </a:endParaRPr>
          </a:p>
          <a:p>
            <a:r>
              <a:rPr lang="mk-MK" dirty="0"/>
              <a:t>Во тие реакции учествуваат специфичните </a:t>
            </a:r>
            <a:r>
              <a:rPr lang="mk-MK" dirty="0" smtClean="0"/>
              <a:t>протеини ИМУНОГЛОГУЛИНИ  (</a:t>
            </a:r>
            <a:r>
              <a:rPr lang="en-US" dirty="0"/>
              <a:t>Ig</a:t>
            </a:r>
            <a:r>
              <a:rPr lang="mk-MK" dirty="0"/>
              <a:t>)</a:t>
            </a:r>
            <a:r>
              <a:rPr lang="en-US" dirty="0" smtClean="0"/>
              <a:t>.</a:t>
            </a:r>
            <a:endParaRPr lang="mk-MK" dirty="0"/>
          </a:p>
          <a:p>
            <a:r>
              <a:rPr lang="mk-MK" dirty="0"/>
              <a:t>Во зависност од начинот на имунолошкиот одговор специфичниот имунитет може да биде:</a:t>
            </a:r>
          </a:p>
          <a:p>
            <a:pPr marL="0" indent="0">
              <a:buNone/>
            </a:pPr>
            <a:r>
              <a:rPr lang="mk-MK" dirty="0" smtClean="0"/>
              <a:t>ХУМОРАЛЕН  и</a:t>
            </a:r>
          </a:p>
          <a:p>
            <a:pPr marL="0" indent="0">
              <a:buNone/>
            </a:pPr>
            <a:r>
              <a:rPr lang="mk-MK" dirty="0" smtClean="0"/>
              <a:t>КЛЕТОЧЕН.</a:t>
            </a:r>
            <a:endParaRPr lang="mk-MK" dirty="0"/>
          </a:p>
          <a:p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65083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ХУМОРАЛЕН ИМУНИТЕТ</a:t>
            </a:r>
            <a:endParaRPr lang="mk-M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56945142"/>
              </p:ext>
            </p:extLst>
          </p:nvPr>
        </p:nvGraphicFramePr>
        <p:xfrm>
          <a:off x="1025503" y="1747211"/>
          <a:ext cx="9906000" cy="511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/>
              </a:tblGrid>
              <a:tr h="1366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Хуморалниот имунитет во организмот се поттикнува преку внесување на комплексни молекули со различна хемиска природа, кои со заедничко име се наречени АНТИГЕНИ</a:t>
                      </a:r>
                    </a:p>
                  </a:txBody>
                  <a:tcPr/>
                </a:tc>
              </a:tr>
              <a:tr h="1366599">
                <a:tc>
                  <a:txBody>
                    <a:bodyPr/>
                    <a:lstStyle/>
                    <a:p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АНТИГЕНИТЕ СЕ</a:t>
                      </a:r>
                      <a:r>
                        <a:rPr lang="mk-MK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протеински</a:t>
                      </a: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молекули со , со голема молекулсака маса или полисахариди и масти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mk-MK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отрови од змии и инсекти,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честички од полен, прав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крвни клетки или бактериски клетки и нивни токсини и др.</a:t>
                      </a:r>
                      <a:endParaRPr lang="mk-MK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mk-MK" dirty="0"/>
                    </a:p>
                  </a:txBody>
                  <a:tcPr/>
                </a:tc>
              </a:tr>
              <a:tr h="1366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АНТИТЕЛАТА СЕ глобуларни протеини познати како имуноглобулини,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IgA,IgG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IgE,IgM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кои се синтетизираат од страна на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</a:t>
                      </a:r>
                      <a:r>
                        <a:rPr lang="mk-M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лимфоцити и плазма клетките. 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dirty="0" smtClean="0"/>
                        <a:t>Особини</a:t>
                      </a:r>
                      <a:r>
                        <a:rPr lang="en-GB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</a:t>
                      </a:r>
                      <a:r>
                        <a:rPr lang="mk-MK" dirty="0" smtClean="0"/>
                        <a:t>Специфичност кон А</a:t>
                      </a:r>
                      <a:r>
                        <a:rPr lang="en-GB" dirty="0" smtClean="0"/>
                        <a:t>g (</a:t>
                      </a:r>
                      <a:r>
                        <a:rPr lang="mk-MK" dirty="0" smtClean="0"/>
                        <a:t>рецептори за поврзување)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dirty="0" smtClean="0"/>
                        <a:t>-Меморирање на антигени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dirty="0" smtClean="0"/>
                        <a:t>-Маркери за препознавање на сопствени клетки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</a:t>
                      </a:r>
                      <a:endParaRPr lang="mk-M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0634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228</TotalTime>
  <Words>743</Words>
  <Application>Microsoft Office PowerPoint</Application>
  <PresentationFormat>Custom</PresentationFormat>
  <Paragraphs>110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Circuit</vt:lpstr>
      <vt:lpstr>Document</vt:lpstr>
      <vt:lpstr>Специфичен и неспецифичен  имунитет</vt:lpstr>
      <vt:lpstr>ЦЕЛИ НА ЧАСОТ</vt:lpstr>
      <vt:lpstr>имунитет</vt:lpstr>
      <vt:lpstr>имунитет</vt:lpstr>
      <vt:lpstr>Slide 5</vt:lpstr>
      <vt:lpstr>Неспецифичен имунитет Втора одбранбена зона</vt:lpstr>
      <vt:lpstr>Неспецифичен имунитет</vt:lpstr>
      <vt:lpstr>СПЕЦИФИЧЕН ИМУНИТЕТ</vt:lpstr>
      <vt:lpstr>ХУМОРАЛЕН ИМУНИТЕТ</vt:lpstr>
      <vt:lpstr>Реакција антиген - антитело</vt:lpstr>
      <vt:lpstr>Клеточен имунитет</vt:lpstr>
      <vt:lpstr>Трансплантација</vt:lpstr>
      <vt:lpstr>Стекнување имунитет</vt:lpstr>
      <vt:lpstr>Работа во групи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Специфичен и неспецифичен  имунитет</dc:title>
  <dc:creator>Aleksandar Petrovski</dc:creator>
  <cp:lastModifiedBy>MT</cp:lastModifiedBy>
  <cp:revision>28</cp:revision>
  <dcterms:created xsi:type="dcterms:W3CDTF">2019-11-17T00:03:04Z</dcterms:created>
  <dcterms:modified xsi:type="dcterms:W3CDTF">2020-03-17T15:38:46Z</dcterms:modified>
</cp:coreProperties>
</file>