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9" r:id="rId3"/>
    <p:sldId id="260" r:id="rId4"/>
    <p:sldId id="261" r:id="rId5"/>
    <p:sldId id="258" r:id="rId6"/>
    <p:sldId id="257" r:id="rId7"/>
    <p:sldId id="262" r:id="rId8"/>
    <p:sldId id="263" r:id="rId9"/>
    <p:sldId id="264" r:id="rId10"/>
    <p:sldId id="265" r:id="rId11"/>
    <p:sldId id="268" r:id="rId12"/>
    <p:sldId id="267" r:id="rId1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378440834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423750565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646018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35566438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673724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414506518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235523305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4528305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223814735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2AC06-2731-4EBA-B449-F393E892000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329289518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52AC06-2731-4EBA-B449-F393E8920001}"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13376440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52AC06-2731-4EBA-B449-F393E8920001}"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147722809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52AC06-2731-4EBA-B449-F393E8920001}"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26894685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2AC06-2731-4EBA-B449-F393E8920001}"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218028362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2AC06-2731-4EBA-B449-F393E8920001}"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269407343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2AC06-2731-4EBA-B449-F393E8920001}"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6C7B5-DC32-4966-BBD2-010E8FB29E0A}" type="slidenum">
              <a:rPr lang="en-US" smtClean="0"/>
              <a:t>‹#›</a:t>
            </a:fld>
            <a:endParaRPr lang="en-US"/>
          </a:p>
        </p:txBody>
      </p:sp>
    </p:spTree>
    <p:extLst>
      <p:ext uri="{BB962C8B-B14F-4D97-AF65-F5344CB8AC3E}">
        <p14:creationId xmlns:p14="http://schemas.microsoft.com/office/powerpoint/2010/main" val="137633874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52AC06-2731-4EBA-B449-F393E8920001}" type="datetimeFigureOut">
              <a:rPr lang="en-US" smtClean="0"/>
              <a:t>3/16/2020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476C7B5-DC32-4966-BBD2-010E8FB29E0A}" type="slidenum">
              <a:rPr lang="en-US" smtClean="0"/>
              <a:t>‹#›</a:t>
            </a:fld>
            <a:endParaRPr lang="en-US"/>
          </a:p>
        </p:txBody>
      </p:sp>
    </p:spTree>
    <p:extLst>
      <p:ext uri="{BB962C8B-B14F-4D97-AF65-F5344CB8AC3E}">
        <p14:creationId xmlns:p14="http://schemas.microsoft.com/office/powerpoint/2010/main" val="77376873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smtClean="0">
                <a:solidFill>
                  <a:srgbClr val="C00000"/>
                </a:solidFill>
              </a:rPr>
              <a:t>Reported speech</a:t>
            </a:r>
            <a:endParaRPr lang="en-US" sz="7200" dirty="0">
              <a:solidFill>
                <a:srgbClr val="C00000"/>
              </a:solidFill>
            </a:endParaRPr>
          </a:p>
        </p:txBody>
      </p:sp>
      <p:sp>
        <p:nvSpPr>
          <p:cNvPr id="3" name="Subtitle 2"/>
          <p:cNvSpPr>
            <a:spLocks noGrp="1"/>
          </p:cNvSpPr>
          <p:nvPr>
            <p:ph type="subTitle" idx="1"/>
          </p:nvPr>
        </p:nvSpPr>
        <p:spPr/>
        <p:txBody>
          <a:bodyPr>
            <a:normAutofit/>
          </a:bodyPr>
          <a:lstStyle/>
          <a:p>
            <a:r>
              <a:rPr lang="en-US" sz="4000" dirty="0" smtClean="0">
                <a:solidFill>
                  <a:schemeClr val="tx2"/>
                </a:solidFill>
              </a:rPr>
              <a:t>IX </a:t>
            </a:r>
            <a:r>
              <a:rPr lang="mk-MK" sz="4000" dirty="0" smtClean="0">
                <a:solidFill>
                  <a:schemeClr val="tx2"/>
                </a:solidFill>
              </a:rPr>
              <a:t>одделение</a:t>
            </a:r>
            <a:endParaRPr lang="en-US" sz="4000" dirty="0">
              <a:solidFill>
                <a:schemeClr val="tx2"/>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97"/>
            <a:ext cx="2143125" cy="21431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85" y="4738321"/>
            <a:ext cx="2143125" cy="214312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09600"/>
            <a:ext cx="8001000" cy="4955203"/>
          </a:xfrm>
          <a:prstGeom prst="rect">
            <a:avLst/>
          </a:prstGeom>
        </p:spPr>
        <p:txBody>
          <a:bodyPr wrap="square">
            <a:spAutoFit/>
          </a:bodyPr>
          <a:lstStyle/>
          <a:p>
            <a:r>
              <a:rPr lang="en-US" sz="2800" b="1" dirty="0">
                <a:solidFill>
                  <a:srgbClr val="FF6600"/>
                </a:solidFill>
                <a:latin typeface="Arial" panose="020B0604020202020204" pitchFamily="34" charset="0"/>
                <a:cs typeface="Arial" panose="020B0604020202020204" pitchFamily="34" charset="0"/>
              </a:rPr>
              <a:t>Reported </a:t>
            </a:r>
            <a:r>
              <a:rPr lang="en-US" sz="2800" b="1" dirty="0" smtClean="0">
                <a:solidFill>
                  <a:srgbClr val="FF6600"/>
                </a:solidFill>
                <a:latin typeface="Arial" panose="020B0604020202020204" pitchFamily="34" charset="0"/>
                <a:cs typeface="Arial" panose="020B0604020202020204" pitchFamily="34" charset="0"/>
              </a:rPr>
              <a:t>Requests</a:t>
            </a:r>
          </a:p>
          <a:p>
            <a:endParaRPr lang="en-US" b="1" dirty="0">
              <a:solidFill>
                <a:srgbClr val="FF6600"/>
              </a:solidFill>
              <a:latin typeface="Arial" panose="020B0604020202020204" pitchFamily="34" charset="0"/>
              <a:cs typeface="Arial" panose="020B0604020202020204" pitchFamily="34" charset="0"/>
            </a:endParaRPr>
          </a:p>
          <a:p>
            <a:endParaRPr lang="en-US" dirty="0" smtClean="0">
              <a:solidFill>
                <a:srgbClr val="000000"/>
              </a:solidFill>
              <a:latin typeface="Arial" panose="020B0604020202020204" pitchFamily="34" charset="0"/>
              <a:cs typeface="Arial" panose="020B0604020202020204" pitchFamily="34" charset="0"/>
            </a:endParaRPr>
          </a:p>
          <a:p>
            <a:r>
              <a:rPr lang="en-US" dirty="0" smtClean="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What if someone asks you to do something (in a polite way)? For example</a:t>
            </a:r>
            <a:r>
              <a:rPr lang="en-US" dirty="0" smtClean="0">
                <a:solidFill>
                  <a:srgbClr val="000000"/>
                </a:solidFill>
                <a:latin typeface="Arial" panose="020B0604020202020204" pitchFamily="34" charset="0"/>
                <a:cs typeface="Arial" panose="020B0604020202020204" pitchFamily="34" charset="0"/>
              </a:rPr>
              <a:t>:</a:t>
            </a:r>
          </a:p>
          <a:p>
            <a:endParaRPr lang="en-US"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Direct speech: Close the window, please</a:t>
            </a:r>
          </a:p>
          <a:p>
            <a:endParaRPr lang="en-US" dirty="0" smtClean="0">
              <a:solidFill>
                <a:srgbClr val="000000"/>
              </a:solidFill>
              <a:latin typeface="Arial" panose="020B0604020202020204" pitchFamily="34" charset="0"/>
              <a:cs typeface="Arial" panose="020B0604020202020204" pitchFamily="34" charset="0"/>
            </a:endParaRPr>
          </a:p>
          <a:p>
            <a:r>
              <a:rPr lang="en-US" dirty="0" smtClean="0">
                <a:solidFill>
                  <a:srgbClr val="000000"/>
                </a:solidFill>
                <a:latin typeface="Arial" panose="020B0604020202020204" pitchFamily="34" charset="0"/>
                <a:cs typeface="Arial" panose="020B0604020202020204" pitchFamily="34" charset="0"/>
              </a:rPr>
              <a:t>We </a:t>
            </a:r>
            <a:r>
              <a:rPr lang="en-US" dirty="0">
                <a:solidFill>
                  <a:srgbClr val="000000"/>
                </a:solidFill>
                <a:latin typeface="Arial" panose="020B0604020202020204" pitchFamily="34" charset="0"/>
                <a:cs typeface="Arial" panose="020B0604020202020204" pitchFamily="34" charset="0"/>
              </a:rPr>
              <a:t>simply use </a:t>
            </a:r>
            <a:r>
              <a:rPr lang="en-US" b="1" dirty="0">
                <a:solidFill>
                  <a:srgbClr val="FF6600"/>
                </a:solidFill>
                <a:latin typeface="Arial" panose="020B0604020202020204" pitchFamily="34" charset="0"/>
                <a:cs typeface="Arial" panose="020B0604020202020204" pitchFamily="34" charset="0"/>
              </a:rPr>
              <a:t>'ask me + to + infinitive</a:t>
            </a:r>
            <a:r>
              <a:rPr lang="en-US" b="1" dirty="0" smtClean="0">
                <a:solidFill>
                  <a:srgbClr val="FF6600"/>
                </a:solidFill>
                <a:latin typeface="Arial" panose="020B0604020202020204" pitchFamily="34" charset="0"/>
                <a:cs typeface="Arial" panose="020B0604020202020204" pitchFamily="34" charset="0"/>
              </a:rPr>
              <a:t>'</a:t>
            </a:r>
            <a:r>
              <a:rPr lang="en-US" dirty="0" smtClean="0">
                <a:solidFill>
                  <a:srgbClr val="000000"/>
                </a:solidFill>
                <a:latin typeface="Arial" panose="020B0604020202020204" pitchFamily="34" charset="0"/>
                <a:cs typeface="Arial" panose="020B0604020202020204" pitchFamily="34" charset="0"/>
              </a:rPr>
              <a:t>:</a:t>
            </a:r>
          </a:p>
          <a:p>
            <a:endParaRPr lang="en-US"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Reported speech: She asked me to close the window</a:t>
            </a:r>
            <a:r>
              <a:rPr lang="en-US" dirty="0" smtClean="0">
                <a:solidFill>
                  <a:srgbClr val="000000"/>
                </a:solidFill>
                <a:latin typeface="Arial" panose="020B0604020202020204" pitchFamily="34" charset="0"/>
                <a:cs typeface="Arial" panose="020B0604020202020204" pitchFamily="34" charset="0"/>
              </a:rPr>
              <a:t>.</a:t>
            </a:r>
          </a:p>
          <a:p>
            <a:pPr>
              <a:buFont typeface="Arial" panose="020B0604020202020204" pitchFamily="34" charset="0"/>
              <a:buChar char="•"/>
            </a:pPr>
            <a:endParaRPr lang="en-US" b="0" i="0" dirty="0">
              <a:solidFill>
                <a:srgbClr val="000000"/>
              </a:solidFill>
              <a:effectLst/>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report a negative request, use 'not</a:t>
            </a:r>
            <a:r>
              <a:rPr lang="en-US" dirty="0" smtClean="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Direct speech: Please don't be late</a:t>
            </a:r>
            <a:r>
              <a:rPr lang="en-US" dirty="0" smtClean="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Reported speech: She asked us </a:t>
            </a:r>
            <a:r>
              <a:rPr lang="en-US" b="1"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to be late.</a:t>
            </a:r>
          </a:p>
          <a:p>
            <a:endParaRPr lang="en-US"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42621285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533400"/>
            <a:ext cx="6629400" cy="5570756"/>
          </a:xfrm>
          <a:prstGeom prst="rect">
            <a:avLst/>
          </a:prstGeom>
        </p:spPr>
        <p:txBody>
          <a:bodyPr wrap="square">
            <a:spAutoFit/>
          </a:bodyPr>
          <a:lstStyle/>
          <a:p>
            <a:r>
              <a:rPr lang="en-US" sz="2800" b="1" dirty="0">
                <a:solidFill>
                  <a:srgbClr val="FF6600"/>
                </a:solidFill>
                <a:latin typeface="Arial" panose="020B0604020202020204" pitchFamily="34" charset="0"/>
                <a:cs typeface="Arial" panose="020B0604020202020204" pitchFamily="34" charset="0"/>
              </a:rPr>
              <a:t>Reported </a:t>
            </a:r>
            <a:r>
              <a:rPr lang="en-US" sz="2800" b="1" dirty="0" smtClean="0">
                <a:solidFill>
                  <a:srgbClr val="FF6600"/>
                </a:solidFill>
                <a:latin typeface="Arial" panose="020B0604020202020204" pitchFamily="34" charset="0"/>
                <a:cs typeface="Arial" panose="020B0604020202020204" pitchFamily="34" charset="0"/>
              </a:rPr>
              <a:t>Orders</a:t>
            </a:r>
          </a:p>
          <a:p>
            <a:endParaRPr lang="en-US" sz="2800" dirty="0">
              <a:solidFill>
                <a:srgbClr val="000000"/>
              </a:solidFill>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We </a:t>
            </a:r>
            <a:r>
              <a:rPr lang="en-US" sz="2000" dirty="0">
                <a:solidFill>
                  <a:srgbClr val="000000"/>
                </a:solidFill>
                <a:latin typeface="Arial" panose="020B0604020202020204" pitchFamily="34" charset="0"/>
                <a:cs typeface="Arial" panose="020B0604020202020204" pitchFamily="34" charset="0"/>
              </a:rPr>
              <a:t>can call this an 'order' in English, when someone tells you very directly to do something</a:t>
            </a:r>
            <a:r>
              <a:rPr lang="en-US" sz="2000" dirty="0" smtClean="0">
                <a:solidFill>
                  <a:srgbClr val="000000"/>
                </a:solidFill>
                <a:latin typeface="Arial" panose="020B0604020202020204" pitchFamily="34" charset="0"/>
                <a:cs typeface="Arial" panose="020B0604020202020204" pitchFamily="34" charset="0"/>
              </a:rPr>
              <a:t>.</a:t>
            </a:r>
          </a:p>
          <a:p>
            <a:endParaRPr lang="en-US" sz="2000" dirty="0">
              <a:solidFill>
                <a:srgbClr val="000000"/>
              </a:solidFill>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 </a:t>
            </a:r>
            <a:r>
              <a:rPr lang="en-US" sz="2000" dirty="0">
                <a:solidFill>
                  <a:srgbClr val="000000"/>
                </a:solidFill>
                <a:latin typeface="Arial" panose="020B0604020202020204" pitchFamily="34" charset="0"/>
                <a:cs typeface="Arial" panose="020B0604020202020204" pitchFamily="34" charset="0"/>
              </a:rPr>
              <a:t>For example</a:t>
            </a:r>
            <a:r>
              <a:rPr lang="en-US" sz="2000" dirty="0" smtClean="0">
                <a:solidFill>
                  <a:srgbClr val="000000"/>
                </a:solidFill>
                <a:latin typeface="Arial" panose="020B0604020202020204" pitchFamily="34" charset="0"/>
                <a:cs typeface="Arial" panose="020B0604020202020204" pitchFamily="34" charset="0"/>
              </a:rPr>
              <a:t>:</a:t>
            </a:r>
            <a:endParaRPr lang="en-US" sz="2000"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Direct speech: Sit down</a:t>
            </a:r>
            <a:r>
              <a:rPr lang="en-US" sz="2000" dirty="0" smtClean="0">
                <a:solidFill>
                  <a:srgbClr val="000000"/>
                </a:solidFill>
                <a:latin typeface="Arial" panose="020B0604020202020204" pitchFamily="34" charset="0"/>
                <a:cs typeface="Arial" panose="020B0604020202020204" pitchFamily="34" charset="0"/>
              </a:rPr>
              <a:t>!</a:t>
            </a:r>
          </a:p>
          <a:p>
            <a:endParaRPr lang="en-US" sz="2000" dirty="0">
              <a:solidFill>
                <a:srgbClr val="000000"/>
              </a:solidFill>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In fact, we make this into reported speech in the same way as a request. We just use 'tell' instead of 'ask</a:t>
            </a:r>
            <a:r>
              <a:rPr lang="en-US" sz="2000" dirty="0" smtClean="0">
                <a:solidFill>
                  <a:srgbClr val="000000"/>
                </a:solidFill>
                <a:latin typeface="Arial" panose="020B0604020202020204" pitchFamily="34" charset="0"/>
                <a:cs typeface="Arial" panose="020B0604020202020204" pitchFamily="34" charset="0"/>
              </a:rPr>
              <a:t>':</a:t>
            </a:r>
          </a:p>
          <a:p>
            <a:endParaRPr lang="en-US" sz="2000"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Reported speech: She told me to sit down.</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Negative:</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Direct </a:t>
            </a:r>
            <a:r>
              <a:rPr lang="en-US" sz="2000" dirty="0">
                <a:solidFill>
                  <a:srgbClr val="000000"/>
                </a:solidFill>
                <a:latin typeface="Arial" panose="020B0604020202020204" pitchFamily="34" charset="0"/>
                <a:cs typeface="Arial" panose="020B0604020202020204" pitchFamily="34" charset="0"/>
              </a:rPr>
              <a:t>speech</a:t>
            </a:r>
            <a:r>
              <a:rPr lang="en-US" sz="2000" dirty="0" smtClean="0">
                <a:solidFill>
                  <a:srgbClr val="000000"/>
                </a:solidFill>
                <a:latin typeface="Arial" panose="020B0604020202020204" pitchFamily="34" charset="0"/>
                <a:cs typeface="Arial" panose="020B0604020202020204" pitchFamily="34" charset="0"/>
              </a:rPr>
              <a:t>: Don’t talk!</a:t>
            </a:r>
          </a:p>
          <a:p>
            <a:r>
              <a:rPr lang="en-US" sz="2000" dirty="0">
                <a:solidFill>
                  <a:srgbClr val="000000"/>
                </a:solidFill>
                <a:latin typeface="Arial" panose="020B0604020202020204" pitchFamily="34" charset="0"/>
                <a:cs typeface="Arial" panose="020B0604020202020204" pitchFamily="34" charset="0"/>
              </a:rPr>
              <a:t>Reported speech: </a:t>
            </a:r>
            <a:r>
              <a:rPr lang="en-US" sz="2000" dirty="0" smtClean="0">
                <a:solidFill>
                  <a:srgbClr val="000000"/>
                </a:solidFill>
                <a:latin typeface="Arial" panose="020B0604020202020204" pitchFamily="34" charset="0"/>
                <a:cs typeface="Arial" panose="020B0604020202020204" pitchFamily="34" charset="0"/>
              </a:rPr>
              <a:t>He </a:t>
            </a:r>
            <a:r>
              <a:rPr lang="en-US" sz="2000" dirty="0">
                <a:solidFill>
                  <a:srgbClr val="000000"/>
                </a:solidFill>
                <a:latin typeface="Arial" panose="020B0604020202020204" pitchFamily="34" charset="0"/>
                <a:cs typeface="Arial" panose="020B0604020202020204" pitchFamily="34" charset="0"/>
              </a:rPr>
              <a:t>told me </a:t>
            </a:r>
            <a:r>
              <a:rPr lang="en-US" sz="2000" dirty="0" smtClean="0">
                <a:solidFill>
                  <a:srgbClr val="000000"/>
                </a:solidFill>
                <a:latin typeface="Arial" panose="020B0604020202020204" pitchFamily="34" charset="0"/>
                <a:cs typeface="Arial" panose="020B0604020202020204" pitchFamily="34" charset="0"/>
              </a:rPr>
              <a:t>not to talk.</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762806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3962400"/>
            <a:ext cx="5105400" cy="1569660"/>
          </a:xfrm>
          <a:prstGeom prst="rect">
            <a:avLst/>
          </a:prstGeom>
          <a:noFill/>
        </p:spPr>
        <p:txBody>
          <a:bodyPr wrap="square" rtlCol="0">
            <a:spAutoFit/>
          </a:bodyPr>
          <a:lstStyle/>
          <a:p>
            <a:r>
              <a:rPr lang="mk-MK" sz="2400" b="1" dirty="0" smtClean="0">
                <a:latin typeface="Arial" panose="020B0604020202020204" pitchFamily="34" charset="0"/>
                <a:cs typeface="Arial" panose="020B0604020202020204" pitchFamily="34" charset="0"/>
              </a:rPr>
              <a:t>Изработил: </a:t>
            </a:r>
          </a:p>
          <a:p>
            <a:r>
              <a:rPr lang="mk-MK" sz="2400" b="1" dirty="0" smtClean="0">
                <a:latin typeface="Arial" panose="020B0604020202020204" pitchFamily="34" charset="0"/>
                <a:cs typeface="Arial" panose="020B0604020202020204" pitchFamily="34" charset="0"/>
              </a:rPr>
              <a:t>Габриела Мамакис- Петковска</a:t>
            </a:r>
          </a:p>
          <a:p>
            <a:r>
              <a:rPr lang="mk-MK" sz="2400" b="1" dirty="0" smtClean="0">
                <a:latin typeface="Arial" panose="020B0604020202020204" pitchFamily="34" charset="0"/>
                <a:cs typeface="Arial" panose="020B0604020202020204" pitchFamily="34" charset="0"/>
              </a:rPr>
              <a:t>Наставник по Англиски јазик</a:t>
            </a:r>
          </a:p>
          <a:p>
            <a:r>
              <a:rPr lang="mk-MK" sz="2400" b="1" dirty="0" smtClean="0">
                <a:latin typeface="Arial" panose="020B0604020202020204" pitchFamily="34" charset="0"/>
                <a:cs typeface="Arial" panose="020B0604020202020204" pitchFamily="34" charset="0"/>
              </a:rPr>
              <a:t>ОУ Стив Наумов - Битола</a:t>
            </a:r>
            <a:endParaRPr lang="en-US" sz="2400" b="1"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0875" y="29308"/>
            <a:ext cx="2143125" cy="2143125"/>
          </a:xfrm>
          <a:prstGeom prst="rect">
            <a:avLst/>
          </a:prstGeom>
        </p:spPr>
      </p:pic>
      <p:pic>
        <p:nvPicPr>
          <p:cNvPr id="4" name="Picture 3" descr="C:\Users\Darko\Desktop\za GP\Slika logo.jpg"/>
          <p:cNvPicPr/>
          <p:nvPr/>
        </p:nvPicPr>
        <p:blipFill>
          <a:blip r:embed="rId3" cstate="print"/>
          <a:srcRect/>
          <a:stretch>
            <a:fillRect/>
          </a:stretch>
        </p:blipFill>
        <p:spPr bwMode="auto">
          <a:xfrm>
            <a:off x="76200" y="29307"/>
            <a:ext cx="2133600" cy="2143125"/>
          </a:xfrm>
          <a:prstGeom prst="rect">
            <a:avLst/>
          </a:prstGeom>
          <a:noFill/>
          <a:ln w="9525">
            <a:noFill/>
            <a:miter lim="800000"/>
            <a:headEnd/>
            <a:tailEnd/>
          </a:ln>
        </p:spPr>
      </p:pic>
    </p:spTree>
    <p:extLst>
      <p:ext uri="{BB962C8B-B14F-4D97-AF65-F5344CB8AC3E}">
        <p14:creationId xmlns:p14="http://schemas.microsoft.com/office/powerpoint/2010/main" val="276496696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0"/>
            <a:ext cx="7315200" cy="3877985"/>
          </a:xfrm>
          <a:prstGeom prst="rect">
            <a:avLst/>
          </a:prstGeom>
        </p:spPr>
        <p:txBody>
          <a:bodyPr wrap="square">
            <a:spAutoFit/>
          </a:bodyPr>
          <a:lstStyle/>
          <a:p>
            <a:r>
              <a:rPr lang="en-US" sz="2800" b="1" dirty="0">
                <a:solidFill>
                  <a:srgbClr val="FF6600"/>
                </a:solidFill>
                <a:latin typeface="Georgia" panose="02040502050405020303" pitchFamily="18" charset="0"/>
              </a:rPr>
              <a:t>Reported Statements</a:t>
            </a:r>
            <a:endParaRPr lang="en-US" sz="2800" b="1" dirty="0">
              <a:solidFill>
                <a:srgbClr val="000000"/>
              </a:solidFill>
              <a:latin typeface="Georgia" panose="02040502050405020303" pitchFamily="18" charset="0"/>
            </a:endParaRPr>
          </a:p>
          <a:p>
            <a:endParaRPr lang="en-US" dirty="0" smtClean="0">
              <a:solidFill>
                <a:srgbClr val="000000"/>
              </a:solidFill>
              <a:latin typeface="Georgia" panose="02040502050405020303" pitchFamily="18" charset="0"/>
            </a:endParaRPr>
          </a:p>
          <a:p>
            <a:endParaRPr lang="en-US" dirty="0">
              <a:solidFill>
                <a:srgbClr val="000000"/>
              </a:solidFill>
              <a:latin typeface="Georgia" panose="02040502050405020303" pitchFamily="18" charset="0"/>
            </a:endParaRPr>
          </a:p>
          <a:p>
            <a:endParaRPr lang="en-US" sz="2000" dirty="0" smtClean="0">
              <a:solidFill>
                <a:srgbClr val="000000"/>
              </a:solidFill>
              <a:latin typeface="Georgia" panose="02040502050405020303" pitchFamily="18" charset="0"/>
            </a:endParaRPr>
          </a:p>
          <a:p>
            <a:r>
              <a:rPr lang="en-US" sz="2000" dirty="0" smtClean="0">
                <a:solidFill>
                  <a:srgbClr val="000000"/>
                </a:solidFill>
                <a:latin typeface="Arial" panose="020B0604020202020204" pitchFamily="34" charset="0"/>
                <a:cs typeface="Arial" panose="020B0604020202020204" pitchFamily="34" charset="0"/>
              </a:rPr>
              <a:t>When </a:t>
            </a:r>
            <a:r>
              <a:rPr lang="en-US" sz="2000" dirty="0">
                <a:solidFill>
                  <a:srgbClr val="000000"/>
                </a:solidFill>
                <a:latin typeface="Arial" panose="020B0604020202020204" pitchFamily="34" charset="0"/>
                <a:cs typeface="Arial" panose="020B0604020202020204" pitchFamily="34" charset="0"/>
              </a:rPr>
              <a:t>do we use reported speech? </a:t>
            </a:r>
            <a:endParaRPr lang="en-US" sz="2000" dirty="0" smtClean="0">
              <a:solidFill>
                <a:srgbClr val="000000"/>
              </a:solidFill>
              <a:latin typeface="Arial" panose="020B0604020202020204" pitchFamily="34" charset="0"/>
              <a:cs typeface="Arial" panose="020B0604020202020204" pitchFamily="34" charset="0"/>
            </a:endParaRPr>
          </a:p>
          <a:p>
            <a:endParaRPr lang="en-US" sz="2000" dirty="0">
              <a:solidFill>
                <a:srgbClr val="000000"/>
              </a:solidFill>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Sometimes </a:t>
            </a:r>
            <a:r>
              <a:rPr lang="en-US" sz="2000" dirty="0">
                <a:solidFill>
                  <a:srgbClr val="000000"/>
                </a:solidFill>
                <a:latin typeface="Arial" panose="020B0604020202020204" pitchFamily="34" charset="0"/>
                <a:cs typeface="Arial" panose="020B0604020202020204" pitchFamily="34" charset="0"/>
              </a:rPr>
              <a:t>someone says a sentence, for example </a:t>
            </a:r>
            <a:endParaRPr lang="en-US" sz="2000" dirty="0" smtClean="0">
              <a:solidFill>
                <a:srgbClr val="000000"/>
              </a:solidFill>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a:t>
            </a:r>
            <a:r>
              <a:rPr lang="en-US" sz="2000" dirty="0">
                <a:solidFill>
                  <a:srgbClr val="000000"/>
                </a:solidFill>
                <a:latin typeface="Arial" panose="020B0604020202020204" pitchFamily="34" charset="0"/>
                <a:cs typeface="Arial" panose="020B0604020202020204" pitchFamily="34" charset="0"/>
              </a:rPr>
              <a:t>I'm going </a:t>
            </a:r>
            <a:r>
              <a:rPr lang="en-US" sz="2000" dirty="0" smtClean="0">
                <a:solidFill>
                  <a:srgbClr val="000000"/>
                </a:solidFill>
                <a:latin typeface="Arial" panose="020B0604020202020204" pitchFamily="34" charset="0"/>
                <a:cs typeface="Arial" panose="020B0604020202020204" pitchFamily="34" charset="0"/>
              </a:rPr>
              <a:t>to learn reported speech".</a:t>
            </a:r>
          </a:p>
          <a:p>
            <a:endParaRPr lang="en-US" sz="2000" dirty="0">
              <a:solidFill>
                <a:srgbClr val="000000"/>
              </a:solidFill>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 </a:t>
            </a:r>
            <a:r>
              <a:rPr lang="en-US" sz="2000" dirty="0">
                <a:solidFill>
                  <a:srgbClr val="000000"/>
                </a:solidFill>
                <a:latin typeface="Arial" panose="020B0604020202020204" pitchFamily="34" charset="0"/>
                <a:cs typeface="Arial" panose="020B0604020202020204" pitchFamily="34" charset="0"/>
              </a:rPr>
              <a:t>Later, maybe we want to tell someone else what the first person said</a:t>
            </a:r>
            <a:r>
              <a:rPr lang="en-US" dirty="0" smtClean="0">
                <a:solidFill>
                  <a:srgbClr val="000000"/>
                </a:solidFill>
                <a:latin typeface="Arial" panose="020B0604020202020204" pitchFamily="34" charset="0"/>
                <a:cs typeface="Arial" panose="020B0604020202020204" pitchFamily="34" charset="0"/>
              </a:rPr>
              <a:t>.</a:t>
            </a:r>
          </a:p>
          <a:p>
            <a:endParaRPr lang="en-US"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416155699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7620000" cy="4678204"/>
          </a:xfrm>
          <a:prstGeom prst="rect">
            <a:avLst/>
          </a:prstGeom>
        </p:spPr>
        <p:txBody>
          <a:bodyPr wrap="square">
            <a:spAutoFit/>
          </a:bodyPr>
          <a:lstStyle/>
          <a:p>
            <a:r>
              <a:rPr lang="en-US" sz="2400" b="1" dirty="0">
                <a:solidFill>
                  <a:srgbClr val="FF6600"/>
                </a:solidFill>
                <a:latin typeface="Georgia" panose="02040502050405020303" pitchFamily="18" charset="0"/>
              </a:rPr>
              <a:t>Here's how it works</a:t>
            </a:r>
            <a:r>
              <a:rPr lang="en-US" sz="2400" b="1" dirty="0" smtClean="0">
                <a:solidFill>
                  <a:srgbClr val="FF6600"/>
                </a:solidFill>
                <a:latin typeface="Georgia" panose="02040502050405020303" pitchFamily="18" charset="0"/>
              </a:rPr>
              <a:t>:</a:t>
            </a:r>
          </a:p>
          <a:p>
            <a:endParaRPr lang="en-US" b="1" dirty="0">
              <a:solidFill>
                <a:srgbClr val="FF6600"/>
              </a:solidFill>
              <a:latin typeface="Georgia" panose="02040502050405020303" pitchFamily="18" charset="0"/>
            </a:endParaRPr>
          </a:p>
          <a:p>
            <a:endParaRPr lang="en-US" dirty="0">
              <a:solidFill>
                <a:srgbClr val="000000"/>
              </a:solidFill>
              <a:latin typeface="Georgia" panose="02040502050405020303" pitchFamily="18" charset="0"/>
            </a:endParaRPr>
          </a:p>
          <a:p>
            <a:r>
              <a:rPr lang="en-US" sz="2000" dirty="0">
                <a:solidFill>
                  <a:srgbClr val="000000"/>
                </a:solidFill>
                <a:latin typeface="Georgia" panose="02040502050405020303" pitchFamily="18" charset="0"/>
              </a:rPr>
              <a:t>We use a 'reporting verb' like 'say' or 'tell</a:t>
            </a:r>
            <a:r>
              <a:rPr lang="en-US" sz="2000" dirty="0" smtClean="0">
                <a:solidFill>
                  <a:srgbClr val="000000"/>
                </a:solidFill>
                <a:latin typeface="Georgia" panose="02040502050405020303" pitchFamily="18" charset="0"/>
              </a:rPr>
              <a:t>'. </a:t>
            </a:r>
            <a:r>
              <a:rPr lang="en-US" sz="2000" dirty="0">
                <a:solidFill>
                  <a:srgbClr val="000000"/>
                </a:solidFill>
                <a:latin typeface="Georgia" panose="02040502050405020303" pitchFamily="18" charset="0"/>
              </a:rPr>
              <a:t>If this verb is in the present tense, it's easy. We just put 'she says' and then the sentence</a:t>
            </a:r>
            <a:r>
              <a:rPr lang="en-US" sz="2000" dirty="0" smtClean="0">
                <a:solidFill>
                  <a:srgbClr val="000000"/>
                </a:solidFill>
                <a:latin typeface="Georgia" panose="02040502050405020303" pitchFamily="18" charset="0"/>
              </a:rPr>
              <a:t>:</a:t>
            </a:r>
          </a:p>
          <a:p>
            <a:endParaRPr lang="en-US" sz="2000" dirty="0">
              <a:solidFill>
                <a:srgbClr val="000000"/>
              </a:solidFill>
              <a:latin typeface="Georgia" panose="02040502050405020303" pitchFamily="18" charset="0"/>
            </a:endParaRPr>
          </a:p>
          <a:p>
            <a:pPr>
              <a:buFont typeface="Arial" panose="020B0604020202020204" pitchFamily="34" charset="0"/>
              <a:buChar char="•"/>
            </a:pPr>
            <a:r>
              <a:rPr lang="en-US" sz="2000" dirty="0">
                <a:solidFill>
                  <a:srgbClr val="000000"/>
                </a:solidFill>
                <a:latin typeface="Georgia" panose="02040502050405020303" pitchFamily="18" charset="0"/>
              </a:rPr>
              <a:t>Direct speech: I </a:t>
            </a:r>
            <a:r>
              <a:rPr lang="en-US" sz="2000" dirty="0" smtClean="0">
                <a:solidFill>
                  <a:srgbClr val="000000"/>
                </a:solidFill>
                <a:latin typeface="Georgia" panose="02040502050405020303" pitchFamily="18" charset="0"/>
              </a:rPr>
              <a:t>like watching TV.</a:t>
            </a:r>
            <a:endParaRPr lang="en-US" sz="2000" dirty="0">
              <a:solidFill>
                <a:srgbClr val="000000"/>
              </a:solidFill>
              <a:latin typeface="Georgia" panose="02040502050405020303" pitchFamily="18" charset="0"/>
            </a:endParaRPr>
          </a:p>
          <a:p>
            <a:pPr>
              <a:buFont typeface="Arial" panose="020B0604020202020204" pitchFamily="34" charset="0"/>
              <a:buChar char="•"/>
            </a:pPr>
            <a:r>
              <a:rPr lang="en-US" sz="2000" dirty="0">
                <a:solidFill>
                  <a:srgbClr val="000000"/>
                </a:solidFill>
                <a:latin typeface="Georgia" panose="02040502050405020303" pitchFamily="18" charset="0"/>
              </a:rPr>
              <a:t>Reported speech: She </a:t>
            </a:r>
            <a:r>
              <a:rPr lang="en-US" sz="2000" b="1" dirty="0">
                <a:solidFill>
                  <a:srgbClr val="FF6600"/>
                </a:solidFill>
                <a:latin typeface="Georgia" panose="02040502050405020303" pitchFamily="18" charset="0"/>
              </a:rPr>
              <a:t>says</a:t>
            </a:r>
            <a:r>
              <a:rPr lang="en-US" sz="2000" dirty="0">
                <a:solidFill>
                  <a:srgbClr val="000000"/>
                </a:solidFill>
                <a:latin typeface="Georgia" panose="02040502050405020303" pitchFamily="18" charset="0"/>
              </a:rPr>
              <a:t> (that) she </a:t>
            </a:r>
            <a:r>
              <a:rPr lang="en-US" sz="2000" b="1" dirty="0">
                <a:solidFill>
                  <a:srgbClr val="000000"/>
                </a:solidFill>
                <a:latin typeface="Georgia" panose="02040502050405020303" pitchFamily="18" charset="0"/>
              </a:rPr>
              <a:t>likes</a:t>
            </a:r>
            <a:r>
              <a:rPr lang="en-US" sz="2000" dirty="0">
                <a:solidFill>
                  <a:srgbClr val="000000"/>
                </a:solidFill>
                <a:latin typeface="Georgia" panose="02040502050405020303" pitchFamily="18" charset="0"/>
              </a:rPr>
              <a:t> </a:t>
            </a:r>
            <a:r>
              <a:rPr lang="en-US" sz="2000" dirty="0" smtClean="0">
                <a:solidFill>
                  <a:srgbClr val="000000"/>
                </a:solidFill>
                <a:latin typeface="Georgia" panose="02040502050405020303" pitchFamily="18" charset="0"/>
              </a:rPr>
              <a:t>watching TV.</a:t>
            </a:r>
            <a:endParaRPr lang="en-US" sz="2000" dirty="0">
              <a:solidFill>
                <a:srgbClr val="000000"/>
              </a:solidFill>
              <a:latin typeface="Georgia" panose="02040502050405020303" pitchFamily="18" charset="0"/>
            </a:endParaRPr>
          </a:p>
          <a:p>
            <a:endParaRPr lang="en-US" sz="2000" dirty="0" smtClean="0">
              <a:solidFill>
                <a:srgbClr val="000000"/>
              </a:solidFill>
              <a:latin typeface="Georgia" panose="02040502050405020303" pitchFamily="18" charset="0"/>
            </a:endParaRPr>
          </a:p>
          <a:p>
            <a:r>
              <a:rPr lang="en-US" sz="2000" dirty="0" smtClean="0">
                <a:solidFill>
                  <a:srgbClr val="000000"/>
                </a:solidFill>
                <a:latin typeface="Georgia" panose="02040502050405020303" pitchFamily="18" charset="0"/>
              </a:rPr>
              <a:t>We </a:t>
            </a:r>
            <a:r>
              <a:rPr lang="en-US" sz="2000" dirty="0">
                <a:solidFill>
                  <a:srgbClr val="000000"/>
                </a:solidFill>
                <a:latin typeface="Georgia" panose="02040502050405020303" pitchFamily="18" charset="0"/>
              </a:rPr>
              <a:t>don't need to change the tense, though probably we do need to change the 'person' from 'I' to 'she', for example</a:t>
            </a:r>
            <a:r>
              <a:rPr lang="en-US" sz="2000" dirty="0" smtClean="0">
                <a:solidFill>
                  <a:srgbClr val="000000"/>
                </a:solidFill>
                <a:latin typeface="Georgia" panose="02040502050405020303" pitchFamily="18" charset="0"/>
              </a:rPr>
              <a:t>.</a:t>
            </a:r>
          </a:p>
          <a:p>
            <a:endParaRPr lang="en-US" sz="2000" dirty="0">
              <a:solidFill>
                <a:srgbClr val="000000"/>
              </a:solidFill>
              <a:latin typeface="Georgia" panose="02040502050405020303" pitchFamily="18" charset="0"/>
            </a:endParaRPr>
          </a:p>
          <a:p>
            <a:r>
              <a:rPr lang="en-US" sz="2000" dirty="0" smtClean="0">
                <a:solidFill>
                  <a:srgbClr val="000000"/>
                </a:solidFill>
                <a:latin typeface="Georgia" panose="02040502050405020303" pitchFamily="18" charset="0"/>
              </a:rPr>
              <a:t> </a:t>
            </a:r>
            <a:r>
              <a:rPr lang="en-US" sz="2000" dirty="0">
                <a:solidFill>
                  <a:srgbClr val="000000"/>
                </a:solidFill>
                <a:latin typeface="Georgia" panose="02040502050405020303" pitchFamily="18" charset="0"/>
              </a:rPr>
              <a:t>We also may need to change words like 'my' and 'your'.</a:t>
            </a:r>
            <a:r>
              <a:rPr lang="en-US" dirty="0">
                <a:solidFill>
                  <a:srgbClr val="000000"/>
                </a:solidFill>
                <a:latin typeface="Georgia" panose="02040502050405020303" pitchFamily="18" charset="0"/>
              </a:rPr>
              <a:t/>
            </a:r>
            <a:br>
              <a:rPr lang="en-US" dirty="0">
                <a:solidFill>
                  <a:srgbClr val="000000"/>
                </a:solidFill>
                <a:latin typeface="Georgia" panose="02040502050405020303" pitchFamily="18" charset="0"/>
              </a:rPr>
            </a:br>
            <a:endParaRPr lang="en-US"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280892972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14400"/>
            <a:ext cx="8229600" cy="3539430"/>
          </a:xfrm>
          <a:prstGeom prst="rect">
            <a:avLst/>
          </a:prstGeom>
        </p:spPr>
        <p:txBody>
          <a:bodyPr wrap="square">
            <a:spAutoFit/>
          </a:bodyPr>
          <a:lstStyle/>
          <a:p>
            <a:r>
              <a:rPr lang="en-US" sz="2800" b="1" dirty="0">
                <a:solidFill>
                  <a:srgbClr val="000000"/>
                </a:solidFill>
                <a:latin typeface="Arial" panose="020B0604020202020204" pitchFamily="34" charset="0"/>
                <a:cs typeface="Arial" panose="020B0604020202020204" pitchFamily="34" charset="0"/>
              </a:rPr>
              <a:t>But</a:t>
            </a:r>
            <a:r>
              <a:rPr lang="en-US" sz="2800" dirty="0">
                <a:solidFill>
                  <a:srgbClr val="000000"/>
                </a:solidFill>
                <a:latin typeface="Arial" panose="020B0604020202020204" pitchFamily="34" charset="0"/>
                <a:cs typeface="Arial" panose="020B0604020202020204" pitchFamily="34" charset="0"/>
              </a:rPr>
              <a:t>, if the reporting verb is in the past tense, then usually we change the tenses in the reported speech</a:t>
            </a:r>
            <a:r>
              <a:rPr lang="en-US" sz="2800" dirty="0" smtClean="0">
                <a:solidFill>
                  <a:srgbClr val="000000"/>
                </a:solidFill>
                <a:latin typeface="Arial" panose="020B0604020202020204" pitchFamily="34" charset="0"/>
                <a:cs typeface="Arial" panose="020B0604020202020204" pitchFamily="34" charset="0"/>
              </a:rPr>
              <a:t>:</a:t>
            </a:r>
          </a:p>
          <a:p>
            <a:endParaRPr lang="en-US" sz="2800"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800" dirty="0">
                <a:solidFill>
                  <a:srgbClr val="000000"/>
                </a:solidFill>
                <a:latin typeface="Arial" panose="020B0604020202020204" pitchFamily="34" charset="0"/>
                <a:cs typeface="Arial" panose="020B0604020202020204" pitchFamily="34" charset="0"/>
              </a:rPr>
              <a:t>Direct speech: I like </a:t>
            </a:r>
            <a:r>
              <a:rPr lang="en-US" sz="2800" dirty="0" smtClean="0">
                <a:solidFill>
                  <a:srgbClr val="000000"/>
                </a:solidFill>
                <a:latin typeface="Arial" panose="020B0604020202020204" pitchFamily="34" charset="0"/>
                <a:cs typeface="Arial" panose="020B0604020202020204" pitchFamily="34" charset="0"/>
              </a:rPr>
              <a:t>watching TV.</a:t>
            </a:r>
          </a:p>
          <a:p>
            <a:endParaRPr lang="en-US" sz="2800"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800" dirty="0">
                <a:solidFill>
                  <a:srgbClr val="000000"/>
                </a:solidFill>
                <a:latin typeface="Arial" panose="020B0604020202020204" pitchFamily="34" charset="0"/>
                <a:cs typeface="Arial" panose="020B0604020202020204" pitchFamily="34" charset="0"/>
              </a:rPr>
              <a:t>Reported speech: </a:t>
            </a:r>
            <a:endParaRPr lang="en-US" sz="2800" dirty="0" smtClean="0">
              <a:solidFill>
                <a:srgbClr val="000000"/>
              </a:solidFill>
              <a:latin typeface="Arial" panose="020B0604020202020204" pitchFamily="34" charset="0"/>
              <a:cs typeface="Arial" panose="020B0604020202020204" pitchFamily="34" charset="0"/>
            </a:endParaRPr>
          </a:p>
          <a:p>
            <a:r>
              <a:rPr lang="en-US" sz="2800" dirty="0" smtClean="0">
                <a:solidFill>
                  <a:srgbClr val="000000"/>
                </a:solidFill>
                <a:latin typeface="Arial" panose="020B0604020202020204" pitchFamily="34" charset="0"/>
                <a:cs typeface="Arial" panose="020B0604020202020204" pitchFamily="34" charset="0"/>
              </a:rPr>
              <a:t>She</a:t>
            </a:r>
            <a:r>
              <a:rPr lang="en-US" sz="2800" dirty="0">
                <a:solidFill>
                  <a:srgbClr val="000000"/>
                </a:solidFill>
                <a:latin typeface="Arial" panose="020B0604020202020204" pitchFamily="34" charset="0"/>
                <a:cs typeface="Arial" panose="020B0604020202020204" pitchFamily="34" charset="0"/>
              </a:rPr>
              <a:t> </a:t>
            </a:r>
            <a:r>
              <a:rPr lang="en-US" sz="2800" b="1" dirty="0">
                <a:solidFill>
                  <a:srgbClr val="FF6600"/>
                </a:solidFill>
                <a:latin typeface="Arial" panose="020B0604020202020204" pitchFamily="34" charset="0"/>
                <a:cs typeface="Arial" panose="020B0604020202020204" pitchFamily="34" charset="0"/>
              </a:rPr>
              <a:t>said</a:t>
            </a:r>
            <a:r>
              <a:rPr lang="en-US" sz="2800" dirty="0">
                <a:solidFill>
                  <a:srgbClr val="000000"/>
                </a:solidFill>
                <a:latin typeface="Arial" panose="020B0604020202020204" pitchFamily="34" charset="0"/>
                <a:cs typeface="Arial" panose="020B0604020202020204" pitchFamily="34" charset="0"/>
              </a:rPr>
              <a:t> (</a:t>
            </a:r>
            <a:r>
              <a:rPr lang="en-US" sz="2800" dirty="0" smtClean="0">
                <a:solidFill>
                  <a:srgbClr val="000000"/>
                </a:solidFill>
                <a:latin typeface="Arial" panose="020B0604020202020204" pitchFamily="34" charset="0"/>
                <a:cs typeface="Arial" panose="020B0604020202020204" pitchFamily="34" charset="0"/>
              </a:rPr>
              <a:t>that) she</a:t>
            </a:r>
            <a:r>
              <a:rPr lang="en-US" sz="2800" dirty="0">
                <a:solidFill>
                  <a:srgbClr val="000000"/>
                </a:solidFill>
                <a:latin typeface="Arial" panose="020B0604020202020204" pitchFamily="34" charset="0"/>
                <a:cs typeface="Arial" panose="020B0604020202020204" pitchFamily="34" charset="0"/>
              </a:rPr>
              <a:t> </a:t>
            </a:r>
            <a:r>
              <a:rPr lang="en-US" sz="2800" b="1" dirty="0">
                <a:solidFill>
                  <a:srgbClr val="FF6600"/>
                </a:solidFill>
                <a:latin typeface="Arial" panose="020B0604020202020204" pitchFamily="34" charset="0"/>
                <a:cs typeface="Arial" panose="020B0604020202020204" pitchFamily="34" charset="0"/>
              </a:rPr>
              <a:t>liked</a:t>
            </a:r>
            <a:r>
              <a:rPr lang="en-US" sz="2800" dirty="0">
                <a:solidFill>
                  <a:srgbClr val="000000"/>
                </a:solidFill>
                <a:latin typeface="Arial" panose="020B0604020202020204" pitchFamily="34" charset="0"/>
                <a:cs typeface="Arial" panose="020B0604020202020204" pitchFamily="34" charset="0"/>
              </a:rPr>
              <a:t> </a:t>
            </a:r>
            <a:r>
              <a:rPr lang="en-US" sz="2800" dirty="0" smtClean="0">
                <a:solidFill>
                  <a:srgbClr val="000000"/>
                </a:solidFill>
                <a:latin typeface="Arial" panose="020B0604020202020204" pitchFamily="34" charset="0"/>
                <a:cs typeface="Arial" panose="020B0604020202020204" pitchFamily="34" charset="0"/>
              </a:rPr>
              <a:t>watching TV.</a:t>
            </a:r>
            <a:endParaRPr lang="en-US" sz="28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07724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jpg"/>
          <p:cNvPicPr>
            <a:picLocks noChangeAspect="1"/>
          </p:cNvPicPr>
          <p:nvPr/>
        </p:nvPicPr>
        <p:blipFill>
          <a:blip r:embed="rId2" cstate="print"/>
          <a:stretch>
            <a:fillRect/>
          </a:stretch>
        </p:blipFill>
        <p:spPr>
          <a:xfrm>
            <a:off x="457200" y="21303"/>
            <a:ext cx="8077200" cy="6640871"/>
          </a:xfrm>
          <a:prstGeom prst="rect">
            <a:avLst/>
          </a:prstGeom>
        </p:spPr>
      </p:pic>
    </p:spTree>
    <p:extLst>
      <p:ext uri="{BB962C8B-B14F-4D97-AF65-F5344CB8AC3E}">
        <p14:creationId xmlns:p14="http://schemas.microsoft.com/office/powerpoint/2010/main" val="404060715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jpg"/>
          <p:cNvPicPr>
            <a:picLocks noGrp="1" noChangeAspect="1"/>
          </p:cNvPicPr>
          <p:nvPr>
            <p:ph idx="1"/>
          </p:nvPr>
        </p:nvPicPr>
        <p:blipFill>
          <a:blip r:embed="rId2" cstate="print"/>
          <a:stretch>
            <a:fillRect/>
          </a:stretch>
        </p:blipFill>
        <p:spPr>
          <a:xfrm>
            <a:off x="228600" y="762000"/>
            <a:ext cx="8763000" cy="5181600"/>
          </a:xfrm>
        </p:spPr>
      </p:pic>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685801"/>
            <a:ext cx="8153400" cy="4462760"/>
          </a:xfrm>
          <a:prstGeom prst="rect">
            <a:avLst/>
          </a:prstGeom>
        </p:spPr>
        <p:txBody>
          <a:bodyPr wrap="square">
            <a:spAutoFit/>
          </a:bodyPr>
          <a:lstStyle/>
          <a:p>
            <a:r>
              <a:rPr lang="en-US" sz="2800" b="1" dirty="0">
                <a:solidFill>
                  <a:srgbClr val="FF6600"/>
                </a:solidFill>
                <a:latin typeface="Arial" panose="020B0604020202020204" pitchFamily="34" charset="0"/>
                <a:cs typeface="Arial" panose="020B0604020202020204" pitchFamily="34" charset="0"/>
              </a:rPr>
              <a:t>Reported </a:t>
            </a:r>
            <a:r>
              <a:rPr lang="en-US" sz="2800" b="1" dirty="0" smtClean="0">
                <a:solidFill>
                  <a:srgbClr val="FF6600"/>
                </a:solidFill>
                <a:latin typeface="Arial" panose="020B0604020202020204" pitchFamily="34" charset="0"/>
                <a:cs typeface="Arial" panose="020B0604020202020204" pitchFamily="34" charset="0"/>
              </a:rPr>
              <a:t>Questions ( </a:t>
            </a:r>
            <a:r>
              <a:rPr lang="en-US" sz="2800" b="1" dirty="0" err="1" smtClean="0">
                <a:solidFill>
                  <a:srgbClr val="FF6600"/>
                </a:solidFill>
                <a:latin typeface="Arial" panose="020B0604020202020204" pitchFamily="34" charset="0"/>
                <a:cs typeface="Arial" panose="020B0604020202020204" pitchFamily="34" charset="0"/>
              </a:rPr>
              <a:t>Wh</a:t>
            </a:r>
            <a:r>
              <a:rPr lang="en-US" sz="2800" b="1" dirty="0" smtClean="0">
                <a:solidFill>
                  <a:srgbClr val="FF6600"/>
                </a:solidFill>
                <a:latin typeface="Arial" panose="020B0604020202020204" pitchFamily="34" charset="0"/>
                <a:cs typeface="Arial" panose="020B0604020202020204" pitchFamily="34" charset="0"/>
              </a:rPr>
              <a:t>-questions)</a:t>
            </a:r>
            <a:endParaRPr lang="en-US" sz="2800" dirty="0">
              <a:solidFill>
                <a:srgbClr val="000000"/>
              </a:solidFill>
              <a:latin typeface="Arial" panose="020B0604020202020204" pitchFamily="34" charset="0"/>
              <a:cs typeface="Arial" panose="020B0604020202020204" pitchFamily="34" charset="0"/>
            </a:endParaRPr>
          </a:p>
          <a:p>
            <a:endParaRPr lang="en-US" dirty="0" smtClean="0">
              <a:solidFill>
                <a:srgbClr val="000000"/>
              </a:solidFill>
              <a:latin typeface="Arial" panose="020B0604020202020204" pitchFamily="34" charset="0"/>
              <a:cs typeface="Arial" panose="020B0604020202020204" pitchFamily="34" charset="0"/>
            </a:endParaRPr>
          </a:p>
          <a:p>
            <a:endParaRPr lang="en-US" dirty="0">
              <a:solidFill>
                <a:srgbClr val="000000"/>
              </a:solidFill>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How </a:t>
            </a:r>
            <a:r>
              <a:rPr lang="en-US" sz="2000" dirty="0">
                <a:solidFill>
                  <a:srgbClr val="000000"/>
                </a:solidFill>
                <a:latin typeface="Arial" panose="020B0604020202020204" pitchFamily="34" charset="0"/>
                <a:cs typeface="Arial" panose="020B0604020202020204" pitchFamily="34" charset="0"/>
              </a:rPr>
              <a:t>about questions</a:t>
            </a:r>
            <a:r>
              <a:rPr lang="en-US" sz="2000" dirty="0" smtClean="0">
                <a:solidFill>
                  <a:srgbClr val="000000"/>
                </a:solidFill>
                <a:latin typeface="Arial" panose="020B0604020202020204" pitchFamily="34" charset="0"/>
                <a:cs typeface="Arial" panose="020B0604020202020204" pitchFamily="34" charset="0"/>
              </a:rPr>
              <a:t>?</a:t>
            </a:r>
          </a:p>
          <a:p>
            <a:endParaRPr lang="en-US" sz="2000"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Direct speech: Where do you live</a:t>
            </a:r>
            <a:r>
              <a:rPr lang="en-US" sz="2000" dirty="0" smtClean="0">
                <a:solidFill>
                  <a:srgbClr val="000000"/>
                </a:solidFill>
                <a:latin typeface="Arial" panose="020B0604020202020204" pitchFamily="34" charset="0"/>
                <a:cs typeface="Arial" panose="020B0604020202020204" pitchFamily="34" charset="0"/>
              </a:rPr>
              <a:t>?</a:t>
            </a:r>
          </a:p>
          <a:p>
            <a:endParaRPr lang="en-US" sz="2000"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How can we make the reported speech here?</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000000"/>
                </a:solidFill>
                <a:latin typeface="Arial" panose="020B0604020202020204" pitchFamily="34" charset="0"/>
                <a:cs typeface="Arial" panose="020B0604020202020204" pitchFamily="34" charset="0"/>
              </a:rPr>
              <a:t>In fact, it's not so different from reported statements. The tense changes are the same, and we keep the question word. The very important thing though is that, once we tell the question to someone else, it isn't a question any more. So we need to change the grammar to a normal positive sentence. </a:t>
            </a:r>
          </a:p>
        </p:txBody>
      </p:sp>
    </p:spTree>
    <p:extLst>
      <p:ext uri="{BB962C8B-B14F-4D97-AF65-F5344CB8AC3E}">
        <p14:creationId xmlns:p14="http://schemas.microsoft.com/office/powerpoint/2010/main" val="370866839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09600"/>
            <a:ext cx="7772400" cy="5016758"/>
          </a:xfrm>
          <a:prstGeom prst="rect">
            <a:avLst/>
          </a:prstGeom>
        </p:spPr>
        <p:txBody>
          <a:bodyPr wrap="square">
            <a:spAutoFit/>
          </a:bodyPr>
          <a:lstStyle/>
          <a:p>
            <a:r>
              <a:rPr lang="en-US" sz="2000" dirty="0">
                <a:solidFill>
                  <a:srgbClr val="000000"/>
                </a:solidFill>
                <a:latin typeface="Arial" panose="020B0604020202020204" pitchFamily="34" charset="0"/>
                <a:cs typeface="Arial" panose="020B0604020202020204" pitchFamily="34" charset="0"/>
              </a:rPr>
              <a:t>Maybe this example will help :</a:t>
            </a:r>
          </a:p>
          <a:p>
            <a:endParaRPr lang="en-US" sz="2000"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Direct speech: Where do you live?</a:t>
            </a:r>
          </a:p>
          <a:p>
            <a:endParaRPr lang="en-US" sz="2000" dirty="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Reported speech: She asked me where I lived.</a:t>
            </a:r>
          </a:p>
          <a:p>
            <a:endParaRPr lang="en-US" sz="2000" dirty="0" smtClean="0">
              <a:solidFill>
                <a:srgbClr val="000000"/>
              </a:solidFill>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The </a:t>
            </a:r>
            <a:r>
              <a:rPr lang="en-US" sz="2000" dirty="0">
                <a:solidFill>
                  <a:srgbClr val="000000"/>
                </a:solidFill>
                <a:latin typeface="Arial" panose="020B0604020202020204" pitchFamily="34" charset="0"/>
                <a:cs typeface="Arial" panose="020B0604020202020204" pitchFamily="34" charset="0"/>
              </a:rPr>
              <a:t>direct question is in the present simple tense. We make a present simple question with 'do' or 'does' so </a:t>
            </a:r>
            <a:r>
              <a:rPr lang="en-US" sz="2000" dirty="0" smtClean="0">
                <a:solidFill>
                  <a:srgbClr val="000000"/>
                </a:solidFill>
                <a:latin typeface="Arial" panose="020B0604020202020204" pitchFamily="34" charset="0"/>
                <a:cs typeface="Arial" panose="020B0604020202020204" pitchFamily="34" charset="0"/>
              </a:rPr>
              <a:t>we need </a:t>
            </a:r>
            <a:r>
              <a:rPr lang="en-US" sz="2000" dirty="0">
                <a:solidFill>
                  <a:srgbClr val="000000"/>
                </a:solidFill>
                <a:latin typeface="Arial" panose="020B0604020202020204" pitchFamily="34" charset="0"/>
                <a:cs typeface="Arial" panose="020B0604020202020204" pitchFamily="34" charset="0"/>
              </a:rPr>
              <a:t>to take that away. Then </a:t>
            </a:r>
            <a:r>
              <a:rPr lang="en-US" sz="2000" dirty="0" smtClean="0">
                <a:solidFill>
                  <a:srgbClr val="000000"/>
                </a:solidFill>
                <a:latin typeface="Arial" panose="020B0604020202020204" pitchFamily="34" charset="0"/>
                <a:cs typeface="Arial" panose="020B0604020202020204" pitchFamily="34" charset="0"/>
              </a:rPr>
              <a:t>we need  </a:t>
            </a:r>
            <a:r>
              <a:rPr lang="en-US" sz="2000" dirty="0">
                <a:solidFill>
                  <a:srgbClr val="000000"/>
                </a:solidFill>
                <a:latin typeface="Arial" panose="020B0604020202020204" pitchFamily="34" charset="0"/>
                <a:cs typeface="Arial" panose="020B0604020202020204" pitchFamily="34" charset="0"/>
              </a:rPr>
              <a:t>to change the verb to the past simple.</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000000"/>
                </a:solidFill>
                <a:latin typeface="Arial" panose="020B0604020202020204" pitchFamily="34" charset="0"/>
                <a:cs typeface="Arial" panose="020B0604020202020204" pitchFamily="34" charset="0"/>
              </a:rPr>
              <a:t>Another </a:t>
            </a:r>
            <a:r>
              <a:rPr lang="en-US" sz="2000" dirty="0" smtClean="0">
                <a:solidFill>
                  <a:srgbClr val="000000"/>
                </a:solidFill>
                <a:latin typeface="Arial" panose="020B0604020202020204" pitchFamily="34" charset="0"/>
                <a:cs typeface="Arial" panose="020B0604020202020204" pitchFamily="34" charset="0"/>
              </a:rPr>
              <a:t>example :</a:t>
            </a:r>
          </a:p>
          <a:p>
            <a:endParaRPr lang="en-US" sz="2000" dirty="0" smtClean="0">
              <a:solidFill>
                <a:srgbClr val="000000"/>
              </a:solidFill>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Direct </a:t>
            </a:r>
            <a:r>
              <a:rPr lang="en-US" sz="2000" dirty="0">
                <a:solidFill>
                  <a:srgbClr val="000000"/>
                </a:solidFill>
                <a:latin typeface="Arial" panose="020B0604020202020204" pitchFamily="34" charset="0"/>
                <a:cs typeface="Arial" panose="020B0604020202020204" pitchFamily="34" charset="0"/>
              </a:rPr>
              <a:t>speech: Where is </a:t>
            </a:r>
            <a:r>
              <a:rPr lang="en-US" sz="2000" dirty="0" smtClean="0">
                <a:solidFill>
                  <a:srgbClr val="000000"/>
                </a:solidFill>
                <a:latin typeface="Arial" panose="020B0604020202020204" pitchFamily="34" charset="0"/>
                <a:cs typeface="Arial" panose="020B0604020202020204" pitchFamily="34" charset="0"/>
              </a:rPr>
              <a:t>Tom?</a:t>
            </a:r>
            <a:endParaRPr lang="en-US" sz="2000" dirty="0">
              <a:solidFill>
                <a:srgbClr val="000000"/>
              </a:solidFill>
              <a:latin typeface="Arial" panose="020B0604020202020204" pitchFamily="34" charset="0"/>
              <a:cs typeface="Arial" panose="020B0604020202020204" pitchFamily="34" charset="0"/>
            </a:endParaRPr>
          </a:p>
          <a:p>
            <a:endParaRPr lang="en-US" sz="2000" dirty="0">
              <a:solidFill>
                <a:srgbClr val="000000"/>
              </a:solidFill>
              <a:latin typeface="Arial" panose="020B0604020202020204" pitchFamily="34" charset="0"/>
              <a:cs typeface="Arial" panose="020B0604020202020204" pitchFamily="34" charset="0"/>
            </a:endParaRPr>
          </a:p>
          <a:p>
            <a:r>
              <a:rPr lang="en-US" sz="2000" dirty="0" smtClean="0">
                <a:solidFill>
                  <a:srgbClr val="000000"/>
                </a:solidFill>
                <a:latin typeface="Arial" panose="020B0604020202020204" pitchFamily="34" charset="0"/>
                <a:cs typeface="Arial" panose="020B0604020202020204" pitchFamily="34" charset="0"/>
              </a:rPr>
              <a:t> Reported </a:t>
            </a:r>
            <a:r>
              <a:rPr lang="en-US" sz="2000" dirty="0">
                <a:solidFill>
                  <a:srgbClr val="000000"/>
                </a:solidFill>
                <a:latin typeface="Arial" panose="020B0604020202020204" pitchFamily="34" charset="0"/>
                <a:cs typeface="Arial" panose="020B0604020202020204" pitchFamily="34" charset="0"/>
              </a:rPr>
              <a:t>speech: She asked me where </a:t>
            </a:r>
            <a:r>
              <a:rPr lang="en-US" sz="2000" dirty="0" smtClean="0">
                <a:solidFill>
                  <a:srgbClr val="000000"/>
                </a:solidFill>
                <a:latin typeface="Arial" panose="020B0604020202020204" pitchFamily="34" charset="0"/>
                <a:cs typeface="Arial" panose="020B0604020202020204" pitchFamily="34" charset="0"/>
              </a:rPr>
              <a:t>Tom </a:t>
            </a:r>
            <a:r>
              <a:rPr lang="en-US" sz="2000" dirty="0">
                <a:solidFill>
                  <a:srgbClr val="000000"/>
                </a:solidFill>
                <a:latin typeface="Arial" panose="020B0604020202020204" pitchFamily="34" charset="0"/>
                <a:cs typeface="Arial" panose="020B0604020202020204" pitchFamily="34" charset="0"/>
              </a:rPr>
              <a:t>was</a:t>
            </a:r>
            <a:r>
              <a:rPr lang="en-US" sz="2000" dirty="0" smtClean="0">
                <a:solidFill>
                  <a:srgbClr val="000000"/>
                </a:solidFill>
                <a:latin typeface="Arial" panose="020B0604020202020204" pitchFamily="34" charset="0"/>
                <a:cs typeface="Arial" panose="020B0604020202020204" pitchFamily="34" charset="0"/>
              </a:rPr>
              <a:t>.</a:t>
            </a:r>
          </a:p>
          <a:p>
            <a:pPr>
              <a:buFont typeface="Arial" panose="020B0604020202020204" pitchFamily="34" charset="0"/>
              <a:buChar char="•"/>
            </a:pPr>
            <a:endParaRPr lang="en-US" sz="2000"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167707912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457200"/>
            <a:ext cx="7696200" cy="4401205"/>
          </a:xfrm>
          <a:prstGeom prst="rect">
            <a:avLst/>
          </a:prstGeom>
        </p:spPr>
        <p:txBody>
          <a:bodyPr wrap="square">
            <a:spAutoFit/>
          </a:bodyPr>
          <a:lstStyle/>
          <a:p>
            <a:r>
              <a:rPr lang="en-US" sz="2800" b="1" dirty="0">
                <a:solidFill>
                  <a:srgbClr val="FF6600"/>
                </a:solidFill>
                <a:latin typeface="Arial" panose="020B0604020202020204" pitchFamily="34" charset="0"/>
                <a:cs typeface="Arial" panose="020B0604020202020204" pitchFamily="34" charset="0"/>
              </a:rPr>
              <a:t>Reported </a:t>
            </a:r>
            <a:r>
              <a:rPr lang="en-US" sz="2800" b="1" dirty="0" smtClean="0">
                <a:solidFill>
                  <a:srgbClr val="FF6600"/>
                </a:solidFill>
                <a:latin typeface="Arial" panose="020B0604020202020204" pitchFamily="34" charset="0"/>
                <a:cs typeface="Arial" panose="020B0604020202020204" pitchFamily="34" charset="0"/>
              </a:rPr>
              <a:t>Questions ( yes/no questions)</a:t>
            </a:r>
          </a:p>
          <a:p>
            <a:endParaRPr lang="en-US" sz="2800" b="1" dirty="0">
              <a:solidFill>
                <a:srgbClr val="FF6600"/>
              </a:solidFill>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We don't have any question words to help </a:t>
            </a:r>
            <a:r>
              <a:rPr lang="en-US" sz="2000" dirty="0" smtClean="0">
                <a:latin typeface="Arial" panose="020B0604020202020204" pitchFamily="34" charset="0"/>
                <a:cs typeface="Arial" panose="020B0604020202020204" pitchFamily="34" charset="0"/>
              </a:rPr>
              <a:t>us, </a:t>
            </a:r>
            <a:r>
              <a:rPr lang="en-US" sz="2000" dirty="0">
                <a:latin typeface="Arial" panose="020B0604020202020204" pitchFamily="34" charset="0"/>
                <a:cs typeface="Arial" panose="020B0604020202020204" pitchFamily="34" charset="0"/>
              </a:rPr>
              <a:t>i</a:t>
            </a:r>
            <a:r>
              <a:rPr lang="en-US" sz="2000" dirty="0" smtClean="0">
                <a:latin typeface="Arial" panose="020B0604020202020204" pitchFamily="34" charset="0"/>
                <a:cs typeface="Arial" panose="020B0604020202020204" pitchFamily="34" charset="0"/>
              </a:rPr>
              <a:t>nstead</a:t>
            </a:r>
            <a:r>
              <a:rPr lang="en-US" sz="2000" dirty="0">
                <a:latin typeface="Arial" panose="020B0604020202020204" pitchFamily="34" charset="0"/>
                <a:cs typeface="Arial" panose="020B0604020202020204" pitchFamily="34" charset="0"/>
              </a:rPr>
              <a:t>, we use 'if</a:t>
            </a:r>
            <a:r>
              <a:rPr lang="en-US" sz="2000" dirty="0" smtClean="0">
                <a:latin typeface="Arial" panose="020B0604020202020204" pitchFamily="34" charset="0"/>
                <a:cs typeface="Arial" panose="020B0604020202020204" pitchFamily="34" charset="0"/>
              </a:rPr>
              <a:t>':</a:t>
            </a:r>
          </a:p>
          <a:p>
            <a:endParaRPr lang="en-US" sz="2000" dirty="0" smtClean="0">
              <a:solidFill>
                <a:srgbClr val="FF6600"/>
              </a:solidFill>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Direct </a:t>
            </a:r>
            <a:r>
              <a:rPr lang="en-US" sz="2000" dirty="0">
                <a:latin typeface="Arial" panose="020B0604020202020204" pitchFamily="34" charset="0"/>
                <a:cs typeface="Arial" panose="020B0604020202020204" pitchFamily="34" charset="0"/>
              </a:rPr>
              <a:t>speech: Do you like chocolate?</a:t>
            </a:r>
          </a:p>
          <a:p>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Reported </a:t>
            </a:r>
            <a:r>
              <a:rPr lang="en-US" sz="2000" dirty="0">
                <a:latin typeface="Arial" panose="020B0604020202020204" pitchFamily="34" charset="0"/>
                <a:cs typeface="Arial" panose="020B0604020202020204" pitchFamily="34" charset="0"/>
              </a:rPr>
              <a:t>speech: She asked me </a:t>
            </a:r>
            <a:r>
              <a:rPr lang="en-US" sz="2000" b="1" dirty="0">
                <a:latin typeface="Arial" panose="020B0604020202020204" pitchFamily="34" charset="0"/>
                <a:cs typeface="Arial" panose="020B0604020202020204" pitchFamily="34" charset="0"/>
              </a:rPr>
              <a:t>if</a:t>
            </a:r>
            <a:r>
              <a:rPr lang="en-US" sz="2000" dirty="0">
                <a:latin typeface="Arial" panose="020B0604020202020204" pitchFamily="34" charset="0"/>
                <a:cs typeface="Arial" panose="020B0604020202020204" pitchFamily="34" charset="0"/>
              </a:rPr>
              <a:t> I liked chocolate</a:t>
            </a:r>
            <a:r>
              <a:rPr lang="en-US" sz="2000" dirty="0" smtClean="0">
                <a:latin typeface="Arial" panose="020B0604020202020204" pitchFamily="34" charset="0"/>
                <a:cs typeface="Arial" panose="020B0604020202020204" pitchFamily="34" charset="0"/>
              </a:rPr>
              <a:t>.</a:t>
            </a:r>
          </a:p>
          <a:p>
            <a:endParaRPr lang="en-US" sz="2000" dirty="0"/>
          </a:p>
          <a:p>
            <a:endParaRPr lang="en-US" sz="2000" dirty="0"/>
          </a:p>
          <a:p>
            <a:endParaRPr lang="en-US" sz="2800" b="1" dirty="0">
              <a:solidFill>
                <a:srgbClr val="FF6600"/>
              </a:solidFill>
              <a:latin typeface="Georgia" panose="02040502050405020303" pitchFamily="18" charset="0"/>
            </a:endParaRPr>
          </a:p>
          <a:p>
            <a:endParaRPr lang="en-US" sz="2800" dirty="0" smtClean="0">
              <a:solidFill>
                <a:srgbClr val="FF6600"/>
              </a:solidFill>
              <a:latin typeface="Georgia" panose="02040502050405020303" pitchFamily="18" charset="0"/>
            </a:endParaRPr>
          </a:p>
          <a:p>
            <a:endParaRPr lang="en-US" sz="2800" b="1" dirty="0"/>
          </a:p>
        </p:txBody>
      </p:sp>
      <p:graphicFrame>
        <p:nvGraphicFramePr>
          <p:cNvPr id="6" name="Table 5"/>
          <p:cNvGraphicFramePr>
            <a:graphicFrameLocks noGrp="1"/>
          </p:cNvGraphicFramePr>
          <p:nvPr>
            <p:extLst>
              <p:ext uri="{D42A27DB-BD31-4B8C-83A1-F6EECF244321}">
                <p14:modId xmlns:p14="http://schemas.microsoft.com/office/powerpoint/2010/main" val="2076759597"/>
              </p:ext>
            </p:extLst>
          </p:nvPr>
        </p:nvGraphicFramePr>
        <p:xfrm>
          <a:off x="533400" y="3581400"/>
          <a:ext cx="6348412" cy="2026920"/>
        </p:xfrm>
        <a:graphic>
          <a:graphicData uri="http://schemas.openxmlformats.org/drawingml/2006/table">
            <a:tbl>
              <a:tblPr/>
              <a:tblGrid>
                <a:gridCol w="3174206"/>
                <a:gridCol w="3174206"/>
              </a:tblGrid>
              <a:tr h="369570">
                <a:tc>
                  <a:txBody>
                    <a:bodyPr/>
                    <a:lstStyle/>
                    <a:p>
                      <a:r>
                        <a:rPr lang="en-US" sz="1800" b="1" dirty="0">
                          <a:solidFill>
                            <a:srgbClr val="FF6600"/>
                          </a:solidFill>
                          <a:effectLst/>
                          <a:latin typeface="Arial" panose="020B0604020202020204" pitchFamily="34" charset="0"/>
                          <a:cs typeface="Arial" panose="020B0604020202020204" pitchFamily="34" charset="0"/>
                        </a:rPr>
                        <a:t>Direct Question</a:t>
                      </a:r>
                      <a:endParaRPr lang="en-US" sz="1800" dirty="0">
                        <a:latin typeface="Arial" panose="020B0604020202020204" pitchFamily="34" charset="0"/>
                        <a:cs typeface="Arial" panose="020B0604020202020204" pitchFamily="34" charset="0"/>
                      </a:endParaRPr>
                    </a:p>
                  </a:txBody>
                  <a:tcPr marL="47625" marR="47625" marT="47625" marB="47625" anchor="ctr">
                    <a:lnL>
                      <a:noFill/>
                    </a:lnL>
                    <a:lnR>
                      <a:noFill/>
                    </a:lnR>
                    <a:lnT>
                      <a:noFill/>
                    </a:lnT>
                    <a:lnB>
                      <a:noFill/>
                    </a:lnB>
                  </a:tcPr>
                </a:tc>
                <a:tc>
                  <a:txBody>
                    <a:bodyPr/>
                    <a:lstStyle/>
                    <a:p>
                      <a:r>
                        <a:rPr lang="en-US" sz="1800" b="1">
                          <a:solidFill>
                            <a:srgbClr val="FF6600"/>
                          </a:solidFill>
                          <a:effectLst/>
                          <a:latin typeface="Arial" panose="020B0604020202020204" pitchFamily="34" charset="0"/>
                          <a:cs typeface="Arial" panose="020B0604020202020204" pitchFamily="34" charset="0"/>
                        </a:rPr>
                        <a:t>Reported Question</a:t>
                      </a:r>
                      <a:endParaRPr lang="en-US" sz="1800">
                        <a:latin typeface="Arial" panose="020B0604020202020204" pitchFamily="34" charset="0"/>
                        <a:cs typeface="Arial" panose="020B0604020202020204" pitchFamily="34" charset="0"/>
                      </a:endParaRPr>
                    </a:p>
                  </a:txBody>
                  <a:tcPr marL="47625" marR="47625" marT="47625" marB="47625" anchor="ctr">
                    <a:lnL>
                      <a:noFill/>
                    </a:lnL>
                    <a:lnR>
                      <a:noFill/>
                    </a:lnR>
                    <a:lnT>
                      <a:noFill/>
                    </a:lnT>
                    <a:lnB>
                      <a:noFill/>
                    </a:lnB>
                  </a:tcPr>
                </a:tc>
              </a:tr>
              <a:tr h="369570">
                <a:tc>
                  <a:txBody>
                    <a:bodyPr/>
                    <a:lstStyle/>
                    <a:p>
                      <a:r>
                        <a:rPr lang="en-US" sz="1800" dirty="0">
                          <a:latin typeface="Arial" panose="020B0604020202020204" pitchFamily="34" charset="0"/>
                          <a:cs typeface="Arial" panose="020B0604020202020204" pitchFamily="34" charset="0"/>
                        </a:rPr>
                        <a:t>Do you </a:t>
                      </a:r>
                      <a:r>
                        <a:rPr lang="en-US" sz="1800" dirty="0" smtClean="0">
                          <a:latin typeface="Arial" panose="020B0604020202020204" pitchFamily="34" charset="0"/>
                          <a:cs typeface="Arial" panose="020B0604020202020204" pitchFamily="34" charset="0"/>
                        </a:rPr>
                        <a:t>like </a:t>
                      </a:r>
                      <a:r>
                        <a:rPr lang="en-US" sz="1800" dirty="0">
                          <a:latin typeface="Arial" panose="020B0604020202020204" pitchFamily="34" charset="0"/>
                          <a:cs typeface="Arial" panose="020B0604020202020204" pitchFamily="34" charset="0"/>
                        </a:rPr>
                        <a:t>me?</a:t>
                      </a:r>
                    </a:p>
                  </a:txBody>
                  <a:tcPr marL="47625" marR="47625" marT="47625" marB="47625" anchor="ctr">
                    <a:lnL>
                      <a:noFill/>
                    </a:lnL>
                    <a:lnR>
                      <a:noFill/>
                    </a:lnR>
                    <a:lnT>
                      <a:noFill/>
                    </a:lnT>
                    <a:lnB>
                      <a:noFill/>
                    </a:lnB>
                  </a:tcPr>
                </a:tc>
                <a:tc>
                  <a:txBody>
                    <a:bodyPr/>
                    <a:lstStyle/>
                    <a:p>
                      <a:r>
                        <a:rPr lang="en-US" sz="1800" dirty="0">
                          <a:latin typeface="Arial" panose="020B0604020202020204" pitchFamily="34" charset="0"/>
                          <a:cs typeface="Arial" panose="020B0604020202020204" pitchFamily="34" charset="0"/>
                        </a:rPr>
                        <a:t>He asked me if I </a:t>
                      </a:r>
                      <a:r>
                        <a:rPr lang="en-US" sz="1800" dirty="0" smtClean="0">
                          <a:latin typeface="Arial" panose="020B0604020202020204" pitchFamily="34" charset="0"/>
                          <a:cs typeface="Arial" panose="020B0604020202020204" pitchFamily="34" charset="0"/>
                        </a:rPr>
                        <a:t>liked </a:t>
                      </a:r>
                      <a:r>
                        <a:rPr lang="en-US" sz="1800" dirty="0">
                          <a:latin typeface="Arial" panose="020B0604020202020204" pitchFamily="34" charset="0"/>
                          <a:cs typeface="Arial" panose="020B0604020202020204" pitchFamily="34" charset="0"/>
                        </a:rPr>
                        <a:t>him.</a:t>
                      </a:r>
                    </a:p>
                  </a:txBody>
                  <a:tcPr marL="47625" marR="47625" marT="47625" marB="47625" anchor="ctr">
                    <a:lnL>
                      <a:noFill/>
                    </a:lnL>
                    <a:lnR>
                      <a:noFill/>
                    </a:lnR>
                    <a:lnT>
                      <a:noFill/>
                    </a:lnT>
                    <a:lnB>
                      <a:noFill/>
                    </a:lnB>
                  </a:tcPr>
                </a:tc>
              </a:tr>
              <a:tr h="643890">
                <a:tc>
                  <a:txBody>
                    <a:bodyPr/>
                    <a:lstStyle/>
                    <a:p>
                      <a:r>
                        <a:rPr lang="en-US" sz="1800" dirty="0">
                          <a:latin typeface="Arial" panose="020B0604020202020204" pitchFamily="34" charset="0"/>
                          <a:cs typeface="Arial" panose="020B0604020202020204" pitchFamily="34" charset="0"/>
                        </a:rPr>
                        <a:t>Have you ever been to </a:t>
                      </a:r>
                      <a:r>
                        <a:rPr lang="en-US" sz="1800" dirty="0" smtClean="0">
                          <a:latin typeface="Arial" panose="020B0604020202020204" pitchFamily="34" charset="0"/>
                          <a:cs typeface="Arial" panose="020B0604020202020204" pitchFamily="34" charset="0"/>
                        </a:rPr>
                        <a:t>London?</a:t>
                      </a:r>
                      <a:endParaRPr lang="en-US" sz="1800" dirty="0">
                        <a:latin typeface="Arial" panose="020B0604020202020204" pitchFamily="34" charset="0"/>
                        <a:cs typeface="Arial" panose="020B0604020202020204" pitchFamily="34" charset="0"/>
                      </a:endParaRPr>
                    </a:p>
                  </a:txBody>
                  <a:tcPr marL="47625" marR="47625" marT="47625" marB="47625" anchor="ctr">
                    <a:lnL>
                      <a:noFill/>
                    </a:lnL>
                    <a:lnR>
                      <a:noFill/>
                    </a:lnR>
                    <a:lnT>
                      <a:noFill/>
                    </a:lnT>
                    <a:lnB>
                      <a:noFill/>
                    </a:lnB>
                  </a:tcPr>
                </a:tc>
                <a:tc>
                  <a:txBody>
                    <a:bodyPr/>
                    <a:lstStyle/>
                    <a:p>
                      <a:r>
                        <a:rPr lang="en-US" sz="1800" dirty="0">
                          <a:latin typeface="Arial" panose="020B0604020202020204" pitchFamily="34" charset="0"/>
                          <a:cs typeface="Arial" panose="020B0604020202020204" pitchFamily="34" charset="0"/>
                        </a:rPr>
                        <a:t>She asked me if I had ever been to </a:t>
                      </a:r>
                      <a:r>
                        <a:rPr lang="en-US" sz="1800" dirty="0" smtClean="0">
                          <a:latin typeface="Arial" panose="020B0604020202020204" pitchFamily="34" charset="0"/>
                          <a:cs typeface="Arial" panose="020B0604020202020204" pitchFamily="34" charset="0"/>
                        </a:rPr>
                        <a:t>London.</a:t>
                      </a:r>
                      <a:endParaRPr lang="en-US" sz="1800" dirty="0">
                        <a:latin typeface="Arial" panose="020B0604020202020204" pitchFamily="34" charset="0"/>
                        <a:cs typeface="Arial" panose="020B0604020202020204" pitchFamily="34" charset="0"/>
                      </a:endParaRPr>
                    </a:p>
                  </a:txBody>
                  <a:tcPr marL="47625" marR="47625" marT="47625" marB="47625" anchor="ctr">
                    <a:lnL>
                      <a:noFill/>
                    </a:lnL>
                    <a:lnR>
                      <a:noFill/>
                    </a:lnR>
                    <a:lnT>
                      <a:noFill/>
                    </a:lnT>
                    <a:lnB>
                      <a:noFill/>
                    </a:lnB>
                  </a:tcPr>
                </a:tc>
              </a:tr>
              <a:tr h="643890">
                <a:tc>
                  <a:txBody>
                    <a:bodyPr/>
                    <a:lstStyle/>
                    <a:p>
                      <a:r>
                        <a:rPr lang="en-US" sz="1800" dirty="0">
                          <a:latin typeface="Arial" panose="020B0604020202020204" pitchFamily="34" charset="0"/>
                          <a:cs typeface="Arial" panose="020B0604020202020204" pitchFamily="34" charset="0"/>
                        </a:rPr>
                        <a:t>Are you living here?</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txBody>
                  <a:tcPr marL="47625" marR="47625" marT="47625" marB="47625" anchor="ctr">
                    <a:lnL>
                      <a:noFill/>
                    </a:lnL>
                    <a:lnR>
                      <a:noFill/>
                    </a:lnR>
                    <a:lnT>
                      <a:noFill/>
                    </a:lnT>
                    <a:lnB>
                      <a:noFill/>
                    </a:lnB>
                  </a:tcPr>
                </a:tc>
                <a:tc>
                  <a:txBody>
                    <a:bodyPr/>
                    <a:lstStyle/>
                    <a:p>
                      <a:r>
                        <a:rPr lang="en-US" sz="1800" dirty="0">
                          <a:latin typeface="Arial" panose="020B0604020202020204" pitchFamily="34" charset="0"/>
                          <a:cs typeface="Arial" panose="020B0604020202020204" pitchFamily="34" charset="0"/>
                        </a:rPr>
                        <a:t>She asked me if I was living here.</a:t>
                      </a:r>
                    </a:p>
                  </a:txBody>
                  <a:tcPr marL="47625" marR="47625" marT="47625" marB="47625" anchor="ctr">
                    <a:lnL>
                      <a:noFill/>
                    </a:lnL>
                    <a:lnR>
                      <a:noFill/>
                    </a:lnR>
                    <a:lnT>
                      <a:noFill/>
                    </a:lnT>
                    <a:lnB>
                      <a:noFill/>
                    </a:lnB>
                  </a:tcPr>
                </a:tc>
              </a:tr>
            </a:tbl>
          </a:graphicData>
        </a:graphic>
      </p:graphicFrame>
    </p:spTree>
    <p:extLst>
      <p:ext uri="{BB962C8B-B14F-4D97-AF65-F5344CB8AC3E}">
        <p14:creationId xmlns:p14="http://schemas.microsoft.com/office/powerpoint/2010/main" val="24976874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149</TotalTime>
  <Words>408</Words>
  <Application>Microsoft Office PowerPoint</Application>
  <PresentationFormat>On-screen Show (4:3)</PresentationFormat>
  <Paragraphs>100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Georgia</vt:lpstr>
      <vt:lpstr>Trebuchet MS</vt:lpstr>
      <vt:lpstr>Wingdings 3</vt:lpstr>
      <vt:lpstr>Facet</vt:lpstr>
      <vt:lpstr>Reported speech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Aspire</dc:creator>
  <cp:lastModifiedBy>User</cp:lastModifiedBy>
  <cp:revision>13</cp:revision>
  <cp:lastPrinted>2020-02-17T16:38:00Z</cp:lastPrinted>
  <dcterms:created xsi:type="dcterms:W3CDTF">2018-02-13T18:02:59Z</dcterms:created>
  <dcterms:modified xsi:type="dcterms:W3CDTF">2020-03-16T14:54:04Z</dcterms:modified>
</cp:coreProperties>
</file>