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8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3E1A06-1BA6-4F6F-9D37-EFAB4D209655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Relationship Id="rId4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smtClean="0"/>
              <a:t>Структура за избор на две можности</a:t>
            </a:r>
            <a:br>
              <a:rPr lang="mk-MK" smtClean="0"/>
            </a:br>
            <a:r>
              <a:rPr lang="en-US" smtClean="0"/>
              <a:t>C++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mk-MK" sz="1800" smtClean="0">
                <a:latin typeface="Arial" pitchFamily="34" charset="0"/>
                <a:cs typeface="Arial" pitchFamily="34" charset="0"/>
              </a:rPr>
              <a:t>				Изработил:    - Виолета Костова</a:t>
            </a:r>
          </a:p>
          <a:p>
            <a:r>
              <a:rPr lang="mk-MK" sz="1800" smtClean="0">
                <a:latin typeface="Arial" pitchFamily="34" charset="0"/>
                <a:cs typeface="Arial" pitchFamily="34" charset="0"/>
              </a:rPr>
              <a:t>- Мимоза Трајковска</a:t>
            </a:r>
            <a:endParaRPr lang="mk-MK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smtClean="0"/>
              <a:t>Потсетување</a:t>
            </a:r>
            <a:endParaRPr lang="mk-MK" sz="2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80920" cy="15841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mk-MK" sz="2400" smtClean="0"/>
              <a:t>    </a:t>
            </a:r>
            <a:r>
              <a:rPr lang="mk-MK" sz="1800" smtClean="0"/>
              <a:t>Како и во животот така и во програмирањето, многу често треба да се донесе некоја одлука и според исходот од истата програмата продолжува да се извршува во различна насока. Во општ случај програмата, испитува некој услов и во зависност од резултатот на истиот програмата добива различен тек. Разгранувањето може да биде:</a:t>
            </a:r>
          </a:p>
          <a:p>
            <a:pPr algn="just">
              <a:buNone/>
            </a:pPr>
            <a:endParaRPr lang="mk-MK" sz="1800"/>
          </a:p>
        </p:txBody>
      </p:sp>
      <p:grpSp>
        <p:nvGrpSpPr>
          <p:cNvPr id="1026" name="Group 2"/>
          <p:cNvGrpSpPr/>
          <p:nvPr/>
        </p:nvGrpSpPr>
        <p:grpSpPr>
          <a:xfrm>
            <a:off x="827585" y="3573016"/>
            <a:ext cx="2817490" cy="2327523"/>
            <a:chOff x="1770" y="4095"/>
            <a:chExt cx="4215" cy="306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770" y="4680"/>
              <a:ext cx="3195" cy="108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mk-MK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Услов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mk-MK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(логички</a:t>
              </a:r>
              <a:r>
                <a:rPr kumimoji="0" lang="mk-MK" sz="900" b="0" i="0" u="none" strike="noStrike" cap="none" normalizeH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mk-MK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исказ)</a:t>
              </a:r>
              <a:endParaRPr kumimoji="0" lang="mk-M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3435" y="4095"/>
              <a:ext cx="15" cy="5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rot="16200000" flipH="1">
              <a:off x="4732" y="5453"/>
              <a:ext cx="795" cy="330"/>
            </a:xfrm>
            <a:prstGeom prst="bentConnector3">
              <a:avLst>
                <a:gd name="adj1" fmla="val -4907"/>
              </a:avLst>
            </a:prstGeom>
            <a:noFill/>
            <a:ln w="9525">
              <a:solidFill>
                <a:srgbClr val="000000"/>
              </a:solidFill>
              <a:miter lim="800000"/>
              <a:tailEnd type="triangle" w="med" len="med"/>
            </a:ln>
          </p:spPr>
        </p:cxn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455" y="6015"/>
              <a:ext cx="1530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kumimoji="0" lang="mk-MK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наредби </a:t>
              </a:r>
              <a:endParaRPr kumimoji="0" lang="mk-M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rot="10800000" flipV="1">
              <a:off x="3450" y="6360"/>
              <a:ext cx="1845" cy="510"/>
            </a:xfrm>
            <a:prstGeom prst="bentConnector3">
              <a:avLst>
                <a:gd name="adj1" fmla="val 324"/>
              </a:avLst>
            </a:prstGeom>
            <a:noFill/>
            <a:ln w="9525">
              <a:solidFill>
                <a:srgbClr val="000000"/>
              </a:solidFill>
              <a:miter lim="800000"/>
              <a:tailEnd type="triangle" w="med" len="med"/>
            </a:ln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3435" y="5760"/>
              <a:ext cx="16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</p:cxn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880" y="4830"/>
              <a:ext cx="555" cy="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kumimoji="0" lang="mk-MK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да</a:t>
              </a:r>
              <a:endParaRPr kumimoji="0" lang="mk-M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34" name="Group 10"/>
          <p:cNvGrpSpPr/>
          <p:nvPr/>
        </p:nvGrpSpPr>
        <p:grpSpPr>
          <a:xfrm>
            <a:off x="4716016" y="3429000"/>
            <a:ext cx="3528392" cy="2663180"/>
            <a:chOff x="1545" y="3555"/>
            <a:chExt cx="4935" cy="3060"/>
          </a:xfrm>
        </p:grpSpPr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385" y="4140"/>
              <a:ext cx="3075" cy="108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kumimoji="0" lang="mk-MK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услов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kumimoji="0" lang="mk-MK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(логички исказ)</a:t>
              </a:r>
              <a:endParaRPr kumimoji="0" lang="mk-M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3930" y="3555"/>
              <a:ext cx="15" cy="5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5227" y="4913"/>
              <a:ext cx="795" cy="330"/>
            </a:xfrm>
            <a:prstGeom prst="bentConnector3">
              <a:avLst>
                <a:gd name="adj1" fmla="val -4907"/>
              </a:avLst>
            </a:prstGeom>
            <a:noFill/>
            <a:ln w="9525">
              <a:solidFill>
                <a:srgbClr val="000000"/>
              </a:solidFill>
              <a:miter lim="800000"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rot="5400000">
              <a:off x="1800" y="4890"/>
              <a:ext cx="795" cy="375"/>
            </a:xfrm>
            <a:prstGeom prst="bentConnector3">
              <a:avLst>
                <a:gd name="adj1" fmla="val -1009"/>
              </a:avLst>
            </a:prstGeom>
            <a:noFill/>
            <a:ln w="9525">
              <a:solidFill>
                <a:srgbClr val="000000"/>
              </a:solidFill>
              <a:miter lim="800000"/>
              <a:tailEnd type="triangle" w="med" len="med"/>
            </a:ln>
          </p:spPr>
        </p:cxn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545" y="5475"/>
              <a:ext cx="1530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kumimoji="0" lang="mk-MK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наредби 1</a:t>
              </a:r>
              <a:endParaRPr kumimoji="0" lang="mk-M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4950" y="5475"/>
              <a:ext cx="1530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kumimoji="0" lang="mk-MK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наредби 2</a:t>
              </a:r>
              <a:endParaRPr kumimoji="0" lang="mk-M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2010" y="5820"/>
              <a:ext cx="1920" cy="510"/>
            </a:xfrm>
            <a:prstGeom prst="bentConnector3">
              <a:avLst>
                <a:gd name="adj1" fmla="val 1565"/>
              </a:avLst>
            </a:prstGeom>
            <a:noFill/>
            <a:ln w="9525">
              <a:solidFill>
                <a:srgbClr val="000000"/>
              </a:solidFill>
              <a:miter lim="800000"/>
              <a:tailEnd type="triangle" w="med" len="med"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 rot="10800000" flipV="1">
              <a:off x="3945" y="5820"/>
              <a:ext cx="1845" cy="510"/>
            </a:xfrm>
            <a:prstGeom prst="bentConnector3">
              <a:avLst>
                <a:gd name="adj1" fmla="val 324"/>
              </a:avLst>
            </a:prstGeom>
            <a:noFill/>
            <a:ln w="9525">
              <a:solidFill>
                <a:srgbClr val="000000"/>
              </a:solidFill>
              <a:miter lim="800000"/>
              <a:tailEnd type="triangle" w="med" len="med"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 flipH="1">
              <a:off x="3945" y="6330"/>
              <a:ext cx="0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</p:cxn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2010" y="4290"/>
              <a:ext cx="555" cy="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kumimoji="0" lang="mk-MK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да</a:t>
              </a:r>
              <a:endParaRPr kumimoji="0" lang="mk-M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375" y="4290"/>
              <a:ext cx="555" cy="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kumimoji="0" lang="mk-MK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не</a:t>
              </a:r>
              <a:endParaRPr kumimoji="0" lang="mk-M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331640" y="3059668"/>
            <a:ext cx="1341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/>
              <a:t>Еднократно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96136" y="3059668"/>
            <a:ext cx="1240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/>
              <a:t>Двократно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smtClean="0"/>
              <a:t>Во </a:t>
            </a:r>
            <a:r>
              <a:rPr lang="en-US" sz="2800" smtClean="0"/>
              <a:t>C++</a:t>
            </a:r>
            <a:endParaRPr lang="mk-MK" sz="2800"/>
          </a:p>
        </p:txBody>
      </p:sp>
      <p:sp>
        <p:nvSpPr>
          <p:cNvPr id="4" name="Rectangle 3"/>
          <p:cNvSpPr/>
          <p:nvPr/>
        </p:nvSpPr>
        <p:spPr>
          <a:xfrm>
            <a:off x="1331640" y="1340768"/>
            <a:ext cx="1341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mtClean="0"/>
              <a:t>Еднократно</a:t>
            </a:r>
            <a:endParaRPr lang="mk-MK"/>
          </a:p>
        </p:txBody>
      </p:sp>
      <p:sp>
        <p:nvSpPr>
          <p:cNvPr id="5" name="Rectangle 4"/>
          <p:cNvSpPr/>
          <p:nvPr/>
        </p:nvSpPr>
        <p:spPr>
          <a:xfrm>
            <a:off x="6228184" y="1340768"/>
            <a:ext cx="1240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mtClean="0"/>
              <a:t>Двократно</a:t>
            </a:r>
            <a:endParaRPr lang="mk-MK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43608" y="1916832"/>
            <a:ext cx="2162175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US" sz="1100">
                <a:latin typeface="Arial" pitchFamily="34" charset="0"/>
                <a:cs typeface="Arial" pitchFamily="34" charset="0"/>
              </a:rPr>
              <a:t>i</a:t>
            </a: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 (logicki iskaz)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US" sz="11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naredbi;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652120" y="1824038"/>
            <a:ext cx="2162175" cy="2685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 (logicki iskaz)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11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naredbi 1;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mk-M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else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US" sz="11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kumimoji="0" lang="en-US" sz="11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naredbi 2;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57808" y="5229200"/>
            <a:ext cx="8028384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mk-MK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Важно:  	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После наредбата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if (logicki iskaz) </a:t>
            </a: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се става точка запирка (;). Во спротивно наредбите после неа нема да се извршуваат како да се дел од условот.</a:t>
            </a:r>
            <a:endParaRPr kumimoji="0" lang="mk-MK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Доколку во листата наредби што треба да се извршат по проверката на точноста на условот има само една наредба истата немора да се стави во знаци на заграда (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</a:t>
            </a: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})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mtClean="0"/>
              <a:t>Логичи исказ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mk-MK" sz="1800" smtClean="0"/>
              <a:t>Во логичкиот израз се споредуваат две вредности- кои мора да бидат од ист тип со користење на следните оператори</a:t>
            </a:r>
          </a:p>
          <a:p>
            <a:pPr indent="0">
              <a:buNone/>
            </a:pPr>
            <a:endParaRPr lang="mk-MK" sz="1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16832"/>
          <a:ext cx="6096000" cy="15121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100" b="1"/>
                        <a:t>&lt;</a:t>
                      </a:r>
                      <a:endParaRPr lang="mk-MK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mk-MK" sz="1100" b="0"/>
                        <a:t>Помало</a:t>
                      </a:r>
                      <a:endParaRPr lang="mk-MK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100" b="1"/>
                        <a:t>==</a:t>
                      </a:r>
                      <a:endParaRPr lang="mk-MK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mk-MK" sz="1100" b="0"/>
                        <a:t>Еднакво</a:t>
                      </a:r>
                      <a:endParaRPr lang="mk-MK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100" b="1"/>
                        <a:t>&gt;</a:t>
                      </a:r>
                      <a:endParaRPr lang="mk-MK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mk-MK" sz="1100"/>
                        <a:t>Поголемо</a:t>
                      </a:r>
                      <a:endParaRPr lang="mk-M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100" b="1"/>
                        <a:t>!=</a:t>
                      </a:r>
                      <a:endParaRPr lang="mk-MK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mk-MK" sz="1100"/>
                        <a:t>Не е еднакво</a:t>
                      </a:r>
                      <a:endParaRPr lang="mk-M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100" b="1"/>
                        <a:t>&lt;=</a:t>
                      </a:r>
                      <a:endParaRPr lang="mk-MK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mk-MK" sz="1100"/>
                        <a:t>Помало или еднакво</a:t>
                      </a:r>
                      <a:endParaRPr lang="mk-M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100" b="1"/>
                        <a:t>&amp;&amp;</a:t>
                      </a:r>
                      <a:endParaRPr lang="mk-MK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mk-MK" sz="1100"/>
                        <a:t>И</a:t>
                      </a:r>
                      <a:endParaRPr lang="mk-M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648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100" b="1"/>
                        <a:t>&gt;=</a:t>
                      </a:r>
                      <a:endParaRPr lang="mk-MK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mk-MK" sz="1100"/>
                        <a:t>Поголемо или еднакво</a:t>
                      </a:r>
                      <a:endParaRPr lang="mk-M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100" b="1"/>
                        <a:t>||</a:t>
                      </a:r>
                      <a:endParaRPr lang="mk-MK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mk-MK" sz="1100"/>
                        <a:t>ИЛИ</a:t>
                      </a:r>
                      <a:endParaRPr lang="mk-M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4976882"/>
            <a:ext cx="8496944" cy="1600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mk-MK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Важно: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Многу често се прави грешка и наместо операторот == се користи =. Внимавај зошто ова може да предизивика грешка во програмата.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mk-MK" sz="120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mk-MK" sz="1200" smtClean="0">
                <a:latin typeface="Arial" pitchFamily="34" charset="0"/>
                <a:ea typeface="Calibri" pitchFamily="34" charset="0"/>
                <a:cs typeface="Arial" pitchFamily="34" charset="0"/>
              </a:rPr>
              <a:t>Операторите И и ИЛИ се користат за посложени логички искази и битно е да знаеш: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Сложениот</a:t>
            </a:r>
            <a:r>
              <a:rPr kumimoji="0" lang="mk-MK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исказ со И ќе биде точен само кога сите логички искази од кои е составен се точни, а во сите останати случаи нема да биде точен,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mk-MK" sz="1200" baseline="0" smtClean="0">
                <a:latin typeface="Arial" pitchFamily="34" charset="0"/>
                <a:ea typeface="Calibri" pitchFamily="34" charset="0"/>
                <a:cs typeface="Arial" pitchFamily="34" charset="0"/>
              </a:rPr>
              <a:t>Сложениот</a:t>
            </a:r>
            <a:r>
              <a:rPr lang="mk-MK" sz="1200" smtClean="0">
                <a:latin typeface="Arial" pitchFamily="34" charset="0"/>
                <a:ea typeface="Calibri" pitchFamily="34" charset="0"/>
                <a:cs typeface="Arial" pitchFamily="34" charset="0"/>
              </a:rPr>
              <a:t> исказ со ИЛИ ќе биде точен кога барем еден од исказите од кои е составен се точни, а неточен само кога сите логички искази во него се неточни.</a:t>
            </a:r>
            <a:endParaRPr kumimoji="0" lang="mk-MK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1520" y="3769585"/>
            <a:ext cx="889248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mk-MK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Пример. </a:t>
            </a:r>
            <a:endParaRPr kumimoji="0" lang="mk-MK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k-MK" sz="120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mk-MK" sz="120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(a&lt;=b)</a:t>
            </a: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4. </a:t>
            </a:r>
            <a:r>
              <a:rPr lang="en-US" sz="1200" smtClean="0">
                <a:latin typeface="Arial" pitchFamily="34" charset="0"/>
                <a:ea typeface="Calibri" pitchFamily="34" charset="0"/>
                <a:cs typeface="Arial" pitchFamily="34" charset="0"/>
              </a:rPr>
              <a:t>(a+b)&gt;c</a:t>
            </a:r>
            <a:endParaRPr kumimoji="0" lang="mk-MK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k-MK" sz="120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mk-MK" sz="120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(7 !=3)			5. ((b+4) == (a*c))</a:t>
            </a:r>
            <a:endParaRPr kumimoji="0" lang="mk-MK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mk-M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(a&lt;b &amp;&amp; a==c)		6.</a:t>
            </a:r>
            <a:r>
              <a:rPr kumimoji="0" lang="en-US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((3==3) || (2&gt;7))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smtClean="0"/>
              <a:t>Пример 1.</a:t>
            </a:r>
            <a:endParaRPr lang="mk-MK" sz="2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sz="2000" smtClean="0"/>
              <a:t>Да се напише програма која за два различни цели броја го покажува поголемиот број</a:t>
            </a:r>
            <a:endParaRPr lang="mk-MK" sz="2000"/>
          </a:p>
        </p:txBody>
      </p:sp>
      <p:pic>
        <p:nvPicPr>
          <p:cNvPr id="4" name="Picture 3"/>
          <p:cNvPicPr/>
          <p:nvPr/>
        </p:nvPicPr>
        <p:blipFill>
          <a:blip r:embed="rId2"/>
          <a:srcRect t="6653" r="69009" b="64033"/>
          <a:stretch>
            <a:fillRect/>
          </a:stretch>
        </p:blipFill>
        <p:spPr bwMode="auto">
          <a:xfrm>
            <a:off x="395536" y="2996952"/>
            <a:ext cx="3672408" cy="2903761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5" name="Picture 4"/>
          <p:cNvPicPr/>
          <p:nvPr/>
        </p:nvPicPr>
        <p:blipFill>
          <a:blip r:embed="rId3"/>
          <a:srcRect t="6237" r="65685" b="65489"/>
          <a:stretch>
            <a:fillRect/>
          </a:stretch>
        </p:blipFill>
        <p:spPr bwMode="auto">
          <a:xfrm>
            <a:off x="4572000" y="2996952"/>
            <a:ext cx="3816424" cy="295232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TextBox 5"/>
          <p:cNvSpPr txBox="1"/>
          <p:nvPr/>
        </p:nvSpPr>
        <p:spPr>
          <a:xfrm>
            <a:off x="539552" y="2348880"/>
            <a:ext cx="112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mtClean="0"/>
              <a:t>Решение:</a:t>
            </a:r>
            <a:endParaRPr lang="mk-MK"/>
          </a:p>
        </p:txBody>
      </p:sp>
      <p:sp>
        <p:nvSpPr>
          <p:cNvPr id="7" name="TextBox 6"/>
          <p:cNvSpPr txBox="1"/>
          <p:nvPr/>
        </p:nvSpPr>
        <p:spPr>
          <a:xfrm>
            <a:off x="4020246" y="30596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mtClean="0"/>
              <a:t>или</a:t>
            </a:r>
            <a:endParaRPr lang="mk-MK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smtClean="0"/>
              <a:t>Пример 2.</a:t>
            </a:r>
            <a:endParaRPr lang="mk-MK" sz="2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41648"/>
          </a:xfrm>
        </p:spPr>
        <p:txBody>
          <a:bodyPr>
            <a:normAutofit/>
          </a:bodyPr>
          <a:lstStyle/>
          <a:p>
            <a:r>
              <a:rPr lang="mk-MK" sz="2000" smtClean="0"/>
              <a:t>Да се напише програма која ќе проверува дали даден број е едноцифрен</a:t>
            </a:r>
          </a:p>
          <a:p>
            <a:endParaRPr lang="mk-MK" sz="2000" smtClean="0"/>
          </a:p>
          <a:p>
            <a:endParaRPr lang="mk-MK" sz="200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106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mtClean="0"/>
              <a:t>Решение</a:t>
            </a:r>
            <a:endParaRPr lang="mk-MK"/>
          </a:p>
        </p:txBody>
      </p:sp>
      <p:pic>
        <p:nvPicPr>
          <p:cNvPr id="5" name="Picture 4"/>
          <p:cNvPicPr/>
          <p:nvPr/>
        </p:nvPicPr>
        <p:blipFill>
          <a:blip r:embed="rId2"/>
          <a:srcRect t="7069" r="59869" b="64657"/>
          <a:stretch>
            <a:fillRect/>
          </a:stretch>
        </p:blipFill>
        <p:spPr bwMode="auto">
          <a:xfrm>
            <a:off x="395536" y="2852936"/>
            <a:ext cx="3960440" cy="2736304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6" name="Picture 5"/>
          <p:cNvPicPr/>
          <p:nvPr/>
        </p:nvPicPr>
        <p:blipFill>
          <a:blip r:embed="rId3"/>
          <a:srcRect t="71102" r="69009" b="14137"/>
          <a:stretch>
            <a:fillRect/>
          </a:stretch>
        </p:blipFill>
        <p:spPr bwMode="auto">
          <a:xfrm>
            <a:off x="5004048" y="2827883"/>
            <a:ext cx="2880320" cy="1202234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8" name="Picture 7"/>
          <p:cNvPicPr/>
          <p:nvPr/>
        </p:nvPicPr>
        <p:blipFill>
          <a:blip r:embed="rId4"/>
          <a:srcRect t="71310" r="66516" b="14345"/>
          <a:stretch>
            <a:fillRect/>
          </a:stretch>
        </p:blipFill>
        <p:spPr bwMode="auto">
          <a:xfrm>
            <a:off x="5004048" y="4365104"/>
            <a:ext cx="2880320" cy="1008112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smtClean="0"/>
              <a:t>Пример 3.</a:t>
            </a:r>
            <a:endParaRPr lang="mk-MK" sz="2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sz="2000" smtClean="0"/>
              <a:t>Напиши програма која ќе пресметува периметар и плоштина на квадрат, само ако внесената вредност за страна на квадратот е позитивна.</a:t>
            </a:r>
          </a:p>
          <a:p>
            <a:endParaRPr lang="mk-MK" sz="200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 t="71726" r="70505" b="14345"/>
          <a:stretch>
            <a:fillRect/>
          </a:stretch>
        </p:blipFill>
        <p:spPr bwMode="auto">
          <a:xfrm>
            <a:off x="5724128" y="2857884"/>
            <a:ext cx="2736304" cy="1142231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6" name="Picture 5"/>
          <p:cNvPicPr/>
          <p:nvPr/>
        </p:nvPicPr>
        <p:blipFill>
          <a:blip r:embed="rId3"/>
          <a:srcRect t="6029" r="54883" b="55925"/>
          <a:stretch>
            <a:fillRect/>
          </a:stretch>
        </p:blipFill>
        <p:spPr bwMode="auto">
          <a:xfrm>
            <a:off x="539552" y="2276872"/>
            <a:ext cx="4752528" cy="3240360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7" name="Picture 6"/>
          <p:cNvPicPr/>
          <p:nvPr/>
        </p:nvPicPr>
        <p:blipFill>
          <a:blip r:embed="rId3"/>
          <a:srcRect t="71725" r="70416" b="15385"/>
          <a:stretch>
            <a:fillRect/>
          </a:stretch>
        </p:blipFill>
        <p:spPr bwMode="auto">
          <a:xfrm>
            <a:off x="5724128" y="4365104"/>
            <a:ext cx="2808312" cy="1008112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smtClean="0"/>
              <a:t>Вежби</a:t>
            </a:r>
            <a:endParaRPr lang="mk-MK" sz="2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937760"/>
          </a:xfrm>
        </p:spPr>
        <p:txBody>
          <a:bodyPr>
            <a:normAutofit/>
          </a:bodyPr>
          <a:lstStyle/>
          <a:p>
            <a:r>
              <a:rPr lang="mk-MK" sz="2000" smtClean="0"/>
              <a:t>1. Напиши програма со која за даден број ќе каже дали е позитивен или негативен.</a:t>
            </a:r>
          </a:p>
          <a:p>
            <a:r>
              <a:rPr lang="mk-MK" sz="2000" smtClean="0"/>
              <a:t>2. Напиши програма со која за даден цел број ќе каже дали е трицифрен или не.</a:t>
            </a:r>
          </a:p>
          <a:p>
            <a:r>
              <a:rPr lang="mk-MK" sz="2000" smtClean="0"/>
              <a:t>3. Да се напише програма со која ќе се пресмета и испечати вредноста на </a:t>
            </a:r>
            <a:r>
              <a:rPr lang="en-US" sz="2000" smtClean="0"/>
              <a:t>y</a:t>
            </a:r>
            <a:endParaRPr lang="mk-MK" sz="2000" smtClean="0"/>
          </a:p>
          <a:p>
            <a:pPr lvl="1"/>
            <a:r>
              <a:rPr lang="en-US" sz="2000" smtClean="0"/>
              <a:t>y=3*x-2, 	</a:t>
            </a:r>
            <a:r>
              <a:rPr lang="mk-MK" sz="2000" smtClean="0"/>
              <a:t>ако </a:t>
            </a:r>
            <a:r>
              <a:rPr lang="en-US" sz="2000" smtClean="0"/>
              <a:t>x&lt;=5,</a:t>
            </a:r>
          </a:p>
          <a:p>
            <a:pPr lvl="1"/>
            <a:r>
              <a:rPr lang="en-US" sz="2000" smtClean="0"/>
              <a:t>y=2*x-3,	</a:t>
            </a:r>
            <a:r>
              <a:rPr lang="mk-MK" sz="2000" smtClean="0"/>
              <a:t>ако </a:t>
            </a:r>
            <a:r>
              <a:rPr lang="en-US" sz="2000" smtClean="0"/>
              <a:t>x&gt;5.</a:t>
            </a:r>
            <a:endParaRPr lang="mk-MK" sz="2000" smtClean="0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8.09.12"/>
  <p:tag name="AS_TITLE" val="Aspose.Slides for .NET 2.0"/>
  <p:tag name="AS_VERSION" val="18.9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Orig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Arial"/>
        <a:cs typeface="Arial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Arial"/>
        <a:cs typeface="Arial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/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61</Paragraphs>
  <Slides>8</Slides>
  <Notes>0</Notes>
  <TotalTime>160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Origin</vt:lpstr>
      <vt:lpstr>Структура за избор на две можностиC++</vt:lpstr>
      <vt:lpstr>Потсетување</vt:lpstr>
      <vt:lpstr>Во C++</vt:lpstr>
      <vt:lpstr>Логичи исказ</vt:lpstr>
      <vt:lpstr>Пример 1.</vt:lpstr>
      <vt:lpstr>Пример 2.</vt:lpstr>
      <vt:lpstr>Пример 3.</vt:lpstr>
      <vt:lpstr>Вежби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Структура за избор на две можности C++</dc:title>
  <cp:revision>13</cp:revision>
  <dcterms:created xsi:type="dcterms:W3CDTF">2020-03-18T13:12:27Z</dcterms:created>
  <dcterms:modified xsi:type="dcterms:W3CDTF">2020-03-19T09:07:05Z</dcterms:modified>
</cp:coreProperties>
</file>