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1" r:id="rId2"/>
    <p:sldId id="272" r:id="rId3"/>
    <p:sldId id="301" r:id="rId4"/>
    <p:sldId id="302" r:id="rId5"/>
    <p:sldId id="275" r:id="rId6"/>
    <p:sldId id="276" r:id="rId7"/>
    <p:sldId id="303" r:id="rId8"/>
    <p:sldId id="279" r:id="rId9"/>
    <p:sldId id="280" r:id="rId10"/>
    <p:sldId id="281" r:id="rId11"/>
    <p:sldId id="282" r:id="rId12"/>
    <p:sldId id="304" r:id="rId13"/>
    <p:sldId id="305" r:id="rId14"/>
    <p:sldId id="287" r:id="rId15"/>
    <p:sldId id="288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306" r:id="rId25"/>
    <p:sldId id="299" r:id="rId26"/>
    <p:sldId id="308" r:id="rId27"/>
    <p:sldId id="30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99"/>
    <a:srgbClr val="CCFF33"/>
    <a:srgbClr val="CC99FF"/>
    <a:srgbClr val="33CCCC"/>
    <a:srgbClr val="CCCC00"/>
    <a:srgbClr val="FF9999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E572D1-ADAC-4D35-9553-DEAD79DF51D0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32F5B4-6688-452D-BFC9-AABED211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79114-5D4D-449E-880A-2EC47651A386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BF60-E497-42A0-A87A-328BC5DF5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8461-B358-45C7-BC56-3D369045A4E5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F97C-3BC9-4FFF-8469-3B09A77C6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04A4-D7B4-4BDB-A3A5-FD2D8497C933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D17D2-B386-4825-8DE3-B940D33E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437B21-55E8-491F-ACE2-AD2D5138E06E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CD38A1-21C0-4796-9F75-686467623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F265CA-F672-4858-B970-8B316553BE61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DD1BBD-8400-4C6A-8863-A5D1E97B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450190-11A5-4CF0-B1C8-836B776070DE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F6708B-AFB7-4F90-861D-39D2F217E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75C4-BD4B-49F0-921D-69727AFF76D2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0621-58DE-43F6-80D3-CBAA8C29F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A3ABB-486C-45F9-B88C-A66290097FFD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0A2DCC-E557-4F15-8D30-5C9F514EA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59B4-0474-49D6-A93F-806A886FCA77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5699-E7F0-4148-B104-C90386BB7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44A98-CB19-4216-AD08-4A107A0C275E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19906E-297B-40B6-BB6C-0232011C3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4F8BD0-F640-48AC-B5DC-5408244096BE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E2BFBE-C164-4AE2-850A-553D5F41B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39" r:id="rId2"/>
    <p:sldLayoutId id="2147483745" r:id="rId3"/>
    <p:sldLayoutId id="2147483746" r:id="rId4"/>
    <p:sldLayoutId id="2147483747" r:id="rId5"/>
    <p:sldLayoutId id="2147483740" r:id="rId6"/>
    <p:sldLayoutId id="2147483748" r:id="rId7"/>
    <p:sldLayoutId id="2147483741" r:id="rId8"/>
    <p:sldLayoutId id="2147483749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1828800"/>
            <a:ext cx="46832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ДЕНТАЛНИ ЛЕГУРИ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00200" y="5562600"/>
            <a:ext cx="5410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k-MK" b="1"/>
              <a:t>Предметен наставник: Дорина М.Петковска</a:t>
            </a:r>
          </a:p>
          <a:p>
            <a:r>
              <a:rPr lang="mk-MK" b="1"/>
              <a:t>Предмет Технологија на матерјали</a:t>
            </a:r>
            <a:endParaRPr lang="en-GB" b="1"/>
          </a:p>
          <a:p>
            <a:pPr>
              <a:spcBef>
                <a:spcPct val="50000"/>
              </a:spcBef>
            </a:pPr>
            <a:endParaRPr lang="bg-BG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2074863"/>
            <a:ext cx="8610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</a:t>
            </a:r>
            <a:endParaRPr lang="mk-MK" sz="28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може да се користат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три основни легури на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паладиумот :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со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сребро бакар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кобалт</a:t>
            </a:r>
            <a:endParaRPr lang="mk-MK" sz="2800" b="1" i="1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1100" b="1" i="1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овие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легури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поседуваат добри физичко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механички карактеристики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заради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големата застапеност на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паладиумот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потoa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нa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среброто и </a:t>
            </a: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бакарот покажуваат </a:t>
            </a:r>
            <a:r>
              <a:rPr lang="mk-MK" sz="2800" b="1" i="1" u="sng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афинитет кон кислородот што се манифестира со негативен ефект </a:t>
            </a:r>
            <a:r>
              <a:rPr lang="mk-MK" sz="3600" b="1" i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  <a:sym typeface="Wingdings"/>
              </a:rPr>
              <a:t></a:t>
            </a:r>
            <a:endParaRPr lang="en-US" sz="36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7" name="Picture 3" descr="picasso_back_phot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304800"/>
            <a:ext cx="3533362" cy="2057400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  <a:softEdge rad="112500"/>
          </a:effectLst>
          <a:scene3d>
            <a:camera prst="perspectiveContrastingRightFacing"/>
            <a:lightRig rig="threePt" dir="t"/>
          </a:scene3d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096000" y="1600200"/>
            <a:ext cx="1752600" cy="228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505200" y="854075"/>
            <a:ext cx="5029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k-MK" sz="3200" b="1" i="1">
                <a:solidFill>
                  <a:srgbClr val="FF0066"/>
                </a:solidFill>
              </a:rPr>
              <a:t>легури на паладиум за метал - керамика</a:t>
            </a:r>
            <a:endParaRPr lang="en-US" sz="3200" b="1" i="1">
              <a:solidFill>
                <a:srgbClr val="FF0066"/>
              </a:solidFill>
            </a:endParaRPr>
          </a:p>
          <a:p>
            <a:endParaRPr lang="en-US" sz="280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Gordana 0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228600"/>
            <a:ext cx="3199867" cy="21336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Below"/>
            <a:lightRig rig="threePt" dir="t"/>
          </a:scene3d>
        </p:spPr>
      </p:pic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52400" y="1516063"/>
            <a:ext cx="87630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</a:t>
            </a:r>
            <a:endParaRPr lang="mk-MK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овие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легури спаѓаат во групата на </a:t>
            </a:r>
            <a:r>
              <a:rPr lang="mk-MK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неблагородни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легури при што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едниот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другиот метал во својата легура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учествуваат 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60 - 80% </a:t>
            </a:r>
            <a:endParaRPr lang="en-US" sz="2800" b="1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7620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легури на никел </a:t>
            </a:r>
            <a:endParaRPr lang="en-US" sz="3200" b="1" i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3886200"/>
            <a:ext cx="8534400" cy="3168650"/>
          </a:xfrm>
          <a:prstGeom prst="rect">
            <a:avLst/>
          </a:prstGeom>
        </p:spPr>
        <p:txBody>
          <a:bodyPr/>
          <a:lstStyle/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најголема примена 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ниска цена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mk-MK" sz="2800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присаство на токсичен берилиум </a:t>
            </a:r>
            <a:r>
              <a:rPr lang="mk-MK" sz="3200" b="1" i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  <a:sym typeface="Wingdings"/>
              </a:rPr>
              <a:t></a:t>
            </a:r>
            <a:endParaRPr lang="mk-MK" sz="3200" b="1" i="1" u="sng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cs typeface="Arial" pitchFamily="34" charset="0"/>
            </a:endParaRP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u="sng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- </a:t>
            </a:r>
            <a:r>
              <a:rPr lang="mk-MK" sz="2800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алергија кон никел </a:t>
            </a:r>
            <a:r>
              <a:rPr lang="mk-MK" sz="3200" b="1" i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  <a:sym typeface="Wingdings"/>
              </a:rPr>
              <a:t></a:t>
            </a:r>
            <a:endParaRPr lang="mk-MK" sz="32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cs typeface="Arial" pitchFamily="34" charset="0"/>
            </a:endParaRP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основен додаток на овие легури е хромот </a:t>
            </a:r>
            <a:endParaRPr lang="tr-TR" sz="2800" b="1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7620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легури на никел </a:t>
            </a:r>
            <a:endParaRPr lang="en-US" sz="3200" b="1" i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2546350"/>
            <a:ext cx="7924800" cy="3016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специфичности :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легурите тешко се леат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одливците се слабо компактни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тешко се обработуваат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тешко се одстрануваат оксидите</a:t>
            </a:r>
            <a:endParaRPr lang="tr-TR" sz="2800" b="1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ni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38800" y="838200"/>
            <a:ext cx="2848466" cy="2133600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o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77000" y="1143000"/>
            <a:ext cx="1371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ko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00800" y="4876800"/>
            <a:ext cx="2235200" cy="1676400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</p:pic>
      <p:pic>
        <p:nvPicPr>
          <p:cNvPr id="10" name="Picture 9" descr="hr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66800" y="5086350"/>
            <a:ext cx="2095500" cy="15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533400" y="2286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3200" b="1" i="1">
                <a:solidFill>
                  <a:srgbClr val="00FF00"/>
                </a:solidFill>
              </a:rPr>
              <a:t>легури на кобалт </a:t>
            </a:r>
            <a:endParaRPr lang="en-US" sz="3200" b="1" i="1">
              <a:solidFill>
                <a:srgbClr val="00FF00"/>
              </a:solidFill>
            </a:endParaRPr>
          </a:p>
          <a:p>
            <a:endParaRPr lang="en-US" sz="28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838200"/>
            <a:ext cx="8534400" cy="4572000"/>
          </a:xfrm>
          <a:prstGeom prst="rect">
            <a:avLst/>
          </a:prstGeom>
        </p:spPr>
        <p:txBody>
          <a:bodyPr/>
          <a:lstStyle/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легурите од кобалт се биолошки по прифатливи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Кобалт - биотолерантен метал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основа на легурата =</a:t>
            </a:r>
            <a:r>
              <a:rPr lang="mk-MK" sz="2800" b="1" i="1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latin typeface="Arial" pitchFamily="34" charset="0"/>
                <a:cs typeface="Arial" pitchFamily="34" charset="0"/>
              </a:rPr>
              <a:t>кобалт - хром -молибден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останати додатоци во траги: 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mk-MK" sz="2800" b="1" i="1" dirty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титан</a:t>
            </a: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rgbClr val="9999FF"/>
                </a:solidFill>
                <a:latin typeface="Arial" pitchFamily="34" charset="0"/>
                <a:cs typeface="Arial" pitchFamily="34" charset="0"/>
              </a:rPr>
              <a:t>вирониум </a:t>
            </a:r>
            <a:r>
              <a:rPr lang="mk-MK" sz="2800" b="1" i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и др.)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титанот влијае на електрохемиска постојаност на легурата одличен спој метал - керамика</a:t>
            </a:r>
            <a:endParaRPr lang="tr-TR" sz="2800" b="1" i="1" dirty="0">
              <a:solidFill>
                <a:srgbClr val="FFCC99"/>
              </a:solidFill>
              <a:latin typeface="Arial" pitchFamily="34" charset="0"/>
              <a:cs typeface="Arial" pitchFamily="34" charset="0"/>
            </a:endParaRP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mk-MK" sz="2800" b="1" i="1" dirty="0">
              <a:solidFill>
                <a:srgbClr val="FF99FF"/>
              </a:solidFill>
              <a:latin typeface="Arial" pitchFamily="34" charset="0"/>
              <a:cs typeface="Arial" pitchFamily="34" charset="0"/>
            </a:endParaRP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mk-MK" sz="2800" b="1" i="1" dirty="0">
              <a:solidFill>
                <a:srgbClr val="FF99FF"/>
              </a:solidFill>
              <a:latin typeface="Arial" pitchFamily="34" charset="0"/>
              <a:cs typeface="Arial" pitchFamily="34" charset="0"/>
            </a:endParaRPr>
          </a:p>
          <a:p>
            <a:pPr marL="41148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mk-MK" sz="3000" dirty="0">
              <a:solidFill>
                <a:schemeClr val="folHlink"/>
              </a:solidFill>
              <a:latin typeface="MAC C Times" pitchFamily="18" charset="0"/>
              <a:cs typeface="+mn-cs"/>
            </a:endParaRPr>
          </a:p>
          <a:p>
            <a:pPr marL="41148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tr-TR" sz="3000" dirty="0">
              <a:solidFill>
                <a:schemeClr val="folHlink"/>
              </a:solidFill>
              <a:latin typeface="MAC C Times" pitchFamily="18" charset="0"/>
              <a:cs typeface="+mn-cs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ob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77465">
            <a:off x="533400" y="4905375"/>
            <a:ext cx="2286000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04800" y="2514600"/>
            <a:ext cx="8763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</a:t>
            </a:r>
            <a:endParaRPr lang="mk-MK" sz="28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современи 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легури за изработка на парцијални 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 скелетирани протези не 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се изработени од 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Co – Cr - Ni  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(кобалтхромникелова легура), туку наместо никелот се легираат со молибден - Мо, па се</a:t>
            </a:r>
            <a:r>
              <a:rPr lang="mk-MK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Co-Cr-Mo.</a:t>
            </a:r>
            <a:endParaRPr lang="en-US" sz="2800" b="1" i="1" dirty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5" name="Picture 3" descr="Cutout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7925" y="381000"/>
            <a:ext cx="2886075" cy="29618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0" y="1131888"/>
            <a:ext cx="6172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k-MK" sz="3200" b="1" i="1">
                <a:solidFill>
                  <a:schemeClr val="accent2"/>
                </a:solidFill>
              </a:rPr>
              <a:t>легури за парцијални протези</a:t>
            </a:r>
            <a:endParaRPr lang="en-US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3058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 - кобалтот</a:t>
            </a:r>
            <a:r>
              <a:rPr lang="mk-MK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во легурата ги внесува своите особености на голема цврстина и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одлична ливност </a:t>
            </a:r>
            <a:endParaRPr lang="en-US" sz="2800" b="1" i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кобалтот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со хромот прават голем број на  цврсти раствори кои зависат од нивниот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сооднос </a:t>
            </a:r>
            <a:endParaRPr lang="en-US" sz="2800" b="1" i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</p:txBody>
      </p:sp>
      <p:pic>
        <p:nvPicPr>
          <p:cNvPr id="113667" name="Picture 3" descr="Gordana 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19812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8" name="Picture 4" descr="Gordana 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1910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228600" y="6096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2000" b="1" i="1">
                <a:solidFill>
                  <a:schemeClr val="accent2"/>
                </a:solidFill>
              </a:rPr>
              <a:t>легури за парцијални протези</a:t>
            </a:r>
            <a:endParaRPr lang="en-US" sz="200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Gordana 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600" y="4359851"/>
            <a:ext cx="1905000" cy="1659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90000" dist="50800" dir="5400000" sy="-100000" algn="bl" rotWithShape="0"/>
          </a:effectLst>
        </p:spPr>
      </p:pic>
      <p:pic>
        <p:nvPicPr>
          <p:cNvPr id="60419" name="Picture 3" descr="Gordana 0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8400" y="1914386"/>
            <a:ext cx="1905000" cy="1590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33400" y="-425450"/>
            <a:ext cx="7924800" cy="774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mk-MK" sz="28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mk-MK" sz="28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Cr - хромот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е втор елемент застапен во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легурата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помеѓу 27-31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% </a:t>
            </a:r>
            <a:endParaRPr lang="en-US" sz="2800" b="1" i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одговорен е за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хемиската стабилност на легурата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бидејќи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ја прави електрохемиски </a:t>
            </a:r>
            <a:r>
              <a:rPr lang="mk-MK" sz="2800" b="1" i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постојана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Мо - </a:t>
            </a:r>
            <a:r>
              <a:rPr lang="mk-MK" sz="2800" b="1" i="1" dirty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молибден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застапен е од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4,5-5,5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%           има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висока точка на топење (2630°C) неговите атоми се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центри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кристализација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1000" b="1" i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685800" y="58674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2000" b="1" i="1">
                <a:solidFill>
                  <a:schemeClr val="accent2"/>
                </a:solidFill>
              </a:rPr>
              <a:t>легури за парцијални протези</a:t>
            </a:r>
            <a:endParaRPr lang="en-US" sz="200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ob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81600" y="762000"/>
            <a:ext cx="3485344" cy="2319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763000" cy="3657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mk-MK" sz="2800" b="1" i="1" smtClean="0">
                <a:solidFill>
                  <a:srgbClr val="FF9999"/>
                </a:solidFill>
                <a:latin typeface="Arial" charset="0"/>
                <a:cs typeface="Arial" charset="0"/>
              </a:rPr>
              <a:t>во поново време се додаваат платина и паладиум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mk-MK" sz="2800" b="1" i="1" smtClean="0">
                <a:solidFill>
                  <a:srgbClr val="FF9999"/>
                </a:solidFill>
                <a:latin typeface="Arial" charset="0"/>
                <a:cs typeface="Arial" charset="0"/>
              </a:rPr>
              <a:t> - подобра биолошка прифатливост -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mk-MK" sz="2800" b="1" i="1" smtClean="0">
                <a:solidFill>
                  <a:srgbClr val="FF9999"/>
                </a:solidFill>
                <a:latin typeface="Arial" charset="0"/>
                <a:cs typeface="Arial" charset="0"/>
              </a:rPr>
              <a:t>висока точка на топење 1320-1420 Т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mk-MK" sz="2800" b="1" i="1" smtClean="0">
                <a:solidFill>
                  <a:srgbClr val="FF9999"/>
                </a:solidFill>
                <a:latin typeface="Arial" charset="0"/>
                <a:cs typeface="Arial" charset="0"/>
              </a:rPr>
              <a:t>при ладење легурата се контрахира за 2,12-2,24%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mk-MK" sz="2800" b="1" i="1" smtClean="0">
                <a:solidFill>
                  <a:srgbClr val="FF9999"/>
                </a:solidFill>
                <a:latin typeface="Arial" charset="0"/>
                <a:cs typeface="Arial" charset="0"/>
              </a:rPr>
              <a:t>суперлегура-издржува големо оптеретување</a:t>
            </a:r>
            <a:endParaRPr lang="tr-TR" sz="2800" b="1" i="1" smtClean="0">
              <a:solidFill>
                <a:srgbClr val="FF9999"/>
              </a:solidFill>
              <a:latin typeface="Arial" charset="0"/>
              <a:cs typeface="Arial" charset="0"/>
            </a:endParaRP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609600" y="4572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2000" b="1" i="1">
                <a:solidFill>
                  <a:schemeClr val="accent2"/>
                </a:solidFill>
              </a:rPr>
              <a:t>легури за парцијални протези</a:t>
            </a:r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8153400" cy="1662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во легурите присутни се манган, силициум, јагленород и други елементи за подобрување на својствата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0600" y="4638675"/>
            <a:ext cx="2057400" cy="22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ti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62600" y="5019675"/>
            <a:ext cx="2714625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2400" y="1828800"/>
            <a:ext cx="8991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титан </a:t>
            </a:r>
            <a:r>
              <a:rPr lang="mk-MK" sz="32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легури на титан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биокомпатибилноста </a:t>
            </a: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 овој материјал ја условува иднината во современата </a:t>
            </a: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стоматологија </a:t>
            </a: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 </a:t>
            </a: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примена </a:t>
            </a: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во ендодонцијата, ортодонцијата, протетиката, при тоа фаворизирајќи се во имплантологијата како ненадминат материјал за </a:t>
            </a:r>
            <a:r>
              <a:rPr lang="mk-MK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имплантанти</a:t>
            </a:r>
            <a:endParaRPr lang="mk-MK" sz="2800" b="1" i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3" name="Picture 3" descr="zlato 0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86400" y="457200"/>
            <a:ext cx="3429000" cy="2017713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8200" y="3124200"/>
            <a:ext cx="4192859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04800" y="-762000"/>
            <a:ext cx="88392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стоматологијата се применува како: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mk-MK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комерцијално 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чист титан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застапеност 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на титанот (Ti) од 99,75%, кислород (O</a:t>
            </a:r>
            <a:r>
              <a:rPr lang="mk-MK" sz="2800" i="1" baseline="-250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0,25%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во траги азот 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mk-MK" sz="2800" i="1" baseline="-250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) јагленород (C), водород (H</a:t>
            </a:r>
            <a:r>
              <a:rPr lang="en-US" sz="2800" i="1" baseline="-250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mk-MK" sz="2800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sz="2800" i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1828800"/>
            <a:ext cx="4953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како неблагороден 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и најреактивен метал оксидира и се јавува како TiO</a:t>
            </a:r>
            <a:r>
              <a:rPr lang="mk-MK" sz="2800" b="1" i="1" baseline="-25000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, TiO, Ti</a:t>
            </a:r>
            <a:r>
              <a:rPr lang="mk-MK" sz="2800" b="1" i="1" baseline="-25000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mk-MK" sz="2800" b="1" i="1" baseline="-25000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 при што го прави металот отпорен на корозија, биоинертен и стабилен. </a:t>
            </a:r>
            <a:endParaRPr lang="en-US" sz="2800" b="1" i="1" dirty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762000" y="26670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MAC C Times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762000" y="3036888"/>
            <a:ext cx="8382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mk-MK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овие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легури биле составен дел во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стоматолошките надоместоци 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во повеќе од 70%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од</a:t>
            </a:r>
            <a:r>
              <a:rPr lang="en-US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стоматолошката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протетика  кон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крајот на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дваесетиот век</a:t>
            </a:r>
            <a:r>
              <a:rPr lang="en-US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476" name="Picture 4" descr="Gordana 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7200"/>
            <a:ext cx="3124200" cy="251460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  <a:softEdge rad="112500"/>
          </a:effectLst>
          <a:scene3d>
            <a:camera prst="perspectiveContrastingRightFacing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048000" y="990600"/>
            <a:ext cx="5715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легури за метал - керамички надоместоци</a:t>
            </a:r>
            <a:endParaRPr lang="en-US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 descr="Gordana 0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3733800"/>
            <a:ext cx="25908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  <p:pic>
        <p:nvPicPr>
          <p:cNvPr id="4" name="Picture 3" descr="ti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5800" y="1066800"/>
            <a:ext cx="4817327" cy="411480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  <a:softEdge rad="112500"/>
          </a:effectLst>
        </p:spPr>
      </p:pic>
      <p:pic>
        <p:nvPicPr>
          <p:cNvPr id="6" name="Picture 5" descr="tit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1200" y="914400"/>
            <a:ext cx="2964426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0600" y="1371600"/>
            <a:ext cx="2362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3032125"/>
            <a:ext cx="8610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mk-MK" sz="2800" b="1" i="1">
              <a:solidFill>
                <a:srgbClr val="66CCFF"/>
              </a:solidFill>
            </a:endParaRPr>
          </a:p>
          <a:p>
            <a:pPr algn="just"/>
            <a:r>
              <a:rPr lang="mk-MK" sz="2800" b="1" i="1">
                <a:solidFill>
                  <a:srgbClr val="FF0000"/>
                </a:solidFill>
              </a:rPr>
              <a:t> </a:t>
            </a:r>
            <a:r>
              <a:rPr lang="mk-MK" sz="2800" b="1" i="1">
                <a:solidFill>
                  <a:srgbClr val="FF5050"/>
                </a:solidFill>
              </a:rPr>
              <a:t>најпозната легура е </a:t>
            </a:r>
            <a:r>
              <a:rPr lang="mk-MK" sz="2800" b="1" i="1">
                <a:solidFill>
                  <a:srgbClr val="CCCC00"/>
                </a:solidFill>
              </a:rPr>
              <a:t>Ti-6Al-4V</a:t>
            </a:r>
          </a:p>
          <a:p>
            <a:pPr algn="just"/>
            <a:endParaRPr lang="mk-MK" sz="1200" b="1" i="1">
              <a:solidFill>
                <a:srgbClr val="FF5050"/>
              </a:solidFill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mk-MK" sz="2800" b="1" i="1">
                <a:solidFill>
                  <a:srgbClr val="FF5050"/>
                </a:solidFill>
              </a:rPr>
              <a:t> содржи титан (Ti) 90%, </a:t>
            </a:r>
          </a:p>
          <a:p>
            <a:pPr algn="just">
              <a:buFontTx/>
              <a:buBlip>
                <a:blip r:embed="rId3"/>
              </a:buBlip>
            </a:pPr>
            <a:r>
              <a:rPr lang="mk-MK" sz="2800" b="1" i="1">
                <a:solidFill>
                  <a:srgbClr val="FF5050"/>
                </a:solidFill>
              </a:rPr>
              <a:t> aлуминиумот (Al) е присутен со 6%, обезбедувајќи ја стабилноста на легурата </a:t>
            </a:r>
          </a:p>
          <a:p>
            <a:pPr algn="just">
              <a:buFontTx/>
              <a:buBlip>
                <a:blip r:embed="rId3"/>
              </a:buBlip>
            </a:pPr>
            <a:r>
              <a:rPr lang="mk-MK" sz="2800" b="1" i="1">
                <a:solidFill>
                  <a:srgbClr val="FF5050"/>
                </a:solidFill>
              </a:rPr>
              <a:t> зголемената тврдина и цврстина е резултат на содржаниот ванадиум (V) со 4% </a:t>
            </a:r>
            <a:endParaRPr lang="en-US" sz="2800" b="1" i="1">
              <a:solidFill>
                <a:srgbClr val="FF5050"/>
              </a:solidFill>
            </a:endParaRPr>
          </a:p>
        </p:txBody>
      </p:sp>
      <p:pic>
        <p:nvPicPr>
          <p:cNvPr id="63491" name="Picture 3" descr="Gordana 0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7550" y="990600"/>
            <a:ext cx="3194050" cy="2819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381000" y="8636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3200" b="1" i="1">
                <a:solidFill>
                  <a:srgbClr val="CCCC00"/>
                </a:solidFill>
              </a:rPr>
              <a:t>легури на титанот</a:t>
            </a:r>
            <a:endParaRPr lang="en-US" sz="3200">
              <a:solidFill>
                <a:srgbClr val="CCCC00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04800" y="1839913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топењето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и леењето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изискува голема специфичност: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1200" b="1" i="1" dirty="0">
              <a:solidFill>
                <a:srgbClr val="FF9999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оваа 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легура бара </a:t>
            </a:r>
            <a:r>
              <a:rPr lang="mk-MK" sz="2800" b="1" i="1" u="sng" dirty="0">
                <a:solidFill>
                  <a:srgbClr val="FF9999"/>
                </a:solidFill>
                <a:uFill>
                  <a:solidFill>
                    <a:srgbClr val="CCCC00"/>
                  </a:solidFill>
                </a:uFill>
                <a:latin typeface="Arial" pitchFamily="34" charset="0"/>
                <a:cs typeface="Arial" pitchFamily="34" charset="0"/>
              </a:rPr>
              <a:t>висока технологија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 и значително </a:t>
            </a:r>
            <a:r>
              <a:rPr lang="mk-MK" sz="2800" b="1" i="1" u="sng" dirty="0">
                <a:solidFill>
                  <a:srgbClr val="FF9999"/>
                </a:solidFill>
                <a:uFill>
                  <a:solidFill>
                    <a:srgbClr val="CCCC00"/>
                  </a:solidFill>
                </a:uFill>
                <a:latin typeface="Arial" pitchFamily="34" charset="0"/>
                <a:cs typeface="Arial" pitchFamily="34" charset="0"/>
              </a:rPr>
              <a:t>висока температура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 на леење од </a:t>
            </a:r>
            <a:r>
              <a:rPr lang="mk-MK" sz="2800" b="1" i="1" u="sng" dirty="0">
                <a:solidFill>
                  <a:srgbClr val="FF9999"/>
                </a:solidFill>
                <a:uFill>
                  <a:solidFill>
                    <a:srgbClr val="CCCC00"/>
                  </a:solidFill>
                </a:uFill>
                <a:latin typeface="Arial" pitchFamily="34" charset="0"/>
                <a:cs typeface="Arial" pitchFamily="34" charset="0"/>
              </a:rPr>
              <a:t>1670° C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, во строго обезбедени услови (</a:t>
            </a:r>
            <a:r>
              <a:rPr lang="mk-MK" sz="2800" b="1" i="1" dirty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вакуум или инертни гасови</a:t>
            </a:r>
            <a:r>
              <a:rPr lang="mk-MK" sz="2800" b="1" i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i="1" dirty="0">
              <a:solidFill>
                <a:srgbClr val="FF99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787" name="Picture 3" descr="Gordana 0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228600"/>
            <a:ext cx="3194050" cy="2819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ti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200" y="762000"/>
            <a:ext cx="2447925" cy="1866900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pic>
        <p:nvPicPr>
          <p:cNvPr id="5" name="Picture 4" descr="ti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24600" y="5334000"/>
            <a:ext cx="1447800" cy="14478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12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947738"/>
            <a:ext cx="84582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200" b="1" dirty="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200" b="1" dirty="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Челик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легура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 железо (Fe) и јагленород (C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sz="2800" b="1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зависност од процентуалната застапеност на јагленородот се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детерминира и употребата: ковaњe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леење. </a:t>
            </a:r>
            <a:endParaRPr lang="en-US" sz="2800" b="1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5" name="Picture 3" descr="bkgnavi10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609600"/>
            <a:ext cx="6157576" cy="18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 descr="ch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0" y="4648199"/>
            <a:ext cx="2819400" cy="2058269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pic>
        <p:nvPicPr>
          <p:cNvPr id="6" name="Picture 5" descr="ch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66800" y="457200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 descr="bkgnavi10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609600"/>
            <a:ext cx="6157576" cy="18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 descr="ch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0" y="4648199"/>
            <a:ext cx="2819400" cy="2058269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pic>
        <p:nvPicPr>
          <p:cNvPr id="6" name="Picture 5" descr="ch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66800" y="457200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8305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да се корегира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специфичната и негативна карактеристика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 челикот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оксидацијата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 железото, да се однесува како хетерогена и електрохемиски непостојана легура се легира со </a:t>
            </a:r>
            <a:r>
              <a:rPr lang="mk-MK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хром или никел</a:t>
            </a:r>
            <a:endParaRPr lang="en-US" sz="2800" b="1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2800" b="1" i="1">
                <a:solidFill>
                  <a:srgbClr val="CC99FF"/>
                </a:solidFill>
              </a:rPr>
              <a:t>Жица</a:t>
            </a:r>
          </a:p>
          <a:p>
            <a:pPr algn="just"/>
            <a:r>
              <a:rPr lang="mk-MK" sz="2800" b="1" i="1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mk-MK" sz="2800" b="1" i="1">
                <a:solidFill>
                  <a:srgbClr val="33CCCC"/>
                </a:solidFill>
              </a:rPr>
              <a:t>денталната индустрија за потребите на стоматологијата и нејзините гранки, како  ортодонција, протетика, произведува жица од различни легури: челик што не кородира; Co-Cr-Ni; Ni-Ti; легури на злато; и поретко Pd-Au-Pt и Pd-Ag-Cu. </a:t>
            </a:r>
            <a:endParaRPr lang="en-US" sz="2800" b="1" i="1">
              <a:solidFill>
                <a:srgbClr val="33CCCC"/>
              </a:solidFill>
            </a:endParaRPr>
          </a:p>
        </p:txBody>
      </p:sp>
      <p:pic>
        <p:nvPicPr>
          <p:cNvPr id="65539" name="Picture 3" descr="Gordana 0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4038599"/>
            <a:ext cx="4191000" cy="2365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5540" name="Picture 4" descr="Gordana 0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3657600"/>
            <a:ext cx="2971800" cy="2483576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ж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8213069">
            <a:off x="5943600" y="4249788"/>
            <a:ext cx="2000250" cy="2286000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0" y="2212975"/>
            <a:ext cx="9144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mk-MK" sz="2800" b="1" i="1">
                <a:solidFill>
                  <a:srgbClr val="CC99FF"/>
                </a:solidFill>
              </a:rPr>
              <a:t>добивањето на жицата е процес на влечење и пресување на одливките низ с</a:t>
            </a:r>
            <a:r>
              <a:rPr lang="en-US" sz="2800" b="1" i="1">
                <a:solidFill>
                  <a:srgbClr val="CC99FF"/>
                </a:solidFill>
              </a:rPr>
              <a:t>e</a:t>
            </a:r>
            <a:r>
              <a:rPr lang="mk-MK" sz="2800" b="1" i="1">
                <a:solidFill>
                  <a:srgbClr val="CC99FF"/>
                </a:solidFill>
              </a:rPr>
              <a:t> потесни отвори додека не се добие потребниот пресек</a:t>
            </a:r>
            <a:r>
              <a:rPr lang="en-US" sz="2800" b="1" i="1">
                <a:solidFill>
                  <a:srgbClr val="CC99FF"/>
                </a:solidFill>
              </a:rPr>
              <a:t> </a:t>
            </a:r>
            <a:endParaRPr lang="mk-MK" sz="2800" b="1" i="1">
              <a:solidFill>
                <a:srgbClr val="CC99FF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mk-MK" sz="2800" b="1" i="1">
                <a:solidFill>
                  <a:srgbClr val="CCFF33"/>
                </a:solidFill>
              </a:rPr>
              <a:t>с</a:t>
            </a:r>
            <a:r>
              <a:rPr lang="en-US" sz="2800" b="1" i="1">
                <a:solidFill>
                  <a:srgbClr val="CCFF33"/>
                </a:solidFill>
              </a:rPr>
              <a:t>e</a:t>
            </a:r>
            <a:r>
              <a:rPr lang="mk-MK" sz="2800" b="1" i="1">
                <a:solidFill>
                  <a:srgbClr val="CCFF33"/>
                </a:solidFill>
              </a:rPr>
              <a:t> менува обликот на кристалите, тие се издолжени и влакнести, давајќи и на жицата карактеристични својства </a:t>
            </a:r>
          </a:p>
        </p:txBody>
      </p:sp>
      <p:pic>
        <p:nvPicPr>
          <p:cNvPr id="3" name="Picture 2" descr="ж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43000" y="457200"/>
            <a:ext cx="1981200" cy="1981200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</p:spPr>
      </p:pic>
      <p:pic>
        <p:nvPicPr>
          <p:cNvPr id="5" name="Picture 4" descr="ж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67400" y="304800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1"/>
          <p:cNvSpPr txBox="1">
            <a:spLocks noChangeArrowheads="1"/>
          </p:cNvSpPr>
          <p:nvPr/>
        </p:nvSpPr>
        <p:spPr bwMode="auto">
          <a:xfrm>
            <a:off x="457200" y="3048000"/>
            <a:ext cx="7772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2800" b="1" i="1">
                <a:solidFill>
                  <a:srgbClr val="FF0066"/>
                </a:solidFill>
              </a:rPr>
              <a:t>компатибилност во однос на оралните ткива, електрохемиска постојаност и отпорност кон корозија како и можност за манипулација без кршење</a:t>
            </a:r>
            <a:endParaRPr lang="en-US" sz="2800" b="1" i="1">
              <a:solidFill>
                <a:srgbClr val="FF0066"/>
              </a:solidFill>
            </a:endParaRPr>
          </a:p>
          <a:p>
            <a:pPr algn="just"/>
            <a:endParaRPr lang="en-US" sz="2800"/>
          </a:p>
        </p:txBody>
      </p:sp>
      <p:pic>
        <p:nvPicPr>
          <p:cNvPr id="3" name="Picture 2" descr="ж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7089359">
            <a:off x="1008956" y="539944"/>
            <a:ext cx="1981200" cy="2351314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4" name="Picture 3" descr="ж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48400" y="4495800"/>
            <a:ext cx="2143125" cy="2143125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</p:spPr>
      </p:pic>
      <p:pic>
        <p:nvPicPr>
          <p:cNvPr id="5" name="Picture 4" descr="ж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81600" y="609600"/>
            <a:ext cx="2143125" cy="2143125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  <a:scene3d>
            <a:camera prst="isometricOffAxis2Left"/>
            <a:lightRig rig="threePt" dir="t"/>
          </a:scene3d>
        </p:spPr>
      </p:pic>
      <p:pic>
        <p:nvPicPr>
          <p:cNvPr id="6" name="Picture 5" descr="ж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62000" y="4876800"/>
            <a:ext cx="243840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762000" y="26670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MAC C Times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762000" y="3036888"/>
            <a:ext cx="838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mk-MK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476" name="Picture 4" descr="Gordana 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7200"/>
            <a:ext cx="3124200" cy="251460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  <a:softEdge rad="112500"/>
          </a:effectLst>
          <a:scene3d>
            <a:camera prst="perspectiveContrastingRightFacing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048000" y="990600"/>
            <a:ext cx="5715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легури за метал - керамички надоместоци</a:t>
            </a:r>
            <a:endParaRPr lang="en-US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2538413"/>
            <a:ext cx="88392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основна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особина на овие легури e да бидат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многу цврсти поради тоа што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металкерамичките конструкции мораат во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базниот дел (металот) да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бидат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многу </a:t>
            </a:r>
            <a:r>
              <a:rPr lang="mk-MK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тенки </a:t>
            </a:r>
            <a:endParaRPr lang="en-US" sz="2800" b="1" i="1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762000" y="26670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MAC C Times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762000" y="3036888"/>
            <a:ext cx="838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mk-MK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476" name="Picture 4" descr="Gordana 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7200"/>
            <a:ext cx="3124200" cy="251460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  <a:softEdge rad="112500"/>
          </a:effectLst>
          <a:scene3d>
            <a:camera prst="perspectiveContrastingRightFacing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048000" y="990600"/>
            <a:ext cx="5715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легури за метал - керамички надоместоци</a:t>
            </a:r>
            <a:endParaRPr lang="en-US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2538413"/>
            <a:ext cx="88392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хронолошки како и по составот легурите за метал керамичките надоместоци се делат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на 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mk-MK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високоблагородни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mk-MK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благородни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mk-MK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неблагородни легури</a:t>
            </a:r>
            <a:endParaRPr lang="en-US" sz="2800" b="1" i="1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C C Times" pitchFamily="18" charset="0"/>
              <a:cs typeface="+mn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381000" y="654050"/>
            <a:ext cx="8686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mk-MK" sz="3200" b="1" i="1">
                <a:solidFill>
                  <a:srgbClr val="FFFF00"/>
                </a:solidFill>
              </a:rPr>
              <a:t>легури од злато за метал-керамика</a:t>
            </a:r>
          </a:p>
          <a:p>
            <a:pPr algn="just"/>
            <a:r>
              <a:rPr lang="mk-MK" sz="3200" b="1" i="1">
                <a:solidFill>
                  <a:srgbClr val="FF0000"/>
                </a:solidFill>
              </a:rPr>
              <a:t>	</a:t>
            </a:r>
          </a:p>
          <a:p>
            <a:pPr algn="just"/>
            <a:r>
              <a:rPr lang="mk-MK" sz="2800" b="1" i="1">
                <a:solidFill>
                  <a:srgbClr val="FFFFCC"/>
                </a:solidFill>
              </a:rPr>
              <a:t>голема биоинертност и одлично врзување за керамиката </a:t>
            </a:r>
            <a:endParaRPr lang="en-US" sz="2800" b="1" i="1">
              <a:solidFill>
                <a:srgbClr val="FFFFCC"/>
              </a:solidFill>
            </a:endParaRPr>
          </a:p>
          <a:p>
            <a:pPr algn="just"/>
            <a:r>
              <a:rPr lang="mk-MK" sz="2800" b="1" i="1">
                <a:solidFill>
                  <a:srgbClr val="FFFFCC"/>
                </a:solidFill>
              </a:rPr>
              <a:t>ги има со различен хемиски состав но сепак како најтранспарентни и нajексплоатирани се легурите со следниот состав:</a:t>
            </a:r>
            <a:endParaRPr lang="en-US" sz="2800" b="1" i="1">
              <a:solidFill>
                <a:srgbClr val="FFFFCC"/>
              </a:solidFill>
            </a:endParaRPr>
          </a:p>
        </p:txBody>
      </p:sp>
      <p:pic>
        <p:nvPicPr>
          <p:cNvPr id="53251" name="Picture 3" descr="Cutout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0" y="3505200"/>
            <a:ext cx="5105400" cy="3167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228600"/>
            <a:ext cx="2190750" cy="1352550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861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mk-MK" sz="2800" b="1" i="1">
                <a:solidFill>
                  <a:srgbClr val="FFFF00"/>
                </a:solidFill>
              </a:rPr>
              <a:t>      злато - платина </a:t>
            </a:r>
            <a:r>
              <a:rPr lang="en-US" sz="2800" b="1" i="1">
                <a:solidFill>
                  <a:srgbClr val="FFFF00"/>
                </a:solidFill>
              </a:rPr>
              <a:t>-</a:t>
            </a:r>
            <a:r>
              <a:rPr lang="mk-MK" sz="2800" b="1" i="1">
                <a:solidFill>
                  <a:srgbClr val="FFFF00"/>
                </a:solidFill>
              </a:rPr>
              <a:t> паладиум легура</a:t>
            </a:r>
          </a:p>
          <a:p>
            <a:pPr algn="just"/>
            <a:endParaRPr lang="mk-MK" sz="2800" b="1" i="1">
              <a:solidFill>
                <a:srgbClr val="FFFF00"/>
              </a:solidFill>
            </a:endParaRPr>
          </a:p>
          <a:p>
            <a:pPr algn="just"/>
            <a:r>
              <a:rPr lang="mk-MK" sz="2800" b="1" i="1">
                <a:solidFill>
                  <a:srgbClr val="FFFFCC"/>
                </a:solidFill>
              </a:rPr>
              <a:t>содржи до 87% злато</a:t>
            </a:r>
            <a:r>
              <a:rPr lang="en-US" sz="2800" b="1" i="1">
                <a:solidFill>
                  <a:srgbClr val="FFFFCC"/>
                </a:solidFill>
              </a:rPr>
              <a:t> </a:t>
            </a:r>
            <a:r>
              <a:rPr lang="mk-MK" sz="2800" b="1" i="1">
                <a:solidFill>
                  <a:srgbClr val="FFFFCC"/>
                </a:solidFill>
              </a:rPr>
              <a:t>11% платина  и 9% паладиум  </a:t>
            </a:r>
          </a:p>
          <a:p>
            <a:pPr algn="just"/>
            <a:r>
              <a:rPr lang="mk-MK" sz="2800" b="1" i="1">
                <a:solidFill>
                  <a:srgbClr val="FFFFCC"/>
                </a:solidFill>
              </a:rPr>
              <a:t>обезбедува постојаност некорозивност во било која средина добра ливност и фина структура на одлевокот </a:t>
            </a:r>
            <a:endParaRPr lang="en-US" sz="2800" b="1" i="1">
              <a:solidFill>
                <a:srgbClr val="FFFFCC"/>
              </a:solidFill>
            </a:endParaRPr>
          </a:p>
        </p:txBody>
      </p:sp>
      <p:pic>
        <p:nvPicPr>
          <p:cNvPr id="54275" name="Picture 3" descr="Cutout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2600" y="3657600"/>
            <a:ext cx="3505200" cy="2895600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228600"/>
            <a:ext cx="2190750" cy="1352550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mk-MK" sz="2800" b="1" i="1">
                <a:solidFill>
                  <a:srgbClr val="FFFF00"/>
                </a:solidFill>
              </a:rPr>
              <a:t>      злато - платина </a:t>
            </a:r>
            <a:r>
              <a:rPr lang="en-US" sz="2800" b="1" i="1">
                <a:solidFill>
                  <a:srgbClr val="FFFF00"/>
                </a:solidFill>
              </a:rPr>
              <a:t>-</a:t>
            </a:r>
            <a:r>
              <a:rPr lang="mk-MK" sz="2800" b="1" i="1">
                <a:solidFill>
                  <a:srgbClr val="FFFF00"/>
                </a:solidFill>
              </a:rPr>
              <a:t> паладиум легура</a:t>
            </a:r>
          </a:p>
          <a:p>
            <a:pPr algn="just"/>
            <a:endParaRPr lang="mk-MK" sz="2800" b="1" i="1">
              <a:solidFill>
                <a:srgbClr val="FFFF00"/>
              </a:solidFill>
            </a:endParaRPr>
          </a:p>
        </p:txBody>
      </p:sp>
      <p:pic>
        <p:nvPicPr>
          <p:cNvPr id="54275" name="Picture 3" descr="Cutout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3581400"/>
            <a:ext cx="3505200" cy="2895600"/>
          </a:xfrm>
          <a:prstGeom prst="ellipse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52400" y="1295400"/>
            <a:ext cx="87630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endParaRPr lang="mk-MK" sz="3600" b="1">
              <a:latin typeface="MAC C Times"/>
            </a:endParaRPr>
          </a:p>
          <a:p>
            <a:pPr marL="411163" indent="-342900" algn="just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mk-MK" sz="2800" b="1" i="1">
                <a:solidFill>
                  <a:srgbClr val="FFFFCC"/>
                </a:solidFill>
              </a:rPr>
              <a:t>додатоци на неблагородни метали </a:t>
            </a:r>
          </a:p>
          <a:p>
            <a:pPr marL="411163" indent="-342900" algn="just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mk-MK" sz="2800" b="1" i="1">
                <a:solidFill>
                  <a:srgbClr val="FFFFCC"/>
                </a:solidFill>
              </a:rPr>
              <a:t>помалку од 1% - ги подобруваат својствата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3352800"/>
            <a:ext cx="5562600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слабост на легурата:  </a:t>
            </a:r>
            <a:r>
              <a:rPr lang="mk-MK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 </a:t>
            </a:r>
            <a:endParaRPr lang="mk-MK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u="heavy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мал модул на еластичност</a:t>
            </a:r>
            <a:r>
              <a:rPr lang="en-US" sz="2800" b="1" i="1" u="heavy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u="heavy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не треба да се изработуваат многу грацилни метални конструкции</a:t>
            </a:r>
            <a:endParaRPr lang="tr-TR" sz="2800" b="1" i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6868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600" b="1" dirty="0">
                <a:solidFill>
                  <a:srgbClr val="FF0000"/>
                </a:solidFill>
                <a:latin typeface="MAC C Times" pitchFamily="18" charset="0"/>
                <a:cs typeface="+mn-cs"/>
              </a:rPr>
              <a:t> </a:t>
            </a:r>
            <a:r>
              <a:rPr lang="mk-MK" sz="28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злато - паладиум </a:t>
            </a:r>
            <a:r>
              <a:rPr lang="en-US" sz="28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mk-MK" sz="28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сребро </a:t>
            </a:r>
            <a:r>
              <a:rPr lang="mk-MK" sz="28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легура</a:t>
            </a:r>
            <a:endParaRPr lang="en-US" sz="2800" b="1" i="1" dirty="0">
              <a:solidFill>
                <a:schemeClr val="bg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составена е од </a:t>
            </a: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злато (39-77</a:t>
            </a: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%) </a:t>
            </a:r>
            <a:endParaRPr lang="en-US" sz="2800" b="1" i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паладиум до 35 % и сребро (8-22</a:t>
            </a: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%) </a:t>
            </a:r>
            <a:endParaRPr lang="en-US" sz="2800" b="1" i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се користи за моделирање и на пограцилни </a:t>
            </a: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метални </a:t>
            </a: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конструкции </a:t>
            </a:r>
            <a:r>
              <a:rPr lang="mk-MK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но затоа пак  </a:t>
            </a:r>
            <a:r>
              <a:rPr lang="mk-MK" sz="2800" b="1" i="1" u="sng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поврзувањето на среброто со кислородот може да доведе до порозност и </a:t>
            </a:r>
            <a:r>
              <a:rPr lang="mk-MK" sz="2800" b="1" i="1" u="sng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пребојување  </a:t>
            </a:r>
            <a:r>
              <a:rPr lang="mk-MK" sz="2800" b="1" i="1" u="sng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на </a:t>
            </a:r>
            <a:r>
              <a:rPr lang="mk-MK" sz="2800" b="1" i="1" u="sng" dirty="0">
                <a:solidFill>
                  <a:schemeClr val="accent2">
                    <a:lumMod val="20000"/>
                    <a:lumOff val="80000"/>
                  </a:schemeClr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порцеланот </a:t>
            </a:r>
            <a:r>
              <a:rPr lang="mk-MK" sz="3600" b="1" i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mk-MK" sz="3600" b="1" i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  <a:sym typeface="Wingdings"/>
              </a:rPr>
              <a:t></a:t>
            </a:r>
            <a:endParaRPr lang="en-US" sz="36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7119881">
            <a:off x="6238839" y="4336300"/>
            <a:ext cx="1695450" cy="2695575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elaxed"/>
            <a:lightRig rig="threePt" dir="t"/>
          </a:scene3d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610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</a:t>
            </a:r>
            <a:r>
              <a:rPr lang="mk-M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C C Times" pitchFamily="18" charset="0"/>
                <a:cs typeface="+mn-cs"/>
              </a:rPr>
              <a:t>     </a:t>
            </a:r>
            <a:endParaRPr lang="en-US" sz="2800" b="1" i="1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mk-MK" sz="2800" b="1" i="1" dirty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содржи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злато (45-55%)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паладиум (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45-55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%) останати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неблагородни метали до 1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% цената на оваа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легура ја прави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попристапна правопропорционално со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зголемување на процентот на паладиумот се зголемува тврдината и </a:t>
            </a:r>
            <a:r>
              <a:rPr lang="mk-MK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крутоста</a:t>
            </a:r>
            <a:endParaRPr lang="en-US" sz="2800" b="1" i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3" name="Picture 3" descr="Kovaceva 3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4134996"/>
            <a:ext cx="2895600" cy="2723004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isometricOffAxis2Left"/>
            <a:lightRig rig="threePt" dir="t"/>
          </a:scene3d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533400" y="9144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2800" b="1" i="1"/>
              <a:t>злато - паладиум легура</a:t>
            </a:r>
            <a:endParaRPr lang="en-US" sz="2800" b="1" i="1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</TotalTime>
  <Words>830</Words>
  <Application>Microsoft Office PowerPoint</Application>
  <PresentationFormat>On-screen Show (4:3)</PresentationFormat>
  <Paragraphs>137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MAC C Times</vt:lpstr>
      <vt:lpstr>Times New Roman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aki petkovski</cp:lastModifiedBy>
  <cp:revision>37</cp:revision>
  <dcterms:created xsi:type="dcterms:W3CDTF">2006-08-16T00:00:00Z</dcterms:created>
  <dcterms:modified xsi:type="dcterms:W3CDTF">2020-03-19T14:33:04Z</dcterms:modified>
</cp:coreProperties>
</file>