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80" r:id="rId5"/>
    <p:sldMasterId id="2147483682" r:id="rId6"/>
    <p:sldMasterId id="2147483684" r:id="rId7"/>
    <p:sldMasterId id="2147483686" r:id="rId8"/>
    <p:sldMasterId id="2147483688" r:id="rId9"/>
    <p:sldMasterId id="2147483690" r:id="rId10"/>
    <p:sldMasterId id="2147483692" r:id="rId11"/>
    <p:sldMasterId id="2147483694" r:id="rId12"/>
    <p:sldMasterId id="2147483696" r:id="rId13"/>
    <p:sldMasterId id="2147483698" r:id="rId14"/>
    <p:sldMasterId id="2147483700" r:id="rId15"/>
    <p:sldMasterId id="2147483775" r:id="rId16"/>
  </p:sldMasterIdLst>
  <p:notesMasterIdLst>
    <p:notesMasterId r:id="rId50"/>
  </p:notesMasterIdLst>
  <p:handoutMasterIdLst>
    <p:handoutMasterId r:id="rId51"/>
  </p:handoutMasterIdLst>
  <p:sldIdLst>
    <p:sldId id="385" r:id="rId17"/>
    <p:sldId id="345" r:id="rId18"/>
    <p:sldId id="346" r:id="rId19"/>
    <p:sldId id="360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86" r:id="rId33"/>
    <p:sldId id="363" r:id="rId34"/>
    <p:sldId id="361" r:id="rId35"/>
    <p:sldId id="362" r:id="rId36"/>
    <p:sldId id="364" r:id="rId37"/>
    <p:sldId id="365" r:id="rId38"/>
    <p:sldId id="375" r:id="rId39"/>
    <p:sldId id="376" r:id="rId40"/>
    <p:sldId id="373" r:id="rId41"/>
    <p:sldId id="371" r:id="rId42"/>
    <p:sldId id="372" r:id="rId43"/>
    <p:sldId id="374" r:id="rId44"/>
    <p:sldId id="379" r:id="rId45"/>
    <p:sldId id="377" r:id="rId46"/>
    <p:sldId id="378" r:id="rId47"/>
    <p:sldId id="387" r:id="rId48"/>
    <p:sldId id="388" r:id="rId49"/>
  </p:sldIdLst>
  <p:sldSz cx="12192000" cy="6858000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2063" autoAdjust="0"/>
  </p:normalViewPr>
  <p:slideViewPr>
    <p:cSldViewPr snapToGrid="0">
      <p:cViewPr>
        <p:scale>
          <a:sx n="77" d="100"/>
          <a:sy n="77" d="100"/>
        </p:scale>
        <p:origin x="-40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317316-D3AE-4C91-8C0F-7FE27F60CE24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526596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3B72E1-5F1A-4246-BE2A-0671C5390AC4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0706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595959"/>
                </a:solidFill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473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47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08CF95-1A8B-4645-91F9-0CA82E5F6400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1914790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5EEB-AB38-4AF6-AF9B-A973069533E4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24873620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5" y="304801"/>
            <a:ext cx="1715800" cy="5410200"/>
          </a:xfrm>
        </p:spPr>
        <p:txBody>
          <a:bodyPr vert="eaVert"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2210059" y="304801"/>
            <a:ext cx="7502815" cy="5410200"/>
          </a:xfrm>
        </p:spPr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B325-B251-4267-84A3-B6A8AD9F6810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736489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501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501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E4A73-7655-400C-A0E1-0369E2651F1D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842038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501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501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42AFB3-9FF0-4801-BCA5-CB90A5E9ABDD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69291036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818DF-D41D-41E9-A33A-CA4BD7875751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5076199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2331B-D71C-409B-A5EF-C496FEF0C669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45392677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DE1CC-9698-4A74-85DB-D074E879453F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66509683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C4F282-D7CA-4855-AFE3-27FB4BECEC87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5278031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4A934-001F-4F0E-AB25-1AA4959BC4F2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33372866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CCD41-06CC-42EA-BF03-689C630BBFAA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3127271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B82-AF4F-48E9-B727-72E909D229BF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1551478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7BB4-298C-4AE6-AB18-8B32F638E9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0440061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C2C6-7B35-4E9C-9F82-9368501746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6160121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5A38-7AFD-49A9-B2CC-E0B5A50B5C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6480639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8ADB59-3D54-4157-A52C-A5B28849C10F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77719160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87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5" y="458357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3CE932-6A8E-405F-8906-9B746F2B9016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65071862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849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5" y="4583543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F7F2-E94B-4681-8C7D-994212C99604}" type="datetime1">
              <a:rPr lang="pt-PT">
                <a:solidFill>
                  <a:prstClr val="white"/>
                </a:solidFill>
              </a:rPr>
              <a:pPr>
                <a:defRPr/>
              </a:pPr>
              <a:t>18/03/2020</a:t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>
                <a:solidFill>
                  <a:srgbClr val="DF5327"/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2507833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59" y="1600590"/>
            <a:ext cx="6400801" cy="2486025"/>
          </a:xfrm>
        </p:spPr>
        <p:txBody>
          <a:bodyPr rtlCol="0">
            <a:normAutofit/>
          </a:bodyPr>
          <a:lstStyle>
            <a:lvl1pPr algn="l" rtl="0">
              <a:defRPr sz="52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180059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D388E-AF76-4FC3-B047-F6DC2C961587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564361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F66D-721B-4BC5-B1FD-5B9AC1CCFC86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1212787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ABBC-DB6D-415B-B60F-8058C158F8A8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41084730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6C0B-6B37-47D0-B7BB-2C2DF414E6DE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3245491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7D05E0-46A5-426D-B7B8-8E52DB430D30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6858273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872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5" y="458357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4E51E1-AB9B-437F-B389-4F61EC940964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0314046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872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5" y="458357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PT" noProof="0" dirty="0" smtClean="0"/>
              <a:t>Clique no ícone para adicionar uma imagem</a:t>
            </a:r>
            <a:endParaRPr lang="pt-PT" noProof="0" dirty="0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5D6AE2-758E-42F0-8605-0FE4B98A6714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20529724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26BEA5-BB57-4983-8F46-F7D81A189CE8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1" r:id="rId2"/>
    <p:sldLayoutId id="2147483741" r:id="rId3"/>
    <p:sldLayoutId id="2147483732" r:id="rId4"/>
    <p:sldLayoutId id="2147483733" r:id="rId5"/>
    <p:sldLayoutId id="2147483734" r:id="rId6"/>
    <p:sldLayoutId id="2147483742" r:id="rId7"/>
    <p:sldLayoutId id="2147483743" r:id="rId8"/>
    <p:sldLayoutId id="2147483744" r:id="rId9"/>
    <p:sldLayoutId id="2147483735" r:id="rId10"/>
    <p:sldLayoutId id="2147483736" r:id="rId1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94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66C91-6A56-424A-B4FD-013B8F1FB0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48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2E508-FABE-4C9A-A138-C107856DBD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19AC8-CFE7-48D4-BD96-E52B0DEB4CAC}" type="datetimeFigureOut">
              <a:rPr lang="es-ES"/>
              <a:pPr>
                <a:defRPr/>
              </a:pPr>
              <a:t>18/03/2020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C4959-8C16-4733-A1F8-9307E96766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2" r:id="rId2"/>
    <p:sldLayoutId id="2147483763" r:id="rId3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2666B-9DD7-445A-82D2-7DD38DC408C5}" type="datetime1">
              <a:rPr lang="pt-PT">
                <a:solidFill>
                  <a:prstClr val="white"/>
                </a:solidFill>
              </a:rPr>
              <a:pPr>
                <a:defRPr/>
              </a:pPr>
              <a:t>18/03/2020</a:t>
            </a:fld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7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>
                <a:solidFill>
                  <a:srgbClr val="DF5327"/>
                </a:solidFill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126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BE3831-C0A6-4C19-96D2-200EFDD1B0D5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229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FF6C6-661B-412F-8AA3-807CABE7102A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331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02BE8A-FA90-45C3-AAD6-B8006A842D12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433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7EDFD-9C86-4620-BFDC-0237E1D771C5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536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CFFCF-C0C3-4546-A41B-13828BF0DC3D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638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3FC66-162E-4EB9-B108-014D96AEFC43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741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83020-C979-45D7-947C-06D72DCB4A27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843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88127-14F5-42FB-B5E0-0C3773A914B6}" type="datetime1">
              <a:rPr lang="pt-PT"/>
              <a:pPr>
                <a:defRPr/>
              </a:pPr>
              <a:t>18/03/2020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39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 dirty="0" smtClean="0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audio" Target="../media/audio3.wav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11" Type="http://schemas.openxmlformats.org/officeDocument/2006/relationships/image" Target="../media/image52.png"/><Relationship Id="rId24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audio" Target="../media/audio3.wav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7.png"/><Relationship Id="rId19" Type="http://schemas.openxmlformats.org/officeDocument/2006/relationships/image" Target="../media/image47.png"/><Relationship Id="rId4" Type="http://schemas.openxmlformats.org/officeDocument/2006/relationships/audio" Target="../media/audio4.wav"/><Relationship Id="rId9" Type="http://schemas.openxmlformats.org/officeDocument/2006/relationships/image" Target="../media/image52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audio" Target="../media/audio3.wav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7.png"/><Relationship Id="rId19" Type="http://schemas.openxmlformats.org/officeDocument/2006/relationships/image" Target="../media/image47.png"/><Relationship Id="rId4" Type="http://schemas.openxmlformats.org/officeDocument/2006/relationships/audio" Target="../media/audio4.wav"/><Relationship Id="rId9" Type="http://schemas.openxmlformats.org/officeDocument/2006/relationships/image" Target="../media/image52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audio" Target="../media/audio3.wav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7.png"/><Relationship Id="rId19" Type="http://schemas.openxmlformats.org/officeDocument/2006/relationships/image" Target="../media/image47.png"/><Relationship Id="rId4" Type="http://schemas.openxmlformats.org/officeDocument/2006/relationships/audio" Target="../media/audio4.wav"/><Relationship Id="rId9" Type="http://schemas.openxmlformats.org/officeDocument/2006/relationships/image" Target="../media/image52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audio" Target="../media/audio3.wav"/><Relationship Id="rId21" Type="http://schemas.openxmlformats.org/officeDocument/2006/relationships/image" Target="../media/image39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23" Type="http://schemas.openxmlformats.org/officeDocument/2006/relationships/image" Target="../media/image51.png"/><Relationship Id="rId10" Type="http://schemas.openxmlformats.org/officeDocument/2006/relationships/image" Target="../media/image41.png"/><Relationship Id="rId19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6.wav"/><Relationship Id="rId7" Type="http://schemas.openxmlformats.org/officeDocument/2006/relationships/image" Target="../media/image6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Up-roZEGqg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780" y="852488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solidFill>
                  <a:prstClr val="white"/>
                </a:solidFill>
              </a:rPr>
              <a:t>Good __________!</a:t>
            </a: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-138113" y="935038"/>
            <a:ext cx="7148513" cy="17700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A6B727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15" name="Cloud 14"/>
          <p:cNvSpPr/>
          <p:nvPr/>
        </p:nvSpPr>
        <p:spPr>
          <a:xfrm>
            <a:off x="1249364" y="-192088"/>
            <a:ext cx="9418637" cy="16795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88068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66801"/>
            <a:ext cx="56657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  <p:pic>
        <p:nvPicPr>
          <p:cNvPr id="14341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6" y="4343440"/>
            <a:ext cx="18907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10400" y="205744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1father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705600" y="2819440"/>
            <a:ext cx="426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2peach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315200" y="3581407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3banana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315200" y="4357707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4mango</a:t>
            </a:r>
          </a:p>
        </p:txBody>
      </p:sp>
      <p:sp>
        <p:nvSpPr>
          <p:cNvPr id="14347" name="AutoShape 11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972800" y="6096000"/>
            <a:ext cx="914400" cy="533400"/>
          </a:xfrm>
          <a:prstGeom prst="rightArrow">
            <a:avLst>
              <a:gd name="adj1" fmla="val 50000"/>
              <a:gd name="adj2" fmla="val 66365"/>
            </a:avLst>
          </a:prstGeom>
          <a:pattFill prst="pct90">
            <a:fgClr>
              <a:srgbClr val="006600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95959"/>
              </a:solidFill>
            </a:endParaRPr>
          </a:p>
        </p:txBody>
      </p:sp>
      <p:pic>
        <p:nvPicPr>
          <p:cNvPr id="14348" name="Picture 12" descr="apprico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1974850"/>
            <a:ext cx="5588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-0.36018 C -0.24184 -0.3743 -0.19792 -0.38842 -0.18264 -0.38842 C -0.08559 -0.38842 0.01424 -0.1662 0.01424 0.05602 C 0.01424 -0.05601 0.06424 -0.1662 0.11076 -0.1662 C 0.16076 -0.1662 0.20851 -0.05416 0.20851 0.05602 C 0.20851 0.0007 0.23333 -0.05601 0.25833 -0.05601 C 0.28333 -0.05601 0.30833 -0.00092 0.30833 0.05602 C 0.30833 0.02755 0.32066 0.0007 0.33316 0.0007 C 0.34566 0.0007 0.35816 0.02917 0.35816 0.05602 C 0.35816 0.04167 0.36476 0.02755 0.37066 0.02755 C 0.37396 0.02755 0.38316 0.04167 0.38316 0.05602 C 0.38316 0.04885 0.38646 0.04167 0.38958 0.04167 C 0.38958 0.04352 0.39618 0.04885 0.39618 0.05602 C 0.39618 0.05232 0.39618 0.04885 0.39948 0.04885 C 0.39948 0.0507 0.4026 0.05255 0.4026 0.05602 C 0.4026 0.05417 0.4026 0.05232 0.4026 0.0507 C 0.4059 0.0507 0.4059 0.05255 0.4059 0.0544 C 0.4092 0.0544 0.4092 0.05255 0.4092 0.0507 C 0.4125 0.0507 0.4125 0.05255 0.4125 0.054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-0.62014 L -0.00139 -0.62014 L -0.00139 -0.52824 L 0.06649 -0.52824 L 0.06649 -0.43611 L 0.13438 -0.43611 L 0.13438 -0.34398 L 0.20226 -0.34398 L 0.20226 -0.25209 L 0.27014 -0.25209 L 0.27014 -0.15996 L 0.33802 -0.15996 L 0.33802 -0.06783 L 0.4059 -0.06783 L 0.4059 0.0243 " pathEditMode="relative" rAng="0" ptsTypes="FFFFFFFFFFFFFFF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14343" grpId="0"/>
      <p:bldP spid="14345" grpId="0"/>
      <p:bldP spid="14346" grpId="0"/>
      <p:bldP spid="143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2637511">
            <a:off x="3746526" y="1817688"/>
            <a:ext cx="4568825" cy="320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1"/>
          <a:stretch>
            <a:fillRect/>
          </a:stretch>
        </p:blipFill>
        <p:spPr bwMode="auto">
          <a:xfrm>
            <a:off x="3779865" y="1773278"/>
            <a:ext cx="4524375" cy="3176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097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5471223" y="2639245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71221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89106" name="2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8" name="Pictur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09" name="Picture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0" name="Picture 5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1" name="Picture 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2" name="Picture 32" descr="Plátan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3" name="Picture 5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4" name="Picture 51" descr="Ciruel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5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6" name="Picture 3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7" name="Picture 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8" name="Picture 5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2637511">
            <a:off x="3746526" y="1817688"/>
            <a:ext cx="4568825" cy="320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1"/>
          <a:stretch>
            <a:fillRect/>
          </a:stretch>
        </p:blipFill>
        <p:spPr bwMode="auto">
          <a:xfrm>
            <a:off x="3779865" y="1773278"/>
            <a:ext cx="4524375" cy="3176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2876" y="908090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apple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42876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2876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watermelon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2876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black"/>
                </a:solidFill>
              </a:rPr>
              <a:t>pineapple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42876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orange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42876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plum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910763" y="908090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pear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910763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strawberry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910763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lemon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910763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banana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910763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blackberry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910763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peach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5471223" y="2639243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5471221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9" y="2757488"/>
            <a:ext cx="179705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2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3" name="5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4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45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46" name="Picture 5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47" name="Picture 5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48" name="Picture 4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49" name="Picture 32" descr="Plátan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0" name="Picture 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51" name="Picture 51" descr="Ciruel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2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53" name="Picture 7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54" name="Picture 5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55" name="Picture 5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2743492">
            <a:off x="3779865" y="1773278"/>
            <a:ext cx="4524375" cy="3176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9109640">
            <a:off x="3746526" y="1817688"/>
            <a:ext cx="4568825" cy="320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2876" y="3994150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orange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42876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2876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watermelon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2876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black"/>
                </a:solidFill>
              </a:rPr>
              <a:t>pineapple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42876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apple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42876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plum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910763" y="908090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pear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910763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strawberry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910763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lemon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910763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banana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910763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blackberry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910763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peach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5471223" y="2639241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9" y="2757488"/>
            <a:ext cx="179705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5471221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1166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7" name="5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69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0" name="Picture 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1" name="Picture 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2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3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4" name="Picture 5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5" name="Picture 51" descr="Ciruel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6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7" name="Picture 6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8" name="Picture 5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79" name="Picture 5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3990975">
            <a:off x="4318026" y="1282720"/>
            <a:ext cx="3425825" cy="427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9024537">
            <a:off x="3779865" y="1773278"/>
            <a:ext cx="4524375" cy="3176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910763" y="908090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pear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42876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2876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watermelon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2876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black"/>
                </a:solidFill>
              </a:rPr>
              <a:t>pineapple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42876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apple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42876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plum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42876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orange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910763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strawberry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910763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lemon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910763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banana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910763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blackberry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910763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peach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5471223" y="2639237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9" y="2757488"/>
            <a:ext cx="179705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5471221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2190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1" name="5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3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4" name="Picture 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5" name="Picture 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6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7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8" name="Picture 5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9" name="Picture 51" descr="Ciruel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0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1" name="Picture 6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2" name="Picture 5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3" name="Picture 5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3821991">
            <a:off x="4345807" y="1243826"/>
            <a:ext cx="3392487" cy="42354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9109927">
            <a:off x="3746526" y="1817688"/>
            <a:ext cx="4568825" cy="3206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910763" y="3240096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banana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42876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2876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watermelon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2876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black"/>
                </a:solidFill>
              </a:rPr>
              <a:t>pineapple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42876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apple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42876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plum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42876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orange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910763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strawberry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910763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lemon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936164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pear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910763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blackberry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910763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peach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5471221" y="2639225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9" y="2757488"/>
            <a:ext cx="179705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5471219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3214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5" name="5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17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18" name="Picture 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19" name="Picture 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0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1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2" name="Picture 5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3" name="Picture 51" descr="Ciruel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24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5" name="Picture 7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6" name="Picture 5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227" name="Picture 5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76489" y="646153"/>
            <a:ext cx="7367587" cy="5519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14334432">
            <a:off x="4318026" y="1282720"/>
            <a:ext cx="3425825" cy="427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6"/>
          <a:srcRect b="6381"/>
          <a:stretch/>
        </p:blipFill>
        <p:spPr bwMode="auto">
          <a:xfrm rot="9144029">
            <a:off x="3779865" y="1773278"/>
            <a:ext cx="4524375" cy="3176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64011" y="332394"/>
            <a:ext cx="9767972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189" y="2746415"/>
            <a:ext cx="1754187" cy="1317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428" y="5745163"/>
            <a:ext cx="2487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22577" y="101640"/>
            <a:ext cx="6442075" cy="442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black"/>
                </a:solidFill>
              </a:rPr>
              <a:t>Spin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wheel</a:t>
            </a:r>
            <a:r>
              <a:rPr lang="es-ES_tradnl" sz="2000" b="1" dirty="0">
                <a:solidFill>
                  <a:prstClr val="black"/>
                </a:solidFill>
              </a:rPr>
              <a:t> and </a:t>
            </a:r>
            <a:r>
              <a:rPr lang="es-ES_tradnl" sz="2000" b="1" dirty="0" err="1">
                <a:solidFill>
                  <a:prstClr val="black"/>
                </a:solidFill>
              </a:rPr>
              <a:t>click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the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right</a:t>
            </a:r>
            <a:r>
              <a:rPr lang="es-ES_tradnl" sz="2000" b="1" dirty="0">
                <a:solidFill>
                  <a:prstClr val="black"/>
                </a:solidFill>
              </a:rPr>
              <a:t> </a:t>
            </a:r>
            <a:r>
              <a:rPr lang="es-ES_tradnl" sz="2000" b="1" dirty="0" err="1">
                <a:solidFill>
                  <a:prstClr val="black"/>
                </a:solidFill>
              </a:rPr>
              <a:t>word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910763" y="48244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peach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942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39" y="1052553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21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3641725" y="4648200"/>
            <a:ext cx="1350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22" name="Picture 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016" y="4605378"/>
            <a:ext cx="10366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23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8" y="1657350"/>
            <a:ext cx="1217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42876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2876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watermelon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42876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black"/>
                </a:solidFill>
              </a:rPr>
              <a:t>pineapple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42876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apple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42876" y="479270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plum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42876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orange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910763" y="167798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strawberry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9910763" y="2473325"/>
            <a:ext cx="2041525" cy="54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lemon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936164" y="896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prstClr val="black"/>
                </a:solidFill>
              </a:rPr>
              <a:t>pear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910763" y="3998953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err="1">
                <a:solidFill>
                  <a:prstClr val="black"/>
                </a:solidFill>
              </a:rPr>
              <a:t>blackberry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936164" y="3228978"/>
            <a:ext cx="2041525" cy="549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banana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94235" name="Picture 4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2601913" y="2878178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36" name="Picture 32" descr="Plátan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66413">
            <a:off x="4157663" y="1152565"/>
            <a:ext cx="114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7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8369301" y="2892425"/>
            <a:ext cx="11985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38" name="Picture 51" descr="Ciruel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817688"/>
            <a:ext cx="1254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9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8293126" y="3751263"/>
            <a:ext cx="85883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40" name="Picture 4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4953026" y="5029240"/>
            <a:ext cx="126523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5471209" y="2639207"/>
            <a:ext cx="1302081" cy="4212847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89" y="2757488"/>
            <a:ext cx="1797051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5471207" y="-1023547"/>
            <a:ext cx="1302085" cy="5166620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4248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745163"/>
            <a:ext cx="24876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9" name="5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51" y="912813"/>
            <a:ext cx="17557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50" name="Picture 5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3014663" y="384972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51" name="Picture 5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65" y="5010150"/>
            <a:ext cx="1150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26897" y="1109095"/>
            <a:ext cx="9180513" cy="4164012"/>
          </a:xfrm>
          <a:prstGeom prst="wedgeEllipseCallout">
            <a:avLst>
              <a:gd name="adj1" fmla="val -61511"/>
              <a:gd name="adj2" fmla="val 46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itchFamily="66" charset="0"/>
              </a:rPr>
              <a:t>‘fruit song’ by english tree </a:t>
            </a:r>
            <a:r>
              <a:rPr lang="pt-PT" sz="1600" dirty="0">
                <a:solidFill>
                  <a:prstClr val="white"/>
                </a:solidFill>
                <a:latin typeface="Comic Sans MS" pitchFamily="66" charset="0"/>
              </a:rPr>
              <a:t>https://www.youtube.com/watch?v=Jobe-NmlRAc</a:t>
            </a:r>
            <a:endParaRPr lang="pt-PT" sz="32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372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7086" r="2419" b="8116"/>
          <a:stretch>
            <a:fillRect/>
          </a:stretch>
        </p:blipFill>
        <p:spPr bwMode="auto">
          <a:xfrm>
            <a:off x="0" y="3914815"/>
            <a:ext cx="12192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9" b="7672"/>
          <a:stretch>
            <a:fillRect/>
          </a:stretch>
        </p:blipFill>
        <p:spPr bwMode="auto">
          <a:xfrm>
            <a:off x="0" y="1268413"/>
            <a:ext cx="1219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0991851" y="6381790"/>
            <a:ext cx="865188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1125578"/>
            <a:ext cx="12192000" cy="3762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5238" name="Picture 3" descr="bask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19100"/>
            <a:ext cx="6089651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3" descr="bask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7" y="303213"/>
            <a:ext cx="6089651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4"/>
          <a:srcRect l="7622" r="8283"/>
          <a:stretch/>
        </p:blipFill>
        <p:spPr bwMode="auto">
          <a:xfrm>
            <a:off x="0" y="-100013"/>
            <a:ext cx="12192000" cy="1657351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502888" y="0"/>
            <a:ext cx="5281415" cy="728886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or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An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?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2" name="Picture 7" descr="apple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8" y="3808453"/>
            <a:ext cx="1268413" cy="13604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pear mada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1" y="3675103"/>
            <a:ext cx="928688" cy="149383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peach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9384" y="1889165"/>
            <a:ext cx="1171575" cy="119856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" descr="orange mada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6664" y="2201863"/>
            <a:ext cx="1127125" cy="13208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566" y="4995952"/>
            <a:ext cx="1540911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  <a:cs typeface="+mn-cs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6351" y="5065034"/>
            <a:ext cx="3040487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dirty="0" err="1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  <a:cs typeface="+mn-cs"/>
              </a:rPr>
              <a:t>An</a:t>
            </a:r>
            <a:endParaRPr lang="es-ES" sz="11500" b="1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167815" y="4244994"/>
            <a:ext cx="1824037" cy="4924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An</a:t>
            </a: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 </a:t>
            </a: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apple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878165" y="2244744"/>
            <a:ext cx="1825625" cy="4924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 </a:t>
            </a: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peach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697190" y="4176713"/>
            <a:ext cx="1825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 </a:t>
            </a: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pear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9021763" y="2641619"/>
            <a:ext cx="1824037" cy="4924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An</a:t>
            </a: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 </a:t>
            </a: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orange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639" y="5722938"/>
            <a:ext cx="16287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0244163" y="5797570"/>
            <a:ext cx="1947863" cy="4924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 E I O U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001989" y="5268933"/>
            <a:ext cx="1947863" cy="12926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BCDFGHJKLMNPQRSTVWXYZ</a:t>
            </a:r>
          </a:p>
        </p:txBody>
      </p:sp>
      <p:sp>
        <p:nvSpPr>
          <p:cNvPr id="39" name="5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34965" y="6381790"/>
            <a:ext cx="865187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Nube"/>
          <p:cNvSpPr/>
          <p:nvPr/>
        </p:nvSpPr>
        <p:spPr>
          <a:xfrm>
            <a:off x="7440616" y="1166815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peach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648601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peach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8589" y="950953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1477" y="2492415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peach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76" y="1403390"/>
            <a:ext cx="2690813" cy="27543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6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" t="4134" r="27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0991851" y="6381790"/>
            <a:ext cx="865188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32100" y="2787690"/>
            <a:ext cx="2016125" cy="38084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35" y="1052513"/>
            <a:ext cx="104759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489092" y="5158012"/>
            <a:ext cx="3064477" cy="58788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fruit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40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es-ES" sz="32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456488" y="1447804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8925" y="2738478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9389" y="1160503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orang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26" y="1149350"/>
            <a:ext cx="2613025" cy="30607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Nube"/>
          <p:cNvSpPr/>
          <p:nvPr/>
        </p:nvSpPr>
        <p:spPr>
          <a:xfrm>
            <a:off x="7440616" y="1166815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pear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648601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pear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8589" y="950953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1477" y="2492415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ear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6208" y="1443038"/>
            <a:ext cx="1857375" cy="29892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40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456488" y="1447804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8925" y="2738478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9389" y="1160503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76" y="1074738"/>
            <a:ext cx="3013075" cy="32305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828675" y="123865"/>
            <a:ext cx="5461000" cy="4892675"/>
          </a:xfrm>
          <a:prstGeom prst="wedgeEllipseCallout">
            <a:avLst>
              <a:gd name="adj1" fmla="val -45603"/>
              <a:gd name="adj2" fmla="val 5251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atin typeface="Comic Sans MS" pitchFamily="66" charset="0"/>
              </a:rPr>
              <a:t>1 </a:t>
            </a:r>
            <a:br>
              <a:rPr lang="pt-PT" sz="4800" dirty="0">
                <a:latin typeface="Comic Sans MS" pitchFamily="66" charset="0"/>
              </a:rPr>
            </a:br>
            <a:r>
              <a:rPr lang="pt-PT" sz="4800" dirty="0">
                <a:latin typeface="Comic Sans MS" pitchFamily="66" charset="0"/>
              </a:rPr>
              <a:t>one apple</a:t>
            </a:r>
          </a:p>
        </p:txBody>
      </p:sp>
      <p:sp>
        <p:nvSpPr>
          <p:cNvPr id="6" name="Chamada oval 4"/>
          <p:cNvSpPr/>
          <p:nvPr/>
        </p:nvSpPr>
        <p:spPr>
          <a:xfrm flipH="1">
            <a:off x="6734202" y="123865"/>
            <a:ext cx="5457825" cy="5059363"/>
          </a:xfrm>
          <a:prstGeom prst="wedgeEllipseCallout">
            <a:avLst>
              <a:gd name="adj1" fmla="val -15315"/>
              <a:gd name="adj2" fmla="val 681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atin typeface="Comic Sans MS" pitchFamily="66" charset="0"/>
              </a:rPr>
              <a:t>2 </a:t>
            </a:r>
            <a:br>
              <a:rPr lang="pt-PT" sz="4800" dirty="0">
                <a:latin typeface="Comic Sans MS" pitchFamily="66" charset="0"/>
              </a:rPr>
            </a:br>
            <a:r>
              <a:rPr lang="pt-PT" sz="4800" dirty="0">
                <a:latin typeface="Comic Sans MS" pitchFamily="66" charset="0"/>
              </a:rPr>
              <a:t>apple</a:t>
            </a:r>
            <a:endParaRPr lang="pt-P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7488" y="2553989"/>
            <a:ext cx="521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</a:p>
        </p:txBody>
      </p:sp>
      <p:pic>
        <p:nvPicPr>
          <p:cNvPr id="11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51" y="1204913"/>
            <a:ext cx="1273175" cy="13652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apple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9701" y="1382713"/>
            <a:ext cx="1136651" cy="1217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0951" y="1341438"/>
            <a:ext cx="1135063" cy="12192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828675" y="123865"/>
            <a:ext cx="5461000" cy="4892675"/>
          </a:xfrm>
          <a:prstGeom prst="wedgeEllipseCallout">
            <a:avLst>
              <a:gd name="adj1" fmla="val -45603"/>
              <a:gd name="adj2" fmla="val 5251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atin typeface="Comic Sans MS" pitchFamily="66" charset="0"/>
              </a:rPr>
              <a:t>peach</a:t>
            </a:r>
          </a:p>
        </p:txBody>
      </p:sp>
      <p:sp>
        <p:nvSpPr>
          <p:cNvPr id="6" name="Chamada oval 4"/>
          <p:cNvSpPr/>
          <p:nvPr/>
        </p:nvSpPr>
        <p:spPr>
          <a:xfrm flipH="1">
            <a:off x="6734202" y="123865"/>
            <a:ext cx="5457825" cy="5059363"/>
          </a:xfrm>
          <a:prstGeom prst="wedgeEllipseCallout">
            <a:avLst>
              <a:gd name="adj1" fmla="val -15315"/>
              <a:gd name="adj2" fmla="val 681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atin typeface="Comic Sans MS" pitchFamily="66" charset="0"/>
              </a:rPr>
              <a:t/>
            </a:r>
            <a:br>
              <a:rPr lang="pt-PT" sz="4800" dirty="0">
                <a:latin typeface="Comic Sans MS" pitchFamily="66" charset="0"/>
              </a:rPr>
            </a:br>
            <a:r>
              <a:rPr lang="pt-PT" sz="4800" dirty="0">
                <a:latin typeface="Comic Sans MS" pitchFamily="66" charset="0"/>
              </a:rPr>
              <a:t>peach</a:t>
            </a:r>
            <a:r>
              <a:rPr lang="pt-P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61268" y="2601772"/>
            <a:ext cx="521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</a:p>
        </p:txBody>
      </p:sp>
      <p:pic>
        <p:nvPicPr>
          <p:cNvPr id="1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peach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113" y="1931988"/>
            <a:ext cx="1346200" cy="13763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peach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1192213"/>
            <a:ext cx="1346200" cy="13779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peach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9988" y="587415"/>
            <a:ext cx="1346200" cy="137636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peach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5425" y="1054100"/>
            <a:ext cx="1346200" cy="13779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each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1563" y="3513138"/>
            <a:ext cx="1344612" cy="13763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Nube"/>
          <p:cNvSpPr/>
          <p:nvPr/>
        </p:nvSpPr>
        <p:spPr>
          <a:xfrm>
            <a:off x="7440616" y="1166815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Pear</a:t>
            </a:r>
            <a:r>
              <a:rPr lang="es-ES_tradnl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648601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pear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8589" y="950953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1477" y="2492415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ear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2563" y="1284292"/>
            <a:ext cx="812800" cy="13049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pear mada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950953"/>
            <a:ext cx="811213" cy="13049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pear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4875" y="3092455"/>
            <a:ext cx="812800" cy="13049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pear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3325" y="2916241"/>
            <a:ext cx="812800" cy="13049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pear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9975" y="1031915"/>
            <a:ext cx="812800" cy="13065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Nube"/>
          <p:cNvSpPr/>
          <p:nvPr/>
        </p:nvSpPr>
        <p:spPr>
          <a:xfrm>
            <a:off x="7440616" y="1166815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peach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648601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Peache</a:t>
            </a:r>
            <a:r>
              <a:rPr lang="es-ES_tradnl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8589" y="950953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1477" y="2492415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peach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76" y="1403390"/>
            <a:ext cx="2690813" cy="27543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40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r>
              <a:rPr lang="es-ES_tradnl" sz="3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s-ES" sz="32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456488" y="1447804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8925" y="2738478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9389" y="1160503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orang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031875"/>
            <a:ext cx="1398588" cy="16398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orang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27" y="627103"/>
            <a:ext cx="1400175" cy="16414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orang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27" y="2546390"/>
            <a:ext cx="1400175" cy="16414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orang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2777" y="2767015"/>
            <a:ext cx="1400175" cy="16414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40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7456488" y="1447804"/>
            <a:ext cx="3551237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</a:t>
            </a:r>
            <a:r>
              <a:rPr lang="es-ES_tradnl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s-ES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8925" y="2738478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9389" y="1160503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8451" y="-15875"/>
            <a:ext cx="7550151" cy="5391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pple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76" y="1074738"/>
            <a:ext cx="3013075" cy="32305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26897" y="1109095"/>
            <a:ext cx="9180513" cy="4164012"/>
          </a:xfrm>
          <a:prstGeom prst="wedgeEllipseCallout">
            <a:avLst>
              <a:gd name="adj1" fmla="val -61511"/>
              <a:gd name="adj2" fmla="val 46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itchFamily="66" charset="0"/>
              </a:rPr>
              <a:t>How much is the doggie in the window </a:t>
            </a:r>
            <a:r>
              <a:rPr lang="pt-PT" sz="1600" dirty="0" smtClean="0">
                <a:solidFill>
                  <a:prstClr val="white"/>
                </a:solidFill>
                <a:latin typeface="Comic Sans MS" pitchFamily="66" charset="0"/>
              </a:rPr>
              <a:t>https</a:t>
            </a:r>
            <a:r>
              <a:rPr lang="pt-PT" sz="1600" dirty="0">
                <a:solidFill>
                  <a:prstClr val="white"/>
                </a:solidFill>
                <a:latin typeface="Comic Sans MS" pitchFamily="66" charset="0"/>
              </a:rPr>
              <a:t>://www.youtube.com/watch?v=9oihSmbfDgI</a:t>
            </a:r>
            <a:endParaRPr lang="pt-PT" sz="32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78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7086" r="2419" b="8116"/>
          <a:stretch>
            <a:fillRect/>
          </a:stretch>
        </p:blipFill>
        <p:spPr bwMode="auto">
          <a:xfrm>
            <a:off x="0" y="3914815"/>
            <a:ext cx="12192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9" b="7672"/>
          <a:stretch>
            <a:fillRect/>
          </a:stretch>
        </p:blipFill>
        <p:spPr bwMode="auto">
          <a:xfrm>
            <a:off x="0" y="1268413"/>
            <a:ext cx="1219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0991851" y="6381790"/>
            <a:ext cx="865188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719141" y="5521325"/>
            <a:ext cx="192087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orange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135564" y="5524500"/>
            <a:ext cx="2205037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pear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9742514" y="5527715"/>
            <a:ext cx="19272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 err="1">
                <a:solidFill>
                  <a:srgbClr val="595959"/>
                </a:solidFill>
                <a:latin typeface="Comic Sans MS" pitchFamily="66" charset="0"/>
                <a:cs typeface="+mn-cs"/>
              </a:rPr>
              <a:t>peach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814414" y="3068638"/>
            <a:ext cx="1825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 err="1" smtClean="0">
                <a:solidFill>
                  <a:srgbClr val="595959"/>
                </a:solidFill>
                <a:latin typeface="Comic Sans MS" pitchFamily="66" charset="0"/>
                <a:cs typeface="+mn-cs"/>
              </a:rPr>
              <a:t>apple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135564" y="3081378"/>
            <a:ext cx="2205037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595959"/>
                </a:solidFill>
                <a:latin typeface="Comic Sans MS" pitchFamily="66" charset="0"/>
                <a:cs typeface="+mn-cs"/>
              </a:rPr>
              <a:t>banana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9742514" y="3084513"/>
            <a:ext cx="1825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595959"/>
                </a:solidFill>
                <a:latin typeface="Comic Sans MS" pitchFamily="66" charset="0"/>
                <a:cs typeface="+mn-cs"/>
              </a:rPr>
              <a:t>mango</a:t>
            </a:r>
            <a:endParaRPr lang="es-ES" sz="2600" b="1" dirty="0" smtClean="0">
              <a:solidFill>
                <a:srgbClr val="59595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4" name="5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34965" y="6381790"/>
            <a:ext cx="865187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1125578"/>
            <a:ext cx="12192000" cy="3762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/>
          <a:srcRect l="7622" r="8283"/>
          <a:stretch/>
        </p:blipFill>
        <p:spPr bwMode="auto">
          <a:xfrm>
            <a:off x="0" y="-100013"/>
            <a:ext cx="12192000" cy="1657351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502888" y="0"/>
            <a:ext cx="5281415" cy="728886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fruit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30" name="Picture 22" descr="mango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863" y="1416090"/>
            <a:ext cx="965200" cy="15859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apple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3835" y="1570078"/>
            <a:ext cx="1266825" cy="13604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pear mada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2465" y="3978315"/>
            <a:ext cx="930275" cy="14954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peach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21865" y="4151313"/>
            <a:ext cx="1169987" cy="11985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" descr="orange mada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2252" y="4206875"/>
            <a:ext cx="1128713" cy="13208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banana mad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6500" y="1573253"/>
            <a:ext cx="2159000" cy="12715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4" grpId="0" animBg="1"/>
      <p:bldP spid="46" grpId="0" animBg="1"/>
      <p:bldP spid="48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704975" y="123865"/>
            <a:ext cx="5462588" cy="4892675"/>
          </a:xfrm>
          <a:prstGeom prst="wedgeEllipseCallout">
            <a:avLst>
              <a:gd name="adj1" fmla="val -61440"/>
              <a:gd name="adj2" fmla="val 520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atin typeface="Comic Sans MS" pitchFamily="66" charset="0"/>
              </a:rPr>
              <a:t>What do you like?</a:t>
            </a:r>
            <a:endParaRPr lang="pt-P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hamada oval 4"/>
          <p:cNvSpPr/>
          <p:nvPr/>
        </p:nvSpPr>
        <p:spPr>
          <a:xfrm flipH="1">
            <a:off x="7315201" y="1779588"/>
            <a:ext cx="4460875" cy="3403600"/>
          </a:xfrm>
          <a:prstGeom prst="wedgeEllipseCallout">
            <a:avLst>
              <a:gd name="adj1" fmla="val -24598"/>
              <a:gd name="adj2" fmla="val 720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I like apple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</p:txBody>
      </p:sp>
      <p:pic>
        <p:nvPicPr>
          <p:cNvPr id="1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1" y="4189413"/>
            <a:ext cx="508000" cy="546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1825" y="4189413"/>
            <a:ext cx="508000" cy="546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0163" y="4124365"/>
            <a:ext cx="508000" cy="5445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704975" y="123865"/>
            <a:ext cx="5462588" cy="4892675"/>
          </a:xfrm>
          <a:prstGeom prst="wedgeEllipseCallout">
            <a:avLst>
              <a:gd name="adj1" fmla="val -61440"/>
              <a:gd name="adj2" fmla="val 520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atin typeface="Comic Sans MS" pitchFamily="66" charset="0"/>
              </a:rPr>
              <a:t>What do you like?</a:t>
            </a:r>
            <a:endParaRPr lang="pt-P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hamada oval 4"/>
          <p:cNvSpPr/>
          <p:nvPr/>
        </p:nvSpPr>
        <p:spPr>
          <a:xfrm flipH="1">
            <a:off x="7315201" y="123865"/>
            <a:ext cx="4460875" cy="5059363"/>
          </a:xfrm>
          <a:prstGeom prst="wedgeEllipseCallout">
            <a:avLst>
              <a:gd name="adj1" fmla="val -24598"/>
              <a:gd name="adj2" fmla="val 720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I like.... pear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b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t-PT" sz="4400" dirty="0">
                <a:latin typeface="Comic Sans MS" pitchFamily="66" charset="0"/>
              </a:rPr>
              <a:t>apple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b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t-PT" sz="4400" dirty="0">
                <a:latin typeface="Comic Sans MS" pitchFamily="66" charset="0"/>
              </a:rPr>
              <a:t>orange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peache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banana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</p:txBody>
      </p:sp>
      <p:pic>
        <p:nvPicPr>
          <p:cNvPr id="1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1965" y="2017713"/>
            <a:ext cx="592137" cy="635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75" y="2019300"/>
            <a:ext cx="592137" cy="635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ear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200" y="1354138"/>
            <a:ext cx="358775" cy="577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ear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8465" y="1354138"/>
            <a:ext cx="358775" cy="577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anana mada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6303" y="4597400"/>
            <a:ext cx="712788" cy="419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anana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4927" y="4597400"/>
            <a:ext cx="714375" cy="419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each mada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7239" y="3602038"/>
            <a:ext cx="525463" cy="5381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each mada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8291" y="3402013"/>
            <a:ext cx="631825" cy="6477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orange mada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7213" y="2835275"/>
            <a:ext cx="563563" cy="6619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orange mada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1613" y="2693988"/>
            <a:ext cx="563563" cy="6604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704975" y="123865"/>
            <a:ext cx="5462588" cy="4892675"/>
          </a:xfrm>
          <a:prstGeom prst="wedgeEllipseCallout">
            <a:avLst>
              <a:gd name="adj1" fmla="val -61440"/>
              <a:gd name="adj2" fmla="val 520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atin typeface="Comic Sans MS" pitchFamily="66" charset="0"/>
              </a:rPr>
              <a:t>What </a:t>
            </a:r>
            <a:r>
              <a:rPr lang="pt-PT" sz="6000" dirty="0" smtClean="0">
                <a:latin typeface="Comic Sans MS" pitchFamily="66" charset="0"/>
              </a:rPr>
              <a:t>does your friend like</a:t>
            </a:r>
            <a:r>
              <a:rPr lang="pt-PT" sz="6000" dirty="0">
                <a:latin typeface="Comic Sans MS" pitchFamily="66" charset="0"/>
              </a:rPr>
              <a:t>?</a:t>
            </a:r>
            <a:endParaRPr lang="pt-P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hamada oval 4"/>
          <p:cNvSpPr/>
          <p:nvPr/>
        </p:nvSpPr>
        <p:spPr>
          <a:xfrm flipH="1">
            <a:off x="7315201" y="123865"/>
            <a:ext cx="4460875" cy="5059363"/>
          </a:xfrm>
          <a:prstGeom prst="wedgeEllipseCallout">
            <a:avLst>
              <a:gd name="adj1" fmla="val -24598"/>
              <a:gd name="adj2" fmla="val 720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Comic Sans MS" pitchFamily="66" charset="0"/>
              </a:rPr>
              <a:t>He/She likes.... </a:t>
            </a:r>
            <a:r>
              <a:rPr lang="pt-PT" sz="4400" dirty="0">
                <a:latin typeface="Comic Sans MS" pitchFamily="66" charset="0"/>
              </a:rPr>
              <a:t>pear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b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t-PT" sz="4400" dirty="0">
                <a:latin typeface="Comic Sans MS" pitchFamily="66" charset="0"/>
              </a:rPr>
              <a:t>apple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b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t-PT" sz="4400" dirty="0">
                <a:latin typeface="Comic Sans MS" pitchFamily="66" charset="0"/>
              </a:rPr>
              <a:t>orange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peache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atin typeface="Comic Sans MS" pitchFamily="66" charset="0"/>
              </a:rPr>
              <a:t>banana</a:t>
            </a: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</p:txBody>
      </p:sp>
      <p:pic>
        <p:nvPicPr>
          <p:cNvPr id="1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1965" y="2017713"/>
            <a:ext cx="592137" cy="635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pple mad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75" y="2019300"/>
            <a:ext cx="592137" cy="635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ear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200" y="1354138"/>
            <a:ext cx="358775" cy="577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ear mada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8465" y="1354138"/>
            <a:ext cx="358775" cy="5778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anana mada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6303" y="4597400"/>
            <a:ext cx="712788" cy="419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anana mada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4927" y="4597400"/>
            <a:ext cx="714375" cy="4191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each mada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7239" y="3602038"/>
            <a:ext cx="525463" cy="53816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each mada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8291" y="3402013"/>
            <a:ext cx="631825" cy="6477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orange mada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7213" y="2835275"/>
            <a:ext cx="563563" cy="6619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orange mada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1613" y="2693988"/>
            <a:ext cx="563563" cy="6604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Гоце Делчев Битола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5286632"/>
          </a:xfrm>
        </p:spPr>
        <p:txBody>
          <a:bodyPr/>
          <a:lstStyle/>
          <a:p>
            <a:r>
              <a:rPr lang="en-US" dirty="0" smtClean="0"/>
              <a:t>Homework: </a:t>
            </a:r>
          </a:p>
          <a:p>
            <a:r>
              <a:rPr lang="en-US" dirty="0" smtClean="0"/>
              <a:t>Write 5 positive and 5 negative sentences about your friend’s likes and dislikes</a:t>
            </a:r>
          </a:p>
          <a:p>
            <a:pPr>
              <a:buNone/>
            </a:pPr>
            <a:r>
              <a:rPr lang="en-US" dirty="0" smtClean="0"/>
              <a:t>    e.g. She likes apples. She doesn’t like pears.</a:t>
            </a:r>
          </a:p>
          <a:p>
            <a:r>
              <a:rPr lang="en-US" dirty="0" smtClean="0"/>
              <a:t>Write 10 questions and give five short positive and five short negative answers</a:t>
            </a:r>
          </a:p>
          <a:p>
            <a:pPr>
              <a:buNone/>
            </a:pPr>
            <a:r>
              <a:rPr lang="en-US" dirty="0" smtClean="0"/>
              <a:t>     e.g. Does Ana like pears?</a:t>
            </a:r>
          </a:p>
          <a:p>
            <a:pPr>
              <a:buNone/>
            </a:pPr>
            <a:r>
              <a:rPr lang="en-US" dirty="0" smtClean="0"/>
              <a:t>		Yes, she does.</a:t>
            </a:r>
          </a:p>
          <a:p>
            <a:pPr>
              <a:buNone/>
            </a:pPr>
            <a:r>
              <a:rPr lang="en-US" dirty="0" smtClean="0"/>
              <a:t>		Does John like apples?</a:t>
            </a:r>
          </a:p>
          <a:p>
            <a:pPr>
              <a:buNone/>
            </a:pPr>
            <a:r>
              <a:rPr lang="en-US" dirty="0" smtClean="0"/>
              <a:t>		No, he doesn’t.</a:t>
            </a:r>
          </a:p>
          <a:p>
            <a:pPr>
              <a:buNone/>
            </a:pPr>
            <a:r>
              <a:rPr lang="mk-MK" dirty="0" smtClean="0"/>
              <a:t>Ова ви е обврска за оваа </a:t>
            </a:r>
            <a:r>
              <a:rPr lang="mk-MK" dirty="0" smtClean="0"/>
              <a:t>недела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STAY HOME- BE SAFE</a:t>
            </a:r>
            <a:endParaRPr lang="mk-MK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Виолета Најдовска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26897" y="1109095"/>
            <a:ext cx="9180513" cy="4164012"/>
          </a:xfrm>
          <a:prstGeom prst="wedgeEllipseCallout">
            <a:avLst>
              <a:gd name="adj1" fmla="val -61511"/>
              <a:gd name="adj2" fmla="val 46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itchFamily="66" charset="0"/>
              </a:rPr>
              <a:t>‘fruit song’ by happy sunshine</a:t>
            </a:r>
            <a:br>
              <a:rPr lang="pt-PT" sz="2800" dirty="0" smtClean="0">
                <a:solidFill>
                  <a:prstClr val="white"/>
                </a:solidFill>
                <a:latin typeface="Comic Sans MS" pitchFamily="66" charset="0"/>
              </a:rPr>
            </a:br>
            <a:r>
              <a:rPr lang="pt-PT" sz="1600" dirty="0" smtClean="0">
                <a:solidFill>
                  <a:prstClr val="white"/>
                </a:solidFill>
                <a:latin typeface="Comic Sans MS" pitchFamily="66" charset="0"/>
                <a:hlinkClick r:id="rId4"/>
              </a:rPr>
              <a:t>https://www.youtube.com/watch?v=Up-roZEGqgA</a:t>
            </a:r>
            <a:endParaRPr lang="pt-PT" sz="3200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437" y="1371603"/>
            <a:ext cx="53641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261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7275513" y="3495676"/>
            <a:ext cx="3657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Arial Rounded MT Bold" pitchFamily="34" charset="0"/>
              </a:rPr>
              <a:t>If your answer is correct, Billy Goat can eat the fruit!</a:t>
            </a:r>
          </a:p>
        </p:txBody>
      </p:sp>
      <p:sp>
        <p:nvSpPr>
          <p:cNvPr id="82949" name="WordArt 7"/>
          <p:cNvSpPr>
            <a:spLocks noChangeAspect="1" noChangeArrowheads="1" noChangeShapeType="1" noTextEdit="1"/>
          </p:cNvSpPr>
          <p:nvPr/>
        </p:nvSpPr>
        <p:spPr bwMode="auto">
          <a:xfrm>
            <a:off x="914400" y="1295440"/>
            <a:ext cx="54864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Rounded MT Bold"/>
              </a:rPr>
              <a:t>Billy Goat likes fruit.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Rounded MT Bold"/>
              </a:rPr>
              <a:t>He is very hungry.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Rounded MT Bold"/>
              </a:rPr>
              <a:t>Can you feed him?</a:t>
            </a:r>
          </a:p>
        </p:txBody>
      </p:sp>
      <p:sp>
        <p:nvSpPr>
          <p:cNvPr id="82950" name="WordArt 8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823200" y="5029200"/>
            <a:ext cx="2743200" cy="685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PLAY</a:t>
            </a:r>
          </a:p>
        </p:txBody>
      </p:sp>
      <p:pic>
        <p:nvPicPr>
          <p:cNvPr id="3081" name="Picture 9" descr="apple_li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3888" y="2133600"/>
            <a:ext cx="100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pricot_li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219200"/>
            <a:ext cx="1016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anana_li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3200400"/>
            <a:ext cx="116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orange_li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52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peach_lit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9050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pear_litt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191" y="3468688"/>
            <a:ext cx="1206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-138113" y="935038"/>
            <a:ext cx="7148513" cy="17700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A6B727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3" name="Cloud 2"/>
          <p:cNvSpPr/>
          <p:nvPr/>
        </p:nvSpPr>
        <p:spPr>
          <a:xfrm>
            <a:off x="1249364" y="-192088"/>
            <a:ext cx="9418637" cy="16795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83972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66801"/>
            <a:ext cx="56657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6" y="4343440"/>
            <a:ext cx="18907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010400" y="213364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1mango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15200" y="289564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2apple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15200" y="3671890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3banana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315200" y="4433888"/>
            <a:ext cx="3048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4pear</a:t>
            </a:r>
          </a:p>
        </p:txBody>
      </p:sp>
      <p:pic>
        <p:nvPicPr>
          <p:cNvPr id="4107" name="Picture 11" descr="app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7" y="2024069"/>
            <a:ext cx="31099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utoShape 12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972800" y="6096000"/>
            <a:ext cx="914400" cy="533400"/>
          </a:xfrm>
          <a:prstGeom prst="rightArrow">
            <a:avLst>
              <a:gd name="adj1" fmla="val 50000"/>
              <a:gd name="adj2" fmla="val 66365"/>
            </a:avLst>
          </a:prstGeom>
          <a:pattFill prst="pct90">
            <a:fgClr>
              <a:srgbClr val="006600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3980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43 -0.26227 C -0.26458 -0.27454 -0.21788 -0.28635 -0.20191 -0.28635 C -0.09861 -0.28635 0.00747 -0.09769 0.00747 0.09143 C 0.00747 -0.00394 0.06042 -0.09769 0.11059 -0.09769 C 0.16389 -0.09769 0.21389 -0.00232 0.21389 0.09143 C 0.21389 0.04421 0.24045 -0.00394 0.26701 -0.00394 C 0.29375 -0.00394 0.31979 0.04305 0.31979 0.09143 C 0.31979 0.06713 0.33333 0.04421 0.34653 0.04421 C 0.36007 0.04421 0.37309 0.06828 0.37309 0.09143 C 0.37309 0.07916 0.37986 0.06713 0.38611 0.06713 C 0.38976 0.06713 0.39965 0.07916 0.39965 0.09143 C 0.39965 0.08518 0.4026 0.07916 0.40642 0.07916 C 0.40642 0.08078 0.41337 0.08518 0.41337 0.09143 C 0.41337 0.08819 0.41337 0.08518 0.41667 0.08518 C 0.41667 0.0868 0.42031 0.08842 0.42031 0.09143 C 0.42031 0.08981 0.42031 0.08819 0.42031 0.0868 C 0.42361 0.0868 0.42361 0.08842 0.42361 0.09004 C 0.42726 0.09004 0.42726 0.08842 0.42726 0.0868 C 0.4309 0.0868 0.4309 0.08842 0.4309 0.0900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7 -0.00348 L -0.05208 0.06319 L -0.02135 -0.00348 L 0.01111 0.06319 L 0.04358 -0.00348 L 0.07396 0.06319 L 0.10643 -0.00348 L 0.13715 0.06319 L 0.16979 -0.00348 L 0.20209 0.06319 L 0.23281 -0.00348 L 0.26528 0.06319 L 0.29566 -0.00348 L 0.32813 0.06319 L 0.36059 -0.00348 L 0.39132 0.06319 L 0.42396 -0.00348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  <p:bldP spid="4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-138113" y="935038"/>
            <a:ext cx="7148513" cy="17700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A6B727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16" name="Cloud 15"/>
          <p:cNvSpPr/>
          <p:nvPr/>
        </p:nvSpPr>
        <p:spPr>
          <a:xfrm>
            <a:off x="1249364" y="-192088"/>
            <a:ext cx="9418637" cy="16795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84996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66801"/>
            <a:ext cx="56657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6" y="4343440"/>
            <a:ext cx="18907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010400" y="205744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1pear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908800" y="4433888"/>
            <a:ext cx="3860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4banana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315200" y="3641732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3mango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010400" y="289564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2apple</a:t>
            </a:r>
          </a:p>
        </p:txBody>
      </p:sp>
      <p:sp>
        <p:nvSpPr>
          <p:cNvPr id="7179" name="AutoShape 11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972800" y="6096000"/>
            <a:ext cx="914400" cy="533400"/>
          </a:xfrm>
          <a:prstGeom prst="rightArrow">
            <a:avLst>
              <a:gd name="adj1" fmla="val 50000"/>
              <a:gd name="adj2" fmla="val 66365"/>
            </a:avLst>
          </a:prstGeom>
          <a:pattFill prst="pct90">
            <a:fgClr>
              <a:srgbClr val="006600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95959"/>
              </a:solidFill>
            </a:endParaRPr>
          </a:p>
        </p:txBody>
      </p:sp>
      <p:pic>
        <p:nvPicPr>
          <p:cNvPr id="7180" name="Picture 12" descr="bana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627" y="2209800"/>
            <a:ext cx="2989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91 -0.4412 C -0.29323 -0.45416 -0.24809 -0.46666 -0.23264 -0.46666 C -0.13299 -0.46666 -0.03073 -0.26666 -0.03073 -0.06666 C -0.03073 -0.16782 0.02031 -0.26666 0.06823 -0.26666 C 0.11927 -0.26666 0.16823 -0.16597 0.16823 -0.06666 C 0.16823 -0.11643 0.19392 -0.16782 0.21944 -0.16782 C 0.24496 -0.16782 0.27066 -0.11805 0.27066 -0.06666 C 0.27066 -0.09259 0.28333 -0.11643 0.29618 -0.11643 C 0.30902 -0.11643 0.3217 -0.09097 0.3217 -0.06666 C 0.3217 -0.07963 0.32847 -0.09259 0.33454 -0.09259 C 0.33784 -0.09259 0.34739 -0.07963 0.34739 -0.06666 C 0.34739 -0.07338 0.35069 -0.07963 0.35399 -0.07963 C 0.35399 -0.07777 0.36059 -0.07338 0.36059 -0.06666 C 0.36059 -0.07037 0.36059 -0.07338 0.36406 -0.07338 C 0.36406 -0.07152 0.36736 -0.07014 0.36736 -0.06666 C 0.36736 -0.06852 0.36736 -0.07037 0.36736 -0.07152 C 0.37066 -0.07152 0.37066 -0.07014 0.37066 -0.06828 C 0.37395 -0.06828 0.37395 -0.07014 0.37395 -0.07152 C 0.37743 -0.07152 0.37743 -0.07014 0.37743 -0.0682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-0.55579 L 0.10955 -0.64908 L 0.0632 -0.37801 L 0.31424 -0.41783 L 0.11146 -0.13565 L 0.27917 -0.17801 L 0.34288 0.02662 L 0.39479 -0.14005 L 0.39479 -0.03565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</p:childTnLst>
        </p:cTn>
      </p:par>
    </p:tnLst>
    <p:bldLst>
      <p:bldP spid="7175" grpId="0"/>
      <p:bldP spid="7177" grpId="0"/>
      <p:bldP spid="7178" grpId="0"/>
      <p:bldP spid="71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-138113" y="935038"/>
            <a:ext cx="7148513" cy="17700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A6B727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20" name="Cloud 19"/>
          <p:cNvSpPr/>
          <p:nvPr/>
        </p:nvSpPr>
        <p:spPr>
          <a:xfrm>
            <a:off x="1249364" y="-192088"/>
            <a:ext cx="9418637" cy="16795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86020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66801"/>
            <a:ext cx="56657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6" y="4343440"/>
            <a:ext cx="18907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010400" y="213364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mother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213600" y="2895640"/>
            <a:ext cx="325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orange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15200" y="3671888"/>
            <a:ext cx="3048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peach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112000" y="4433888"/>
            <a:ext cx="3352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banana</a:t>
            </a:r>
          </a:p>
        </p:txBody>
      </p:sp>
      <p:sp>
        <p:nvSpPr>
          <p:cNvPr id="9227" name="AutoShape 11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972800" y="6096000"/>
            <a:ext cx="914400" cy="533400"/>
          </a:xfrm>
          <a:prstGeom prst="rightArrow">
            <a:avLst>
              <a:gd name="adj1" fmla="val 50000"/>
              <a:gd name="adj2" fmla="val 66365"/>
            </a:avLst>
          </a:prstGeom>
          <a:pattFill prst="pct90">
            <a:fgClr>
              <a:srgbClr val="006600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95959"/>
              </a:solidFill>
            </a:endParaRPr>
          </a:p>
        </p:txBody>
      </p:sp>
      <p:pic>
        <p:nvPicPr>
          <p:cNvPr id="9228" name="Picture 12" descr="or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3622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37523 C -0.2566 -0.38912 -0.21267 -0.40277 -0.19722 -0.40277 C -0.10035 -0.40277 -0.00052 -0.18611 -0.00052 0.03056 C -0.00052 -0.07893 0.04948 -0.18611 0.09653 -0.18611 C 0.14653 -0.18611 0.19375 -0.07708 0.19375 0.03056 C 0.19375 -0.02338 0.21875 -0.07893 0.24375 -0.07893 C 0.26875 -0.07893 0.29358 -0.025 0.29358 0.03056 C 0.29358 0.00255 0.30608 -0.02338 0.31858 -0.02338 C 0.33108 -0.02338 0.34358 0.00417 0.34358 0.03056 C 0.34358 0.01644 0.35 0.00255 0.35608 0.00255 C 0.3592 0.00255 0.36823 0.01644 0.36823 0.03056 C 0.36823 0.02338 0.3717 0.01644 0.375 0.01644 C 0.375 0.01829 0.38142 0.02338 0.38142 0.03056 C 0.38142 0.02686 0.38142 0.02338 0.38455 0.02338 C 0.38455 0.02523 0.38802 0.02709 0.38802 0.03056 C 0.38802 0.02871 0.38802 0.02686 0.38802 0.02523 C 0.39115 0.02523 0.39115 0.02709 0.39115 0.02894 C 0.39444 0.02894 0.39444 0.02709 0.39444 0.02523 C 0.39792 0.02523 0.39792 0.02709 0.39792 0.0289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4305 C -0.01198 -0.10672 -0.01962 -0.33982 0.08507 -0.47963 C 0.18316 -0.61621 0.35208 -0.62709 0.4599 -0.48218 C 0.56129 -0.35093 0.57899 -0.13773 0.48559 -0.01158 C 0.39948 0.10208 0.25608 0.11689 0.16267 -0.00672 C 0.07656 -0.11875 0.05972 -0.29977 0.13767 -0.40834 C 0.21094 -0.50695 0.33229 -0.51968 0.41007 -0.41551 C 0.48004 -0.32246 0.49757 -0.17176 0.43125 -0.08542 C 0.37292 -0.0044 0.27622 0.00926 0.21198 -0.07361 C 0.15608 -0.14977 0.13941 -0.26829 0.19115 -0.33681 C 0.23576 -0.39838 0.31163 -0.41204 0.36042 -0.34838 C 0.40243 -0.29329 0.41493 -0.20811 0.3783 -0.15602 C 0.34826 -0.11273 0.29635 -0.09769 0.26372 -0.1426 C 0.23542 -0.17662 0.22222 -0.23218 0.24392 -0.26574 C 0.26406 -0.28936 0.2901 -0.30324 0.31007 -0.28102 C 0.32292 -0.2669 0.33021 -0.2463 0.32517 -0.22778 C 0.32188 -0.21945 0.3184 -0.21551 0.31198 -0.21227 " pathEditMode="relative" rAng="-2485276" ptsTypes="fffffffffffffffff"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</p:childTnLst>
        </p:cTn>
      </p:par>
    </p:tnLst>
    <p:bldLst>
      <p:bldP spid="9223" grpId="0"/>
      <p:bldP spid="9225" grpId="0"/>
      <p:bldP spid="9226" grpId="0"/>
      <p:bldP spid="9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-138113" y="935038"/>
            <a:ext cx="7148513" cy="17700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A6B727"/>
                </a:solidFill>
                <a:latin typeface="Comic Sans MS" pitchFamily="66" charset="0"/>
              </a:rPr>
              <a:t>What is it?</a:t>
            </a:r>
          </a:p>
        </p:txBody>
      </p:sp>
      <p:sp>
        <p:nvSpPr>
          <p:cNvPr id="16" name="Cloud 15"/>
          <p:cNvSpPr/>
          <p:nvPr/>
        </p:nvSpPr>
        <p:spPr>
          <a:xfrm>
            <a:off x="1249364" y="-192088"/>
            <a:ext cx="9418637" cy="16795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87044" name="Picture 3" descr="bask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66801"/>
            <a:ext cx="566578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go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6" y="4343440"/>
            <a:ext cx="18907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10400" y="2833688"/>
            <a:ext cx="3657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2peach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315200" y="198124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1pear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315200" y="3657603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3orange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315200" y="4433907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595959"/>
                </a:solidFill>
                <a:latin typeface="Arial Rounded MT Bold" pitchFamily="34" charset="0"/>
              </a:rPr>
              <a:t>4banana</a:t>
            </a:r>
          </a:p>
        </p:txBody>
      </p:sp>
      <p:sp>
        <p:nvSpPr>
          <p:cNvPr id="12299" name="AutoShape 11" descr="90%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972800" y="6096000"/>
            <a:ext cx="914400" cy="533400"/>
          </a:xfrm>
          <a:prstGeom prst="rightArrow">
            <a:avLst>
              <a:gd name="adj1" fmla="val 50000"/>
              <a:gd name="adj2" fmla="val 66365"/>
            </a:avLst>
          </a:prstGeom>
          <a:pattFill prst="pct90">
            <a:fgClr>
              <a:srgbClr val="006600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95959"/>
              </a:solidFill>
            </a:endParaRPr>
          </a:p>
        </p:txBody>
      </p:sp>
      <p:pic>
        <p:nvPicPr>
          <p:cNvPr id="12300" name="Picture 12" descr="p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49" y="2057401"/>
            <a:ext cx="3676651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1026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Arial Rounded MT Bold"/>
              </a:rPr>
              <a:t>  FRUIT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4 -0.35509 C -0.28646 -0.36829 -0.2415 -0.38125 -0.22587 -0.38125 C -0.12622 -0.38125 -0.02414 -0.17593 -0.02414 0.02986 C -0.02414 -0.07384 0.02691 -0.17593 0.07534 -0.17593 C 0.12656 -0.17593 0.17482 -0.07222 0.17482 0.02986 C 0.17482 -0.02153 0.20052 -0.07384 0.22604 -0.07384 C 0.25173 -0.07384 0.27725 -0.02292 0.27725 0.02986 C 0.27725 0.00347 0.2901 -0.02153 0.30295 -0.02153 C 0.31562 -0.02153 0.32829 0.00486 0.32829 0.02986 C 0.32829 0.01667 0.33506 0.00347 0.34131 0.00347 C 0.34461 0.00347 0.35399 0.01667 0.35399 0.02986 C 0.35399 0.02315 0.35729 0.01667 0.36076 0.01667 C 0.36076 0.01829 0.36718 0.02315 0.36718 0.02986 C 0.36718 0.02639 0.36718 0.02315 0.37066 0.02315 C 0.37066 0.02477 0.37395 0.02662 0.37395 0.02986 C 0.37395 0.02801 0.37395 0.02639 0.37395 0.02477 C 0.37743 0.02477 0.37743 0.02662 0.37743 0.02824 C 0.38072 0.02824 0.38072 0.02662 0.38072 0.02477 C 0.3842 0.02477 0.3842 0.02662 0.3842 0.0282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64236 L 0.00451 -0.64236 L 0.00451 -0.54885 L 0.06997 -0.54885 L 0.06997 -0.4551 L 0.13542 -0.4551 L 0.13542 -0.36158 L 0.20104 -0.36158 L 0.20104 -0.26783 L 0.26649 -0.26783 L 0.26649 -0.17431 L 0.33195 -0.17431 L 0.33195 -0.08056 L 0.39757 -0.08056 L 0.39757 0.01319 " pathEditMode="relative" rAng="0" ptsTypes="FFFFFFFFFFFFFFF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  <p:bldLst>
      <p:bldP spid="12295" grpId="0"/>
      <p:bldP spid="12297" grpId="0"/>
      <p:bldP spid="12298" grpId="0"/>
      <p:bldP spid="12299" grpId="0" animBg="1"/>
    </p:bldLst>
  </p:timing>
</p:sld>
</file>

<file path=ppt/theme/theme1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10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14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3.xml><?xml version="1.0" encoding="utf-8"?>
<a:theme xmlns:a="http://schemas.openxmlformats.org/drawingml/2006/main" name="2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4.xml><?xml version="1.0" encoding="utf-8"?>
<a:theme xmlns:a="http://schemas.openxmlformats.org/drawingml/2006/main" name="3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5.xml><?xml version="1.0" encoding="utf-8"?>
<a:theme xmlns:a="http://schemas.openxmlformats.org/drawingml/2006/main" name="4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6.xml><?xml version="1.0" encoding="utf-8"?>
<a:theme xmlns:a="http://schemas.openxmlformats.org/drawingml/2006/main" name="5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7.xml><?xml version="1.0" encoding="utf-8"?>
<a:theme xmlns:a="http://schemas.openxmlformats.org/drawingml/2006/main" name="6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8.xml><?xml version="1.0" encoding="utf-8"?>
<a:theme xmlns:a="http://schemas.openxmlformats.org/drawingml/2006/main" name="7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9.xml><?xml version="1.0" encoding="utf-8"?>
<a:theme xmlns:a="http://schemas.openxmlformats.org/drawingml/2006/main" name="8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DD89FD-2BB1-4BD4-8EF4-3CFE8BB38668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Custom</PresentationFormat>
  <Paragraphs>184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Crianças Felizes 16x9</vt:lpstr>
      <vt:lpstr>1_Crianças Felizes 16x9</vt:lpstr>
      <vt:lpstr>2_Crianças Felizes 16x9</vt:lpstr>
      <vt:lpstr>3_Crianças Felizes 16x9</vt:lpstr>
      <vt:lpstr>4_Crianças Felizes 16x9</vt:lpstr>
      <vt:lpstr>5_Crianças Felizes 16x9</vt:lpstr>
      <vt:lpstr>6_Crianças Felizes 16x9</vt:lpstr>
      <vt:lpstr>7_Crianças Felizes 16x9</vt:lpstr>
      <vt:lpstr>8_Crianças Felizes 16x9</vt:lpstr>
      <vt:lpstr>3_Tema de Office</vt:lpstr>
      <vt:lpstr>4_Tema de Office</vt:lpstr>
      <vt:lpstr>5_Tema de Office</vt:lpstr>
      <vt:lpstr>11_Crianças Felizes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Гоце Делчев Битола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</dc:title>
  <dc:creator/>
  <cp:lastModifiedBy/>
  <cp:revision>1</cp:revision>
  <dcterms:created xsi:type="dcterms:W3CDTF">2013-07-31T14:58:52Z</dcterms:created>
  <dcterms:modified xsi:type="dcterms:W3CDTF">2020-03-18T14:33:28Z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