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4" r:id="rId7"/>
    <p:sldId id="265" r:id="rId8"/>
    <p:sldId id="267" r:id="rId9"/>
    <p:sldId id="261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Fusha:Gjuh</a:t>
            </a:r>
            <a:r>
              <a:rPr lang="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ë Shqipe</a:t>
            </a:r>
            <a:endParaRPr lang="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2327275"/>
          </a:xfrm>
        </p:spPr>
        <p:txBody>
          <a:bodyPr>
            <a:normAutofit fontScale="90000" lnSpcReduction="20000"/>
          </a:bodyPr>
          <a:lstStyle/>
          <a:p>
            <a:pPr algn="l"/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Klasa</a:t>
            </a:r>
            <a:r>
              <a:rPr lang="" altLang="">
                <a:latin typeface="Arial" panose="020B0604020202020204" pitchFamily="34" charset="0"/>
                <a:cs typeface="Arial" panose="020B0604020202020204" pitchFamily="34" charset="0"/>
              </a:rPr>
              <a:t>: II (e dyt</a:t>
            </a:r>
            <a:r>
              <a:rPr lang="" altLang="">
                <a:latin typeface="Arial" panose="020B0604020202020204" pitchFamily="34" charset="0"/>
                <a:cs typeface="Arial" panose="020B0604020202020204" pitchFamily="34" charset="0"/>
              </a:rPr>
              <a:t>ë)</a:t>
            </a:r>
            <a:endParaRPr lang="" altLang="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" altLang="">
                <a:latin typeface="Arial" panose="020B0604020202020204" pitchFamily="34" charset="0"/>
                <a:cs typeface="Arial" panose="020B0604020202020204" pitchFamily="34" charset="0"/>
              </a:rPr>
              <a:t>Mësimdhënësi</a:t>
            </a:r>
            <a:r>
              <a:rPr lang="" altLang="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">
                <a:latin typeface="Arial" panose="020B0604020202020204" pitchFamily="34" charset="0"/>
                <a:cs typeface="Arial" panose="020B0604020202020204" pitchFamily="34" charset="0"/>
              </a:rPr>
              <a:t>Teuta Bajram Muharem</a:t>
            </a:r>
            <a:endParaRPr lang="en-US" altLang="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">
                <a:latin typeface="Arial" panose="020B0604020202020204" pitchFamily="34" charset="0"/>
                <a:cs typeface="Arial" panose="020B0604020202020204" pitchFamily="34" charset="0"/>
              </a:rPr>
              <a:t>Mbeshtejta tehnike:</a:t>
            </a:r>
            <a:endParaRPr lang="en-US" altLang="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">
                <a:latin typeface="Arial" panose="020B0604020202020204" pitchFamily="34" charset="0"/>
                <a:cs typeface="Arial" panose="020B0604020202020204" pitchFamily="34" charset="0"/>
              </a:rPr>
              <a:t>Drejtori:Biljana Stojkovska</a:t>
            </a:r>
            <a:endParaRPr lang="en-US" altLang="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">
                <a:latin typeface="Arial" panose="020B0604020202020204" pitchFamily="34" charset="0"/>
                <a:cs typeface="Arial" panose="020B0604020202020204" pitchFamily="34" charset="0"/>
              </a:rPr>
              <a:t>Shkolla Fillore:Goce Dell</a:t>
            </a:r>
            <a:r>
              <a:rPr lang="" altLang="">
                <a:latin typeface="Arial" panose="020B0604020202020204" pitchFamily="34" charset="0"/>
                <a:cs typeface="Arial" panose="020B0604020202020204" pitchFamily="34" charset="0"/>
              </a:rPr>
              <a:t>çev Manastir</a:t>
            </a:r>
            <a:endParaRPr lang="en-US" altLang="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">
                <a:latin typeface="Arial" panose="020B0604020202020204" pitchFamily="34" charset="0"/>
                <a:cs typeface="Arial" panose="020B0604020202020204" pitchFamily="34" charset="0"/>
              </a:rPr>
              <a:t>Data:</a:t>
            </a: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21.03.2020</a:t>
            </a:r>
            <a:endParaRPr lang="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Т</a:t>
            </a:r>
            <a:r>
              <a:rPr lang="" altLang=""/>
              <a:t>ë kuptojmë në mënyrë e pavarur</a:t>
            </a:r>
            <a:endParaRPr lang="" altLang="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>
              <a:buFont typeface="Wingdings" panose="05000000000000000000" charset="0"/>
              <a:buChar char="v"/>
            </a:pPr>
            <a:r>
              <a:rPr lang="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Mësoheni vjershën përmendesh.</a:t>
            </a:r>
            <a:endParaRPr lang="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>
              <a:buFont typeface="Wingdings" panose="05000000000000000000" charset="0"/>
              <a:buChar char="v"/>
            </a:pPr>
            <a:r>
              <a:rPr lang="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Këndojeni në orën e arsimit muzikor.</a:t>
            </a:r>
            <a:endParaRPr lang="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0" indent="0">
              <a:buFont typeface="Wingdings" panose="05000000000000000000" charset="0"/>
              <a:buNone/>
            </a:pPr>
            <a:endParaRPr lang="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pic>
        <p:nvPicPr>
          <p:cNvPr id="5" name="Content Placeholder 4" descr="49d0d5774cb5dd10052e7a429354261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35495" y="1825625"/>
            <a:ext cx="3209290" cy="386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/>
              <a:t>Loja e Asocijacije</a:t>
            </a:r>
            <a:endParaRPr lang="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99845" y="1537970"/>
            <a:ext cx="3696335" cy="1773555"/>
          </a:xfrm>
          <a:prstGeom prst="rect">
            <a:avLst/>
          </a:prstGeom>
        </p:spPr>
      </p:pic>
      <p:pic>
        <p:nvPicPr>
          <p:cNvPr id="5" name="Content Placeholder 4" descr="oFjXZCCT0ZfE4BAy1AI-gyTEuMSzTTfvxfTlDuDhhW271GlHfNDWk0ceOulWr_y2nP1NRFGhSZfL4pTWBLCVBgVfFe3dTPSZLlPYB31Sj83-IBZgQRyN7Qsi9Q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3425" y="1464310"/>
            <a:ext cx="3369945" cy="1896745"/>
          </a:xfrm>
          <a:prstGeom prst="rect">
            <a:avLst/>
          </a:prstGeom>
        </p:spPr>
      </p:pic>
      <p:pic>
        <p:nvPicPr>
          <p:cNvPr id="6" name="Picture 5" descr="Landsva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45" y="3865880"/>
            <a:ext cx="3811270" cy="2439670"/>
          </a:xfrm>
          <a:prstGeom prst="rect">
            <a:avLst/>
          </a:prstGeom>
        </p:spPr>
      </p:pic>
      <p:pic>
        <p:nvPicPr>
          <p:cNvPr id="8" name="Picture 7" descr="prol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185" y="4011295"/>
            <a:ext cx="3993515" cy="224663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2266950" y="3462020"/>
            <a:ext cx="1488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Lulebora</a:t>
            </a:r>
            <a:endParaRPr lang="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10788015" y="2085340"/>
            <a:ext cx="847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Lejlek</a:t>
            </a:r>
            <a:endParaRPr lang="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5207000" y="4785995"/>
            <a:ext cx="141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Dallendyshe</a:t>
            </a:r>
            <a:endParaRPr lang="" altLang="en-US"/>
          </a:p>
        </p:txBody>
      </p:sp>
      <p:sp>
        <p:nvSpPr>
          <p:cNvPr id="15" name="Text Box 14"/>
          <p:cNvSpPr txBox="1"/>
          <p:nvPr/>
        </p:nvSpPr>
        <p:spPr>
          <a:xfrm>
            <a:off x="10808335" y="4980305"/>
            <a:ext cx="1316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en-US"/>
              <a:t>Lulet çelin</a:t>
            </a:r>
            <a:endParaRPr lang="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heel spokes="8"/>
      </p:transition>
    </mc:Choice>
    <mc:Fallback>
      <p:transition>
        <p:wheel spokes="8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390" y="4200525"/>
            <a:ext cx="3685540" cy="1325880"/>
          </a:xfrm>
        </p:spPr>
        <p:txBody>
          <a:bodyPr/>
          <a:p>
            <a:r>
              <a:rPr lang="" altLang="en-US">
                <a:ln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PRANVERA</a:t>
            </a:r>
            <a:endParaRPr lang="" altLang="en-US">
              <a:ln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 descr="UBg8qiba7jDcj_rkl2OK0tDTmAE-lfxjnnqZ4nM4WQX4npOLTEApx8A14Dhh0PHmZ4InMwIAm68KIW0DtjA-zzIHtyJWuWpXO_XcFmmVdBzv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08305" y="1388110"/>
            <a:ext cx="3115945" cy="1947545"/>
          </a:xfrm>
          <a:prstGeom prst="rect">
            <a:avLst/>
          </a:prstGeom>
        </p:spPr>
      </p:pic>
      <p:pic>
        <p:nvPicPr>
          <p:cNvPr id="7" name="Content Placeholder 6" descr="moti-pranvera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7325" y="1332865"/>
            <a:ext cx="3685540" cy="2058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30" y="1366520"/>
            <a:ext cx="2992755" cy="1991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5" y="3841115"/>
            <a:ext cx="3225165" cy="2414270"/>
          </a:xfrm>
          <a:prstGeom prst="rect">
            <a:avLst/>
          </a:prstGeom>
        </p:spPr>
      </p:pic>
      <p:pic>
        <p:nvPicPr>
          <p:cNvPr id="10" name="Picture 9" descr="39993341745_a4aff9b9ea_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705" y="3461385"/>
            <a:ext cx="2379980" cy="3173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135"/>
          </a:xfrm>
        </p:spPr>
        <p:txBody>
          <a:bodyPr>
            <a:normAutofit fontScale="90000"/>
          </a:bodyPr>
          <a:p>
            <a:pPr algn="l"/>
            <a:r>
              <a:rPr lang="" altLang="en-US"/>
              <a:t>ERDH PRANVERA</a:t>
            </a:r>
            <a:endParaRPr lang="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54405"/>
            <a:ext cx="5181600" cy="5621655"/>
          </a:xfrm>
        </p:spPr>
        <p:txBody>
          <a:bodyPr>
            <a:normAutofit lnSpcReduction="20000"/>
          </a:bodyPr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Erdh pranvera 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Erdh pranvera 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Ndër kopshtije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Fusha e ferra.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Manushaqja 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Paska çel,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Tra la la la la la la,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Dhe zymbuli 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Sa po del, 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Tra la la la la.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Mirë se erdhe dallëndyshe,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Ti lejlek dhe ti moj qyqe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Këndoni t'ju dëgjojmë njëherë,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Tra la la la la la la,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Mirë se erdhe moj pranverë, 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" altLang="en-US" sz="2400">
                <a:latin typeface="Arial" panose="020B0604020202020204" pitchFamily="34" charset="0"/>
                <a:cs typeface="Arial" panose="020B0604020202020204" pitchFamily="34" charset="0"/>
              </a:rPr>
              <a:t>Tra la la la la.</a:t>
            </a: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44845" y="1440815"/>
            <a:ext cx="5608955" cy="4236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Bar dir="vert"/>
      </p:transition>
    </mc:Choice>
    <mc:Fallback>
      <p:transition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n-US">
                <a:solidFill>
                  <a:srgbClr val="FF0000"/>
                </a:solidFill>
              </a:rPr>
              <a:t>Strofa e parë</a:t>
            </a:r>
            <a:endParaRPr lang="" alt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Erdh pranvera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Erdh pranvera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Ndër kopshtije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Fusha e ferra.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" altLang="en-US"/>
              <a:t>Gëzohen fëmijët se erdhi pranvera dhe e këndojnë vjershën me kënaqesi.</a:t>
            </a:r>
            <a:endParaRPr lang="" altLang="en-US"/>
          </a:p>
          <a:p>
            <a:r>
              <a:rPr lang="" altLang="en-US"/>
              <a:t>Na tregon se erdhi pranvera dhe  natyra zgjohet.</a:t>
            </a:r>
            <a:endParaRPr lang="" altLang="en-US"/>
          </a:p>
          <a:p>
            <a:r>
              <a:rPr lang="" altLang="en-US"/>
              <a:t>Dielli ndriçon dhe e ngroh dheun.</a:t>
            </a:r>
            <a:endParaRPr lang="" altLang="en-US"/>
          </a:p>
          <a:p>
            <a:r>
              <a:rPr lang="" altLang="en-US"/>
              <a:t>Drunjte fillojnë gjëlbërohen.</a:t>
            </a:r>
            <a:endParaRPr lang="" altLang="en-US"/>
          </a:p>
          <a:p>
            <a:r>
              <a:rPr lang="" altLang="en-US"/>
              <a:t>Bujku e fillon punën në arë.</a:t>
            </a:r>
            <a:endParaRPr lang="" altLang="en-US"/>
          </a:p>
          <a:p>
            <a:endParaRPr lang="" altLang="en-US"/>
          </a:p>
          <a:p>
            <a:pPr marL="0" indent="0">
              <a:buNone/>
            </a:pPr>
            <a:endParaRPr lang="" altLang="en-US"/>
          </a:p>
          <a:p>
            <a:endParaRPr lang="" altLang="en-US"/>
          </a:p>
        </p:txBody>
      </p:sp>
      <p:pic>
        <p:nvPicPr>
          <p:cNvPr id="6" name="Picture 5" descr="wp-1486561558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3763010"/>
            <a:ext cx="5168265" cy="258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3"/>
      <p:bldP spid="2" grpId="4"/>
      <p:bldP spid="2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35" y="365125"/>
            <a:ext cx="10845165" cy="1325880"/>
          </a:xfrm>
        </p:spPr>
        <p:txBody>
          <a:bodyPr/>
          <a:p>
            <a:r>
              <a:rPr lang="" altLang="en-US">
                <a:solidFill>
                  <a:srgbClr val="FF0000"/>
                </a:solidFill>
              </a:rPr>
              <a:t>Strofa e dytë</a:t>
            </a:r>
            <a:endParaRPr lang="" alt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635" y="1362075"/>
            <a:ext cx="5181600" cy="4351338"/>
          </a:xfrm>
        </p:spPr>
        <p:txBody>
          <a:bodyPr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Manushaqja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Paska çel,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 la la la la la la,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Dhe zymbuli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 po del,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 la la la la.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2075"/>
            <a:ext cx="5181600" cy="4351338"/>
          </a:xfrm>
        </p:spPr>
        <p:txBody>
          <a:bodyPr/>
          <a:p>
            <a:r>
              <a:rPr lang="" altLang="en-US"/>
              <a:t>Strofa e dytë na këndon për lulet pranverore.</a:t>
            </a:r>
            <a:endParaRPr lang="" altLang="en-US"/>
          </a:p>
          <a:p>
            <a:r>
              <a:rPr lang="" altLang="en-US"/>
              <a:t>Lulebora na e lajmëroji stinën e pranverës me lulet të bardha.</a:t>
            </a:r>
            <a:endParaRPr lang="" altLang="en-US"/>
          </a:p>
          <a:p>
            <a:r>
              <a:rPr lang="" altLang="en-US"/>
              <a:t>Por tani çeli edhe manushaqja e kaltërt dhe zymbuli </a:t>
            </a:r>
            <a:r>
              <a:rPr lang="en-US" altLang="en-US">
                <a:sym typeface="+mn-ea"/>
              </a:rPr>
              <a:t>me erë të kënd</a:t>
            </a:r>
            <a:r>
              <a:rPr lang="" altLang="en-US">
                <a:sym typeface="+mn-ea"/>
              </a:rPr>
              <a:t>ësh</a:t>
            </a:r>
            <a:r>
              <a:rPr lang="en-US" altLang="en-US">
                <a:sym typeface="+mn-ea"/>
              </a:rPr>
              <a:t>m</a:t>
            </a:r>
            <a:r>
              <a:rPr lang="" altLang="en-US">
                <a:sym typeface="+mn-ea"/>
              </a:rPr>
              <a:t>e</a:t>
            </a:r>
            <a:r>
              <a:rPr lang="" altLang="en-US"/>
              <a:t>.</a:t>
            </a:r>
            <a:endParaRPr lang="" altLang="en-US"/>
          </a:p>
          <a:p>
            <a:endParaRPr lang="" altLang="en-US"/>
          </a:p>
          <a:p>
            <a:endParaRPr lang="" altLang="en-US"/>
          </a:p>
          <a:p>
            <a:endParaRPr lang="" alt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35" y="4318635"/>
            <a:ext cx="3674745" cy="2206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blinds/>
      </p:transition>
    </mc:Choice>
    <mc:Fallback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65125"/>
            <a:ext cx="10979150" cy="1325880"/>
          </a:xfrm>
        </p:spPr>
        <p:txBody>
          <a:bodyPr/>
          <a:p>
            <a:r>
              <a:rPr lang="" altLang="en-US">
                <a:solidFill>
                  <a:srgbClr val="FF0000"/>
                </a:solidFill>
              </a:rPr>
              <a:t>Strofa e tretë</a:t>
            </a:r>
            <a:endParaRPr lang="" alt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6835"/>
            <a:ext cx="5181600" cy="4351338"/>
          </a:xfrm>
        </p:spPr>
        <p:txBody>
          <a:bodyPr/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Mirë se erdhe dallëndyshe,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 lejlek dhe ti moj qyqe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Këndoni t'ju dëgjojmë njëherë,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 la la la la la la,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Mirë se erdhe moj pranverë,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 la la la la.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" altLang="en-US"/>
              <a:t>Strofa e tretë na këndon për zogjtë shtegtarë.</a:t>
            </a:r>
            <a:endParaRPr lang="" altLang="en-US"/>
          </a:p>
          <a:p>
            <a:r>
              <a:rPr lang="" altLang="en-US"/>
              <a:t>Fëmijët gëzohen që prap e shigojnë lejlekun si e ndërton çerdhen e re.</a:t>
            </a:r>
            <a:endParaRPr lang="" altLang="en-US"/>
          </a:p>
          <a:p>
            <a:r>
              <a:rPr lang="" altLang="en-US"/>
              <a:t>Dallëndyshja e</a:t>
            </a:r>
            <a:r>
              <a:rPr lang="" altLang="en-US"/>
              <a:t> </a:t>
            </a:r>
            <a:r>
              <a:rPr lang="en-US" altLang="en-US"/>
              <a:t>''</a:t>
            </a:r>
            <a:r>
              <a:rPr lang="" altLang="en-US"/>
              <a:t>këndon </a:t>
            </a:r>
            <a:r>
              <a:rPr lang="en-US" altLang=""/>
              <a:t>'' k</a:t>
            </a:r>
            <a:r>
              <a:rPr lang="" altLang="en-US"/>
              <a:t>ë</a:t>
            </a:r>
            <a:r>
              <a:rPr lang="" altLang=""/>
              <a:t>ngën e bukur.</a:t>
            </a:r>
            <a:endParaRPr lang="" altLang="en-US"/>
          </a:p>
          <a:p>
            <a:endParaRPr lang="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4443730"/>
            <a:ext cx="5645785" cy="237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3"/>
      <p:bldP spid="2" grpId="5"/>
      <p:bldP spid="3" grpId="0" uiExpand="1" build="p"/>
      <p:bldP spid="3" grpId="1" build="p"/>
      <p:bldP spid="2" grpId="7"/>
      <p:bldP spid="2" grpId="9"/>
      <p:bldP spid="2" grpId="10"/>
      <p:bldP spid="2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Të kuptojmë vjershën</a:t>
            </a:r>
            <a:b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13050"/>
            <a:ext cx="10701020" cy="3364230"/>
          </a:xfrm>
        </p:spPr>
        <p:txBody>
          <a:bodyPr>
            <a:normAutofit/>
          </a:bodyPr>
          <a:p>
            <a:pPr marL="0" indent="0">
              <a:buNone/>
            </a:pPr>
            <a:endParaRPr lang="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1. Pas cilës stinë vjen pranvera? </a:t>
            </a:r>
            <a:endParaRPr lang="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" altLang="en-US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Pranvera vjen pas stinës e dimrit më 20 Mars.</a:t>
            </a:r>
            <a:endParaRPr lang="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" altLang="en-US">
                <a:latin typeface="Arial" panose="020B0604020202020204" pitchFamily="34" charset="0"/>
                <a:cs typeface="Arial" panose="020B0604020202020204" pitchFamily="34" charset="0"/>
              </a:rPr>
              <a:t>2. Cilat lule çelin në pranverë?</a:t>
            </a:r>
            <a:endParaRPr lang="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" altLang="en-US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Në pranverë çelin</a:t>
            </a:r>
            <a:r>
              <a:rPr lang="" altLang="en-US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lulebora,</a:t>
            </a:r>
            <a:r>
              <a:rPr lang="en-US" altLang="en-US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manyshaqja, zymbuli,trendafili, </a:t>
            </a:r>
            <a:r>
              <a:rPr lang="" altLang="en-US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tulip</a:t>
            </a:r>
            <a:r>
              <a:rPr lang="en-US" altLang="en-US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ani.</a:t>
            </a:r>
            <a:endParaRPr lang="en-US" altLang="en-US">
              <a:ln>
                <a:noFill/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>
              <a:ln>
                <a:noFill/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>
              <a:ln>
                <a:noFill/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74011398-parc-de-keukenhof-pays-bas-plate-bande-de-tulipes-colorées-au-printemps-tulipes-colorées-dans-le-parc-d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43675" y="415925"/>
            <a:ext cx="5222240" cy="2636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21330"/>
            <a:ext cx="11344275" cy="3155950"/>
          </a:xfrm>
        </p:spPr>
        <p:txBody>
          <a:bodyPr/>
          <a:p>
            <a:pPr marL="0" indent="0"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Cilët shpende na vinë në këtë stinë?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Në këtë stinë na vijnë: dallëldyshja, lejleku,qyqja.</a:t>
            </a:r>
            <a:endParaRPr lang="en-US" altLang="en-US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Pse fëmijët i gëzohen pranverës?</a:t>
            </a:r>
            <a:endParaRPr lang="en-US" altLang="en-US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>
                <a:ln>
                  <a:noFill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Fëmijët i gëzohen pranverës pse mund të luajnë në natyrë.</a:t>
            </a:r>
            <a:endParaRPr lang="en-US" altLang="en-US">
              <a:ln>
                <a:noFill/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>
              <a:ln>
                <a:noFill/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8" name="Content Placeholder 7" descr="screenshot25-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8200" y="846455"/>
            <a:ext cx="4381500" cy="1786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WPS Presentation</Application>
  <PresentationFormat>Widescreen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Malgun Gothic Semilight</vt:lpstr>
      <vt:lpstr>Segoe Print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Fusha:Gjuhë Shqipe</dc:title>
  <dc:creator/>
  <cp:lastModifiedBy>Teuta</cp:lastModifiedBy>
  <cp:revision>11</cp:revision>
  <dcterms:created xsi:type="dcterms:W3CDTF">2020-03-21T12:07:58Z</dcterms:created>
  <dcterms:modified xsi:type="dcterms:W3CDTF">2020-03-21T14:45:20Z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