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59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14.png" ContentType="image/png"/>
  <Override PartName="/ppt/media/image13.png" ContentType="image/png"/>
  <Override PartName="/ppt/media/image12.png" ContentType="image/png"/>
  <Override PartName="/ppt/media/image10.png" ContentType="image/png"/>
  <Override PartName="/ppt/media/image15.png" ContentType="image/png"/>
  <Override PartName="/ppt/media/image9.png" ContentType="image/png"/>
  <Override PartName="/ppt/media/image8.png" ContentType="image/png"/>
  <Override PartName="/ppt/media/image6.png" ContentType="image/png"/>
  <Override PartName="/ppt/media/image5.png" ContentType="image/png"/>
  <Override PartName="/ppt/media/image7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6.gif" ContentType="image/gif"/>
  <Override PartName="/ppt/media/image11.png" ContentType="image/png"/>
  <Override PartName="/ppt/media/image1.png" ContentType="image/png"/>
  <Override PartName="/ppt/slideMasters/_rels/slideMaster5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4.png"/><Relationship Id="rId3" Type="http://schemas.openxmlformats.org/officeDocument/2006/relationships/image" Target="../media/image15.png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2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3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10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11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47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48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1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85" name="" descr=""/>
          <p:cNvPicPr/>
          <p:nvPr/>
        </p:nvPicPr>
        <p:blipFill>
          <a:blip r:embed="rId2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86" name="" descr=""/>
          <p:cNvPicPr/>
          <p:nvPr/>
        </p:nvPicPr>
        <p:blipFill>
          <a:blip r:embed="rId3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3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720" y="720"/>
            <a:ext cx="10078560" cy="755856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720" y="720"/>
            <a:ext cx="10078560" cy="7558560"/>
          </a:xfrm>
          <a:prstGeom prst="rect">
            <a:avLst/>
          </a:prstGeom>
          <a:ln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" descr=""/>
          <p:cNvPicPr/>
          <p:nvPr/>
        </p:nvPicPr>
        <p:blipFill>
          <a:blip r:embed="rId2"/>
          <a:stretch/>
        </p:blipFill>
        <p:spPr>
          <a:xfrm>
            <a:off x="720" y="720"/>
            <a:ext cx="10078560" cy="7558560"/>
          </a:xfrm>
          <a:prstGeom prst="rect">
            <a:avLst/>
          </a:prstGeom>
          <a:ln>
            <a:noFill/>
          </a:ln>
        </p:spPr>
      </p:pic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560" cy="43837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560" cy="43837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" descr=""/>
          <p:cNvPicPr/>
          <p:nvPr/>
        </p:nvPicPr>
        <p:blipFill>
          <a:blip r:embed="rId2"/>
          <a:stretch/>
        </p:blipFill>
        <p:spPr>
          <a:xfrm>
            <a:off x="720" y="720"/>
            <a:ext cx="10078560" cy="7558560"/>
          </a:xfrm>
          <a:prstGeom prst="rect">
            <a:avLst/>
          </a:prstGeom>
          <a:ln>
            <a:noFill/>
          </a:ln>
        </p:spPr>
      </p:pic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" descr=""/>
          <p:cNvPicPr/>
          <p:nvPr/>
        </p:nvPicPr>
        <p:blipFill>
          <a:blip r:embed="rId2"/>
          <a:stretch/>
        </p:blipFill>
        <p:spPr>
          <a:xfrm>
            <a:off x="720" y="720"/>
            <a:ext cx="10078560" cy="7558560"/>
          </a:xfrm>
          <a:prstGeom prst="rect">
            <a:avLst/>
          </a:prstGeom>
          <a:ln>
            <a:noFill/>
          </a:ln>
        </p:spPr>
      </p:pic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05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5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6.gif"/><Relationship Id="rId2" Type="http://schemas.openxmlformats.org/officeDocument/2006/relationships/slideLayout" Target="../slideLayouts/slideLayout2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8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8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8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504000" y="576000"/>
            <a:ext cx="7198920" cy="71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8" name="CustomShape 2"/>
          <p:cNvSpPr/>
          <p:nvPr/>
        </p:nvSpPr>
        <p:spPr>
          <a:xfrm>
            <a:off x="504000" y="180000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4000" strike="noStrike">
                <a:solidFill>
                  <a:srgbClr val="000000"/>
                </a:solidFill>
                <a:latin typeface="Arial"/>
                <a:ea typeface="DejaVu Sans"/>
              </a:rPr>
              <a:t>Хемија</a:t>
            </a: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 9 одделение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Наставник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Кристина Полизовска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 strike="noStrike">
                <a:solidFill>
                  <a:srgbClr val="000000"/>
                </a:solidFill>
                <a:latin typeface="Arial"/>
                <a:ea typeface="DejaVu Sans"/>
              </a:rPr>
              <a:t>13.03-20.03.2020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504000" y="576000"/>
            <a:ext cx="7198920" cy="71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lang="en-US" sz="3600" strike="noStrike">
                <a:solidFill>
                  <a:srgbClr val="000000"/>
                </a:solidFill>
                <a:latin typeface="Arial"/>
                <a:ea typeface="DejaVu Sans"/>
              </a:rPr>
              <a:t>Хемија 9 одд. Реакции на замена</a:t>
            </a:r>
            <a:endParaRPr/>
          </a:p>
        </p:txBody>
      </p:sp>
      <p:sp>
        <p:nvSpPr>
          <p:cNvPr id="190" name="CustomShape 2"/>
          <p:cNvSpPr/>
          <p:nvPr/>
        </p:nvSpPr>
        <p:spPr>
          <a:xfrm>
            <a:off x="504000" y="1800000"/>
            <a:ext cx="907092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600" strike="noStrike">
                <a:solidFill>
                  <a:srgbClr val="000000"/>
                </a:solidFill>
                <a:latin typeface="Arial"/>
                <a:ea typeface="DejaVu Sans"/>
              </a:rPr>
              <a:t>Час 48, 49 и 50 стр.82 и 83 во учебникот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600" strike="noStrike">
                <a:solidFill>
                  <a:srgbClr val="000000"/>
                </a:solidFill>
                <a:latin typeface="Arial"/>
                <a:ea typeface="DejaVu Sans"/>
              </a:rPr>
              <a:t>Што треба да знаеш?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600" strike="noStrike">
                <a:solidFill>
                  <a:srgbClr val="000000"/>
                </a:solidFill>
                <a:latin typeface="Arial"/>
                <a:ea typeface="DejaVu Sans"/>
              </a:rPr>
              <a:t>Правилно да ја читаш и употребуваш низата на реактивност на металите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600" strike="noStrike">
                <a:solidFill>
                  <a:srgbClr val="000000"/>
                </a:solidFill>
                <a:latin typeface="Arial"/>
                <a:ea typeface="DejaVu Sans"/>
              </a:rPr>
              <a:t>Да запишуваш реакции на замена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600" strike="noStrike">
                <a:solidFill>
                  <a:srgbClr val="000000"/>
                </a:solidFill>
                <a:latin typeface="Arial"/>
                <a:ea typeface="DejaVu Sans"/>
              </a:rPr>
              <a:t>Да предвидуваш , според местоположбата на металот во низата на раективност, Дали реакцијата може да се изведе или не?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504000" y="1800000"/>
            <a:ext cx="4425840" cy="4874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600" strike="noStrike">
                <a:solidFill>
                  <a:srgbClr val="000000"/>
                </a:solidFill>
                <a:latin typeface="Arial"/>
                <a:ea typeface="DejaVu Sans"/>
              </a:rPr>
              <a:t>АКТИВНОСТИ: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600" strike="noStrike">
                <a:solidFill>
                  <a:srgbClr val="000000"/>
                </a:solidFill>
                <a:latin typeface="Arial"/>
                <a:ea typeface="DejaVu Sans"/>
              </a:rPr>
              <a:t>Погледни го видеото на подолу дадениот линк и повтори ја низата на реактивност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600" strike="noStrike">
                <a:solidFill>
                  <a:srgbClr val="000000"/>
                </a:solidFill>
                <a:latin typeface="Arial"/>
                <a:ea typeface="DejaVu Sans"/>
              </a:rPr>
              <a:t>Дадени се примери за реакции на металите со вода и киселини (дадената шема да се прецрта во училишните тетратки)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92" name="CustomShape 2"/>
          <p:cNvSpPr/>
          <p:nvPr/>
        </p:nvSpPr>
        <p:spPr>
          <a:xfrm>
            <a:off x="504000" y="576000"/>
            <a:ext cx="7198920" cy="71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93" name="" descr=""/>
          <p:cNvPicPr/>
          <p:nvPr/>
        </p:nvPicPr>
        <p:blipFill>
          <a:blip r:embed="rId1"/>
          <a:stretch/>
        </p:blipFill>
        <p:spPr>
          <a:xfrm>
            <a:off x="4791600" y="2011680"/>
            <a:ext cx="4786560" cy="3681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504000" y="576000"/>
            <a:ext cx="7198920" cy="71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CustomShape 2"/>
          <p:cNvSpPr/>
          <p:nvPr/>
        </p:nvSpPr>
        <p:spPr>
          <a:xfrm>
            <a:off x="504000" y="1800000"/>
            <a:ext cx="4426200" cy="438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600" strike="noStrike">
                <a:solidFill>
                  <a:srgbClr val="000000"/>
                </a:solidFill>
                <a:latin typeface="Arial"/>
                <a:ea typeface="DejaVu Sans"/>
              </a:rPr>
              <a:t>https://youtu.be/Izn5r8m5vzg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504000" y="576000"/>
            <a:ext cx="7198920" cy="71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CustomShape 2"/>
          <p:cNvSpPr/>
          <p:nvPr/>
        </p:nvSpPr>
        <p:spPr>
          <a:xfrm>
            <a:off x="365760" y="1371600"/>
            <a:ext cx="9070920" cy="5120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Низата на реактивноста на металите може да се искористи за да се предвидува :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Дали некоја реакција на замена може да се одвива или не?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пр.за реакција на замена е следната: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бакар + сребро нитрат= бакар (II) нитрат + сребро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Образложение: Хемиската реакција се одвива бидејќи Cu во низата на реактивност се наоѓа пред Ag и е пореактивен (“лесно му го зема местото“)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Обратната реакција не може да се одвива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сребро+бакар(II) нитрат= не се одвива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Одговори зошто?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Погледни го видеото на следниот линк и запиши ги прикажаните равенки во тетратката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000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504000" y="576000"/>
            <a:ext cx="7198920" cy="71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CustomShape 2"/>
          <p:cNvSpPr/>
          <p:nvPr/>
        </p:nvSpPr>
        <p:spPr>
          <a:xfrm>
            <a:off x="504000" y="1800000"/>
            <a:ext cx="9070920" cy="99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3200" strike="noStrike">
                <a:latin typeface="Arial"/>
              </a:rPr>
              <a:t>https://youtu.be/-R2eNZRzg7Q</a:t>
            </a:r>
            <a:endParaRPr/>
          </a:p>
        </p:txBody>
      </p:sp>
      <p:sp>
        <p:nvSpPr>
          <p:cNvPr id="200" name="CustomShape 3"/>
          <p:cNvSpPr/>
          <p:nvPr/>
        </p:nvSpPr>
        <p:spPr>
          <a:xfrm>
            <a:off x="504000" y="2891880"/>
            <a:ext cx="9070920" cy="99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504000" y="576000"/>
            <a:ext cx="7198920" cy="71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CustomShape 2"/>
          <p:cNvSpPr/>
          <p:nvPr/>
        </p:nvSpPr>
        <p:spPr>
          <a:xfrm>
            <a:off x="504000" y="1800000"/>
            <a:ext cx="9070920" cy="149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600" strike="noStrike">
                <a:solidFill>
                  <a:srgbClr val="000000"/>
                </a:solidFill>
                <a:latin typeface="Arial"/>
                <a:ea typeface="DejaVu Sans"/>
              </a:rPr>
              <a:t>Предвидувај дали реакциите можат да се одвиваат или не, според местоположбата на металот во низата на реактивност</a:t>
            </a:r>
            <a:endParaRPr/>
          </a:p>
        </p:txBody>
      </p:sp>
      <p:sp>
        <p:nvSpPr>
          <p:cNvPr id="203" name="CustomShape 3"/>
          <p:cNvSpPr/>
          <p:nvPr/>
        </p:nvSpPr>
        <p:spPr>
          <a:xfrm>
            <a:off x="504000" y="3291840"/>
            <a:ext cx="9070920" cy="2888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600" strike="noStrike">
                <a:solidFill>
                  <a:srgbClr val="000000"/>
                </a:solidFill>
                <a:latin typeface="Arial"/>
                <a:ea typeface="DejaVu Sans"/>
              </a:rPr>
              <a:t>Внимателно прочитај ја практичната активност од учебникот на стр.83 и одговори на дадените прашања.</a:t>
            </a:r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2600" strike="noStrike">
                <a:solidFill>
                  <a:srgbClr val="000000"/>
                </a:solidFill>
                <a:latin typeface="Arial"/>
                <a:ea typeface="DejaVu Sans"/>
              </a:rPr>
              <a:t>Хемиските реакции може да се запишуваат и со текстуални равенки, а слободно користи ја и низата на реактивност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504000" y="576000"/>
            <a:ext cx="7198920" cy="718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lang="en-US" sz="2800" strike="noStrike">
                <a:solidFill>
                  <a:srgbClr val="000000"/>
                </a:solidFill>
                <a:latin typeface="Arial"/>
                <a:ea typeface="DejaVu Sans"/>
              </a:rPr>
              <a:t>Час за вежби- решавање на работно ливче</a:t>
            </a:r>
            <a:endParaRPr/>
          </a:p>
        </p:txBody>
      </p:sp>
      <p:sp>
        <p:nvSpPr>
          <p:cNvPr id="205" name="CustomShape 2"/>
          <p:cNvSpPr/>
          <p:nvPr/>
        </p:nvSpPr>
        <p:spPr>
          <a:xfrm>
            <a:off x="504000" y="1463040"/>
            <a:ext cx="9070920" cy="5485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n-US" sz="1500" strike="noStrike">
                <a:solidFill>
                  <a:srgbClr val="000000"/>
                </a:solidFill>
                <a:latin typeface="Arial"/>
                <a:ea typeface="DejaVu Sans"/>
              </a:rPr>
              <a:t>Откако ќе ја совладаш оваа наставна содржина, во училишната тетратка реши ги задачите од следното работно ливче: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strike="noStrike">
                <a:solidFill>
                  <a:srgbClr val="000000"/>
                </a:solidFill>
                <a:latin typeface="Arial"/>
                <a:ea typeface="DejaVu Sans"/>
              </a:rPr>
              <a:t>Работно ливче: Реакции на метали со кислород, вода и киселини                                            Хемија 9 одд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strike="noStrike">
                <a:solidFill>
                  <a:srgbClr val="000000"/>
                </a:solidFill>
                <a:latin typeface="Arial"/>
                <a:ea typeface="DejaVu Sans"/>
              </a:rPr>
              <a:t>1 МЕТАЛИ + КИСЛОРОД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strike="noStrike">
                <a:solidFill>
                  <a:srgbClr val="000000"/>
                </a:solidFill>
                <a:latin typeface="Arial"/>
                <a:ea typeface="DejaVu Sans"/>
              </a:rPr>
              <a:t>_____ + ______= Бакар(II)оксид ;  _______+ ______ = сулфур триоксид; алуминиум+ кислород = ________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1500" strike="noStrike">
                <a:solidFill>
                  <a:srgbClr val="000000"/>
                </a:solidFill>
                <a:latin typeface="Arial"/>
                <a:ea typeface="DejaVu Sans"/>
              </a:rPr>
              <a:t>2 МЕТАЛИ + ВОДА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strike="noStrike">
                <a:solidFill>
                  <a:srgbClr val="000000"/>
                </a:solidFill>
                <a:latin typeface="Arial"/>
                <a:ea typeface="DejaVu Sans"/>
              </a:rPr>
              <a:t>Литиум +_____= ______+водород ;  калиум + ______= _______+ водород; Натриум +______= ______+водород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strike="noStrike">
                <a:solidFill>
                  <a:srgbClr val="000000"/>
                </a:solidFill>
                <a:latin typeface="Arial"/>
                <a:ea typeface="DejaVu Sans"/>
              </a:rPr>
              <a:t>магнезиум + вода = _______+ ________;             Железо+ вода=______ +______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strike="noStrike">
                <a:solidFill>
                  <a:srgbClr val="000000"/>
                </a:solidFill>
                <a:latin typeface="Arial"/>
                <a:ea typeface="DejaVu Sans"/>
              </a:rPr>
              <a:t>Цинк+ ___________=Цинк оксид +_________ ;    злато+ вода = _______+ _______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1500" strike="noStrike">
                <a:solidFill>
                  <a:srgbClr val="000000"/>
                </a:solidFill>
                <a:latin typeface="Arial"/>
                <a:ea typeface="DejaVu Sans"/>
              </a:rPr>
              <a:t>3 МЕТАЛИ + КИСЕЛИНИ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strike="noStrike">
                <a:solidFill>
                  <a:srgbClr val="000000"/>
                </a:solidFill>
                <a:latin typeface="Arial"/>
                <a:ea typeface="DejaVu Sans"/>
              </a:rPr>
              <a:t>натриум + хлороводородна киселина, сулфурна киселина, фосфорна киселина = ________+ __________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strike="noStrike">
                <a:solidFill>
                  <a:srgbClr val="000000"/>
                </a:solidFill>
                <a:latin typeface="Arial"/>
                <a:ea typeface="DejaVu Sans"/>
              </a:rPr>
              <a:t>магнезиум + хлороводородна киселина, сулфурна киселина, фосфорна киселина = ________+ __________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strike="noStrike">
                <a:solidFill>
                  <a:srgbClr val="000000"/>
                </a:solidFill>
                <a:latin typeface="Arial"/>
                <a:ea typeface="DejaVu Sans"/>
              </a:rPr>
              <a:t>алуминиум +хлороводородна киселина, сулфурна киселина, фосфорна киселина = ________+ __________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1500" strike="noStrike">
                <a:solidFill>
                  <a:srgbClr val="000000"/>
                </a:solidFill>
                <a:latin typeface="Arial"/>
                <a:ea typeface="DejaVu Sans"/>
              </a:rPr>
              <a:t>4 Подреди ги следните метали според нивната реактивност од најслабо до најреактивен: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strike="noStrike">
                <a:solidFill>
                  <a:srgbClr val="000000"/>
                </a:solidFill>
                <a:latin typeface="Arial"/>
                <a:ea typeface="DejaVu Sans"/>
              </a:rPr>
              <a:t>калиум, железо, бакар, алуминиум, калциум, сребро, магнезиум, злато</a:t>
            </a:r>
            <a:endParaRPr/>
          </a:p>
          <a:p>
            <a:pPr>
              <a:lnSpc>
                <a:spcPct val="100000"/>
              </a:lnSpc>
            </a:pPr>
            <a:r>
              <a:rPr lang="en-US" sz="1500" strike="noStrike">
                <a:solidFill>
                  <a:srgbClr val="000000"/>
                </a:solidFill>
                <a:latin typeface="Arial"/>
                <a:ea typeface="DejaVu Sans"/>
              </a:rPr>
              <a:t>___________________________________________________________________________________________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LibreOffice/4.4.3.2$Linux_X86_64 LibreOffice_project/40m0$Build-2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2020-03-16T16:58:37Z</dcterms:created>
  <dc:creator>kristina </dc:creator>
  <dc:language>en-US</dc:language>
  <cp:lastModifiedBy>kristina </cp:lastModifiedBy>
  <dcterms:modified xsi:type="dcterms:W3CDTF">2020-03-16T20:13:14Z</dcterms:modified>
  <cp:revision>8</cp:revision>
</cp:coreProperties>
</file>