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270399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051018"/>
            <a:ext cx="8689976" cy="2206781"/>
          </a:xfrm>
        </p:spPr>
        <p:txBody>
          <a:bodyPr>
            <a:normAutofit/>
          </a:bodyPr>
          <a:lstStyle/>
          <a:p>
            <a:r>
              <a:rPr lang="mk-MK" sz="3600" dirty="0">
                <a:latin typeface="Arial" panose="020B0604020202020204" pitchFamily="34" charset="0"/>
                <a:cs typeface="Arial" panose="020B0604020202020204" pitchFamily="34" charset="0"/>
              </a:rPr>
              <a:t>Хирургија со гинекологија и акушерство со нега             </a:t>
            </a:r>
            <a:r>
              <a:rPr lang="mk-M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mk-MK" sz="3600" dirty="0">
                <a:latin typeface="Arial" panose="020B0604020202020204" pitchFamily="34" charset="0"/>
                <a:cs typeface="Arial" panose="020B0604020202020204" pitchFamily="34" charset="0"/>
              </a:rPr>
              <a:t>година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9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err="1" smtClean="0">
                <a:latin typeface="MAC C Times" panose="02027200000000000000" pitchFamily="18" charset="0"/>
              </a:rPr>
              <a:t>Simptomi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znaci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paraklini~ki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isleduvawa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sindromi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vo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abdominalnata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hirurgija</a:t>
            </a:r>
            <a:endParaRPr lang="en-US" sz="3200" cap="none" dirty="0">
              <a:latin typeface="MAC C Times" panose="020272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600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MAC C Times" panose="02027200000000000000" pitchFamily="18" charset="0"/>
              </a:rPr>
              <a:t>1.Rendgenski </a:t>
            </a:r>
            <a:r>
              <a:rPr lang="en-US" sz="2800" dirty="0" err="1" smtClean="0">
                <a:latin typeface="MAC C Times" panose="02027200000000000000" pitchFamily="18" charset="0"/>
              </a:rPr>
              <a:t>ispituvawa</a:t>
            </a:r>
            <a:endParaRPr lang="en-US" sz="2800" dirty="0" smtClean="0">
              <a:latin typeface="MAC C Times" panose="02027200000000000000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MAC C Times" panose="02027200000000000000" pitchFamily="18" charset="0"/>
              </a:rPr>
              <a:t> </a:t>
            </a:r>
            <a:r>
              <a:rPr lang="en-US" sz="2400" dirty="0" smtClean="0">
                <a:latin typeface="MAC C Times" panose="02027200000000000000" pitchFamily="18" charset="0"/>
              </a:rPr>
              <a:t>    -</a:t>
            </a:r>
            <a:r>
              <a:rPr lang="en-US" sz="2400" dirty="0" err="1" smtClean="0">
                <a:latin typeface="MAC C Times" panose="02027200000000000000" pitchFamily="18" charset="0"/>
              </a:rPr>
              <a:t>Nativna</a:t>
            </a:r>
            <a:r>
              <a:rPr lang="en-US" sz="2400" dirty="0" smtClean="0">
                <a:latin typeface="MAC C Times" panose="02027200000000000000" pitchFamily="18" charset="0"/>
              </a:rPr>
              <a:t> </a:t>
            </a:r>
            <a:r>
              <a:rPr lang="en-US" sz="2400" dirty="0" err="1" smtClean="0">
                <a:latin typeface="MAC C Times" panose="02027200000000000000" pitchFamily="18" charset="0"/>
              </a:rPr>
              <a:t>rendgenska</a:t>
            </a:r>
            <a:r>
              <a:rPr lang="en-US" sz="2400" dirty="0" smtClean="0">
                <a:latin typeface="MAC C Times" panose="02027200000000000000" pitchFamily="18" charset="0"/>
              </a:rPr>
              <a:t> </a:t>
            </a:r>
            <a:r>
              <a:rPr lang="en-US" sz="2400" dirty="0" err="1" smtClean="0">
                <a:latin typeface="MAC C Times" panose="02027200000000000000" pitchFamily="18" charset="0"/>
              </a:rPr>
              <a:t>slika</a:t>
            </a:r>
            <a:r>
              <a:rPr lang="en-US" sz="2400" dirty="0" smtClean="0">
                <a:latin typeface="MAC C Times" panose="02027200000000000000" pitchFamily="18" charset="0"/>
              </a:rPr>
              <a:t> </a:t>
            </a:r>
            <a:endParaRPr lang="en-US" sz="2400" dirty="0" smtClean="0">
              <a:latin typeface="MAC C Times" panose="02027200000000000000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cap="none" dirty="0" err="1" smtClean="0">
                <a:latin typeface="MAC C Times" panose="02027200000000000000" pitchFamily="18" charset="0"/>
              </a:rPr>
              <a:t>Dava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pregled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na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konturite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na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kupolata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na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dijafragma</a:t>
            </a:r>
            <a:r>
              <a:rPr lang="en-US" sz="2400" cap="none" dirty="0" smtClean="0">
                <a:latin typeface="MAC C Times" panose="02027200000000000000" pitchFamily="18" charset="0"/>
              </a:rPr>
              <a:t>,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crn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drob</a:t>
            </a:r>
            <a:r>
              <a:rPr lang="en-US" sz="2400" cap="none" dirty="0" smtClean="0">
                <a:latin typeface="MAC C Times" panose="02027200000000000000" pitchFamily="18" charset="0"/>
              </a:rPr>
              <a:t>,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slezenka</a:t>
            </a:r>
            <a:r>
              <a:rPr lang="en-US" sz="2400" cap="none" dirty="0" smtClean="0">
                <a:latin typeface="MAC C Times" panose="02027200000000000000" pitchFamily="18" charset="0"/>
              </a:rPr>
              <a:t>,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sostojbata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na</a:t>
            </a:r>
            <a:r>
              <a:rPr lang="en-US" sz="2400" cap="none" dirty="0" smtClean="0">
                <a:latin typeface="MAC C Times" panose="02027200000000000000" pitchFamily="18" charset="0"/>
              </a:rPr>
              <a:t> {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uplivite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organi</a:t>
            </a:r>
            <a:r>
              <a:rPr lang="en-US" sz="2400" cap="none" dirty="0" smtClean="0">
                <a:latin typeface="MAC C Times" panose="02027200000000000000" pitchFamily="18" charset="0"/>
              </a:rPr>
              <a:t>,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slobodna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te~nost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vo</a:t>
            </a:r>
            <a:r>
              <a:rPr lang="en-US" sz="2400" cap="none" dirty="0" smtClean="0">
                <a:latin typeface="MAC C Times" panose="02027200000000000000" pitchFamily="18" charset="0"/>
              </a:rPr>
              <a:t> </a:t>
            </a:r>
            <a:r>
              <a:rPr lang="en-US" sz="2400" cap="none" dirty="0" err="1" smtClean="0">
                <a:latin typeface="MAC C Times" panose="02027200000000000000" pitchFamily="18" charset="0"/>
              </a:rPr>
              <a:t>abdomenot</a:t>
            </a:r>
            <a:r>
              <a:rPr lang="en-US" sz="2400" cap="none" dirty="0" smtClean="0">
                <a:latin typeface="MAC C Times" panose="02027200000000000000" pitchFamily="18" charset="0"/>
              </a:rPr>
              <a:t> 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cap="none" dirty="0" smtClean="0">
                <a:latin typeface="MAC C Times" panose="02027200000000000000" pitchFamily="18" charset="0"/>
              </a:rPr>
              <a:t>    </a:t>
            </a:r>
            <a:endParaRPr lang="en-US" dirty="0" smtClean="0">
              <a:latin typeface="MAC C Times" panose="02027200000000000000" pitchFamily="18" charset="0"/>
            </a:endParaRPr>
          </a:p>
          <a:p>
            <a:pPr marL="0" indent="0">
              <a:buNone/>
            </a:pPr>
            <a:endParaRPr lang="en-US" dirty="0">
              <a:latin typeface="MAC C Times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9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65014"/>
            <a:ext cx="5106026" cy="464442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cap="none" dirty="0">
                <a:latin typeface="MAC C Times" panose="02027200000000000000" pitchFamily="18" charset="0"/>
              </a:rPr>
              <a:t>-</a:t>
            </a:r>
            <a:r>
              <a:rPr lang="en-US" cap="none" dirty="0" err="1">
                <a:latin typeface="MAC C Times" panose="02027200000000000000" pitchFamily="18" charset="0"/>
              </a:rPr>
              <a:t>Slika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na</a:t>
            </a:r>
            <a:r>
              <a:rPr lang="en-US" cap="none" dirty="0">
                <a:latin typeface="MAC C Times" panose="02027200000000000000" pitchFamily="18" charset="0"/>
              </a:rPr>
              <a:t> `</a:t>
            </a:r>
            <a:r>
              <a:rPr lang="en-US" cap="none" dirty="0" err="1">
                <a:latin typeface="MAC C Times" panose="02027200000000000000" pitchFamily="18" charset="0"/>
              </a:rPr>
              <a:t>eludnik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i</a:t>
            </a:r>
            <a:r>
              <a:rPr lang="en-US" cap="none" dirty="0">
                <a:latin typeface="MAC C Times" panose="02027200000000000000" pitchFamily="18" charset="0"/>
              </a:rPr>
              <a:t> duodenum so </a:t>
            </a:r>
            <a:r>
              <a:rPr lang="en-US" cap="none" dirty="0" err="1">
                <a:latin typeface="MAC C Times" panose="02027200000000000000" pitchFamily="18" charset="0"/>
              </a:rPr>
              <a:t>bariumova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ka</a:t>
            </a:r>
            <a:r>
              <a:rPr lang="en-US" cap="none" dirty="0" smtClean="0">
                <a:latin typeface="MAC C Times" panose="02027200000000000000" pitchFamily="18" charset="0"/>
              </a:rPr>
              <a:t>{a</a:t>
            </a:r>
          </a:p>
          <a:p>
            <a:pPr marL="0" indent="0">
              <a:lnSpc>
                <a:spcPct val="100000"/>
              </a:lnSpc>
              <a:buNone/>
            </a:pPr>
            <a:endParaRPr lang="en-US" cap="none" dirty="0" smtClean="0">
              <a:latin typeface="MAC C Times" panose="02027200000000000000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cap="none" dirty="0">
              <a:latin typeface="MAC C Times" panose="02027200000000000000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cap="none" dirty="0">
              <a:latin typeface="MAC C Times" panose="02027200000000000000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smtClean="0">
                <a:latin typeface="MAC C Times" panose="02027200000000000000" pitchFamily="18" charset="0"/>
              </a:rPr>
              <a:t>   </a:t>
            </a:r>
            <a:r>
              <a:rPr lang="en-US" cap="none" dirty="0">
                <a:latin typeface="MAC C Times" panose="02027200000000000000" pitchFamily="18" charset="0"/>
              </a:rPr>
              <a:t>-</a:t>
            </a:r>
            <a:r>
              <a:rPr lang="en-US" cap="none" dirty="0" err="1">
                <a:latin typeface="MAC C Times" panose="02027200000000000000" pitchFamily="18" charset="0"/>
              </a:rPr>
              <a:t>Pasa`a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na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creva</a:t>
            </a:r>
            <a:r>
              <a:rPr lang="en-US" cap="none" dirty="0">
                <a:latin typeface="MAC C Times" panose="02027200000000000000" pitchFamily="18" charset="0"/>
              </a:rPr>
              <a:t>: </a:t>
            </a:r>
            <a:r>
              <a:rPr lang="en-US" cap="none" dirty="0" err="1">
                <a:latin typeface="MAC C Times" panose="02027200000000000000" pitchFamily="18" charset="0"/>
              </a:rPr>
              <a:t>ispienata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bariumova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ka</a:t>
            </a:r>
            <a:r>
              <a:rPr lang="en-US" cap="none" dirty="0">
                <a:latin typeface="MAC C Times" panose="02027200000000000000" pitchFamily="18" charset="0"/>
              </a:rPr>
              <a:t>{a </a:t>
            </a:r>
            <a:r>
              <a:rPr lang="en-US" cap="none" dirty="0" err="1">
                <a:latin typeface="MAC C Times" panose="02027200000000000000" pitchFamily="18" charset="0"/>
              </a:rPr>
              <a:t>preminuva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vo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crevata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i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po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odreden</a:t>
            </a:r>
            <a:r>
              <a:rPr lang="en-US" cap="none" dirty="0" smtClean="0">
                <a:latin typeface="MAC C Times" panose="02027200000000000000" pitchFamily="18" charset="0"/>
              </a:rPr>
              <a:t>     </a:t>
            </a:r>
            <a:r>
              <a:rPr lang="en-US" cap="none" dirty="0" err="1">
                <a:latin typeface="MAC C Times" panose="02027200000000000000" pitchFamily="18" charset="0"/>
              </a:rPr>
              <a:t>vremenski</a:t>
            </a:r>
            <a:r>
              <a:rPr lang="en-US" cap="none" dirty="0">
                <a:latin typeface="MAC C Times" panose="02027200000000000000" pitchFamily="18" charset="0"/>
              </a:rPr>
              <a:t> period se </a:t>
            </a:r>
            <a:r>
              <a:rPr lang="en-US" cap="none" dirty="0" err="1">
                <a:latin typeface="MAC C Times" panose="02027200000000000000" pitchFamily="18" charset="0"/>
              </a:rPr>
              <a:t>registrira</a:t>
            </a:r>
            <a:r>
              <a:rPr lang="en-US" cap="none" dirty="0">
                <a:latin typeface="MAC C Times" panose="02027200000000000000" pitchFamily="18" charset="0"/>
              </a:rPr>
              <a:t> so </a:t>
            </a:r>
            <a:r>
              <a:rPr lang="en-US" cap="none" dirty="0" err="1">
                <a:latin typeface="MAC C Times" panose="02027200000000000000" pitchFamily="18" charset="0"/>
              </a:rPr>
              <a:t>rendgenska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snimka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 result for rendgen snimak na gaster et duodenum so bari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50" y="5189868"/>
            <a:ext cx="1870710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rendgen snimak zelud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71" y="2487612"/>
            <a:ext cx="135255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172200" y="1865014"/>
            <a:ext cx="5105400" cy="4535786"/>
          </a:xfrm>
        </p:spPr>
        <p:txBody>
          <a:bodyPr/>
          <a:lstStyle/>
          <a:p>
            <a:r>
              <a:rPr lang="en-US" cap="none" dirty="0">
                <a:latin typeface="MAC C Times" panose="02027200000000000000" pitchFamily="18" charset="0"/>
              </a:rPr>
              <a:t> -</a:t>
            </a:r>
            <a:r>
              <a:rPr lang="en-US" cap="none" dirty="0" err="1">
                <a:latin typeface="MAC C Times" panose="02027200000000000000" pitchFamily="18" charset="0"/>
              </a:rPr>
              <a:t>Irigografija</a:t>
            </a:r>
            <a:r>
              <a:rPr lang="en-US" cap="none" dirty="0">
                <a:latin typeface="MAC C Times" panose="02027200000000000000" pitchFamily="18" charset="0"/>
              </a:rPr>
              <a:t>: so </a:t>
            </a:r>
            <a:r>
              <a:rPr lang="en-US" cap="none" dirty="0" err="1">
                <a:latin typeface="MAC C Times" panose="02027200000000000000" pitchFamily="18" charset="0"/>
              </a:rPr>
              <a:t>klizma</a:t>
            </a:r>
            <a:r>
              <a:rPr lang="en-US" cap="none" dirty="0">
                <a:latin typeface="MAC C Times" panose="02027200000000000000" pitchFamily="18" charset="0"/>
              </a:rPr>
              <a:t> se </a:t>
            </a:r>
            <a:r>
              <a:rPr lang="en-US" cap="none" dirty="0" err="1">
                <a:latin typeface="MAC C Times" panose="02027200000000000000" pitchFamily="18" charset="0"/>
              </a:rPr>
              <a:t>dava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bariumova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ka</a:t>
            </a:r>
            <a:r>
              <a:rPr lang="en-US" cap="none" dirty="0">
                <a:latin typeface="MAC C Times" panose="02027200000000000000" pitchFamily="18" charset="0"/>
              </a:rPr>
              <a:t>{a </a:t>
            </a:r>
            <a:r>
              <a:rPr lang="en-US" cap="none" dirty="0" err="1">
                <a:latin typeface="MAC C Times" panose="02027200000000000000" pitchFamily="18" charset="0"/>
              </a:rPr>
              <a:t>vo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debelo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crevo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i</a:t>
            </a:r>
            <a:r>
              <a:rPr lang="en-US" cap="none" dirty="0">
                <a:latin typeface="MAC C Times" panose="02027200000000000000" pitchFamily="18" charset="0"/>
              </a:rPr>
              <a:t> se </a:t>
            </a:r>
            <a:r>
              <a:rPr lang="en-US" cap="none" dirty="0" err="1">
                <a:latin typeface="MAC C Times" panose="02027200000000000000" pitchFamily="18" charset="0"/>
              </a:rPr>
              <a:t>pravi</a:t>
            </a:r>
            <a:r>
              <a:rPr lang="en-US" cap="none" dirty="0">
                <a:latin typeface="MAC C Times" panose="02027200000000000000" pitchFamily="18" charset="0"/>
              </a:rPr>
              <a:t> RTG  </a:t>
            </a:r>
            <a:endParaRPr lang="en-US" cap="none" dirty="0" smtClean="0">
              <a:latin typeface="MAC C Times" panose="02027200000000000000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cap="none" dirty="0">
                <a:latin typeface="MAC C Times" panose="02027200000000000000" pitchFamily="18" charset="0"/>
              </a:rPr>
              <a:t>-</a:t>
            </a:r>
            <a:r>
              <a:rPr lang="en-US" cap="none" dirty="0" err="1">
                <a:latin typeface="MAC C Times" panose="02027200000000000000" pitchFamily="18" charset="0"/>
              </a:rPr>
              <a:t>Fistulografija</a:t>
            </a:r>
            <a:r>
              <a:rPr lang="en-US" cap="none" dirty="0">
                <a:latin typeface="MAC C Times" panose="02027200000000000000" pitchFamily="18" charset="0"/>
              </a:rPr>
              <a:t>: so </a:t>
            </a:r>
            <a:r>
              <a:rPr lang="en-US" cap="none" dirty="0" err="1">
                <a:latin typeface="MAC C Times" panose="02027200000000000000" pitchFamily="18" charset="0"/>
              </a:rPr>
              <a:t>kanila</a:t>
            </a:r>
            <a:r>
              <a:rPr lang="en-US" cap="none" dirty="0">
                <a:latin typeface="MAC C Times" panose="02027200000000000000" pitchFamily="18" charset="0"/>
              </a:rPr>
              <a:t> se {</a:t>
            </a:r>
            <a:r>
              <a:rPr lang="en-US" cap="none" dirty="0" err="1">
                <a:latin typeface="MAC C Times" panose="02027200000000000000" pitchFamily="18" charset="0"/>
              </a:rPr>
              <a:t>prica</a:t>
            </a:r>
            <a:r>
              <a:rPr lang="en-US" cap="none" dirty="0">
                <a:latin typeface="MAC C Times" panose="02027200000000000000" pitchFamily="18" charset="0"/>
              </a:rPr>
              <a:t> contrast </a:t>
            </a:r>
            <a:r>
              <a:rPr lang="en-US" cap="none" dirty="0" err="1">
                <a:latin typeface="MAC C Times" panose="02027200000000000000" pitchFamily="18" charset="0"/>
              </a:rPr>
              <a:t>vo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fistulata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i</a:t>
            </a:r>
            <a:r>
              <a:rPr lang="en-US" cap="none" dirty="0">
                <a:latin typeface="MAC C Times" panose="02027200000000000000" pitchFamily="18" charset="0"/>
              </a:rPr>
              <a:t> se </a:t>
            </a:r>
            <a:r>
              <a:rPr lang="en-US" cap="none" dirty="0" err="1">
                <a:latin typeface="MAC C Times" panose="02027200000000000000" pitchFamily="18" charset="0"/>
              </a:rPr>
              <a:t>pravi</a:t>
            </a:r>
            <a:r>
              <a:rPr lang="en-US" cap="none" dirty="0">
                <a:latin typeface="MAC C Times" panose="02027200000000000000" pitchFamily="18" charset="0"/>
              </a:rPr>
              <a:t> RTG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Image result for irigografij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97" y="2898178"/>
            <a:ext cx="1572895" cy="12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fistulografij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0712"/>
            <a:ext cx="1752600" cy="131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246188"/>
          </a:xfrm>
        </p:spPr>
        <p:txBody>
          <a:bodyPr>
            <a:normAutofit/>
          </a:bodyPr>
          <a:lstStyle/>
          <a:p>
            <a:r>
              <a:rPr lang="en-US" sz="3200" cap="none" dirty="0" err="1" smtClean="0">
                <a:latin typeface="MAC C Times" panose="02027200000000000000" pitchFamily="18" charset="0"/>
              </a:rPr>
              <a:t>Simptomi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znaci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paraklini~ki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isleduvawa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sindromi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vo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abdominalnata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hirurgija</a:t>
            </a:r>
            <a:endParaRPr lang="en-US" sz="3200" cap="none" dirty="0">
              <a:latin typeface="MAC C Times" panose="020272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4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780" cy="342410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en-US" cap="none" dirty="0" err="1" smtClean="0">
                <a:latin typeface="MAC C Times" panose="02027200000000000000" pitchFamily="18" charset="0"/>
              </a:rPr>
              <a:t>Intravenozna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biligrafija</a:t>
            </a:r>
            <a:r>
              <a:rPr lang="en-US" cap="none" dirty="0">
                <a:latin typeface="MAC C Times" panose="02027200000000000000" pitchFamily="18" charset="0"/>
              </a:rPr>
              <a:t>: </a:t>
            </a:r>
            <a:r>
              <a:rPr lang="en-US" cap="none" dirty="0" err="1">
                <a:latin typeface="MAC C Times" panose="02027200000000000000" pitchFamily="18" charset="0"/>
              </a:rPr>
              <a:t>za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ispi-tuvawe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na</a:t>
            </a:r>
            <a:r>
              <a:rPr lang="en-US" cap="none" dirty="0">
                <a:latin typeface="MAC C Times" panose="02027200000000000000" pitchFamily="18" charset="0"/>
              </a:rPr>
              <a:t> `</a:t>
            </a:r>
            <a:r>
              <a:rPr lang="en-US" cap="none" dirty="0" err="1">
                <a:latin typeface="MAC C Times" panose="02027200000000000000" pitchFamily="18" charset="0"/>
              </a:rPr>
              <a:t>ol~ka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i</a:t>
            </a:r>
            <a:r>
              <a:rPr lang="en-US" cap="none" dirty="0">
                <a:latin typeface="MAC C Times" panose="02027200000000000000" pitchFamily="18" charset="0"/>
              </a:rPr>
              <a:t> `</a:t>
            </a:r>
            <a:r>
              <a:rPr lang="en-US" cap="none" dirty="0" err="1">
                <a:latin typeface="MAC C Times" panose="02027200000000000000" pitchFamily="18" charset="0"/>
              </a:rPr>
              <a:t>ol~ni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pati</a:t>
            </a:r>
            <a:r>
              <a:rPr lang="en-US" cap="none" dirty="0">
                <a:latin typeface="MAC C Times" panose="02027200000000000000" pitchFamily="18" charset="0"/>
              </a:rPr>
              <a:t>{</a:t>
            </a:r>
            <a:r>
              <a:rPr lang="en-US" cap="none" dirty="0" err="1">
                <a:latin typeface="MAC C Times" panose="02027200000000000000" pitchFamily="18" charset="0"/>
              </a:rPr>
              <a:t>ta.IV</a:t>
            </a:r>
            <a:r>
              <a:rPr lang="en-US" cap="none" dirty="0">
                <a:latin typeface="MAC C Times" panose="02027200000000000000" pitchFamily="18" charset="0"/>
              </a:rPr>
              <a:t> se </a:t>
            </a:r>
            <a:r>
              <a:rPr lang="en-US" cap="none" dirty="0" err="1" smtClean="0">
                <a:latin typeface="MAC C Times" panose="02027200000000000000" pitchFamily="18" charset="0"/>
              </a:rPr>
              <a:t>dava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kontrast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koj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ke</a:t>
            </a:r>
            <a:r>
              <a:rPr lang="en-US" cap="none" dirty="0">
                <a:latin typeface="MAC C Times" panose="02027200000000000000" pitchFamily="18" charset="0"/>
              </a:rPr>
              <a:t> se </a:t>
            </a:r>
            <a:r>
              <a:rPr lang="en-US" cap="none" dirty="0" err="1" smtClean="0">
                <a:latin typeface="MAC C Times" panose="02027200000000000000" pitchFamily="18" charset="0"/>
              </a:rPr>
              <a:t>izla~i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>
                <a:latin typeface="MAC C Times" panose="02027200000000000000" pitchFamily="18" charset="0"/>
              </a:rPr>
              <a:t>preku</a:t>
            </a:r>
            <a:r>
              <a:rPr lang="en-US" cap="none" dirty="0">
                <a:latin typeface="MAC C Times" panose="02027200000000000000" pitchFamily="18" charset="0"/>
              </a:rPr>
              <a:t> </a:t>
            </a:r>
            <a:r>
              <a:rPr lang="en-US" cap="none" dirty="0" smtClean="0">
                <a:latin typeface="MAC C Times" panose="02027200000000000000" pitchFamily="18" charset="0"/>
              </a:rPr>
              <a:t>`</a:t>
            </a:r>
            <a:r>
              <a:rPr lang="en-US" cap="none" dirty="0" err="1" smtClean="0">
                <a:latin typeface="MAC C Times" panose="02027200000000000000" pitchFamily="18" charset="0"/>
              </a:rPr>
              <a:t>ol~nite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pati</a:t>
            </a:r>
            <a:r>
              <a:rPr lang="en-US" cap="none" dirty="0" smtClean="0">
                <a:latin typeface="MAC C Times" panose="02027200000000000000" pitchFamily="18" charset="0"/>
              </a:rPr>
              <a:t>{ta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en-US" cap="none" dirty="0">
              <a:latin typeface="MAC C Times" panose="02027200000000000000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cap="none" dirty="0" smtClean="0">
                <a:latin typeface="MAC C Times" panose="02027200000000000000" pitchFamily="18" charset="0"/>
              </a:rPr>
              <a:t> -</a:t>
            </a:r>
            <a:r>
              <a:rPr lang="en-US" cap="none" dirty="0" err="1" smtClean="0">
                <a:latin typeface="MAC C Times" panose="02027200000000000000" pitchFamily="18" charset="0"/>
              </a:rPr>
              <a:t>Transhepatalna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biligrafija</a:t>
            </a:r>
            <a:r>
              <a:rPr lang="en-US" cap="none" dirty="0" smtClean="0">
                <a:latin typeface="MAC C Times" panose="02027200000000000000" pitchFamily="18" charset="0"/>
              </a:rPr>
              <a:t>: so </a:t>
            </a:r>
            <a:r>
              <a:rPr lang="en-US" cap="none" dirty="0" err="1" smtClean="0">
                <a:latin typeface="MAC C Times" panose="02027200000000000000" pitchFamily="18" charset="0"/>
              </a:rPr>
              <a:t>specijalna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igla</a:t>
            </a:r>
            <a:r>
              <a:rPr lang="en-US" cap="none" dirty="0" smtClean="0">
                <a:latin typeface="MAC C Times" panose="02027200000000000000" pitchFamily="18" charset="0"/>
              </a:rPr>
              <a:t> se </a:t>
            </a:r>
            <a:r>
              <a:rPr lang="en-US" cap="none" dirty="0" err="1" smtClean="0">
                <a:latin typeface="MAC C Times" panose="02027200000000000000" pitchFamily="18" charset="0"/>
              </a:rPr>
              <a:t>punktira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hepar</a:t>
            </a:r>
            <a:r>
              <a:rPr lang="en-US" cap="none" dirty="0" smtClean="0">
                <a:latin typeface="MAC C Times" panose="02027200000000000000" pitchFamily="18" charset="0"/>
              </a:rPr>
              <a:t>, se </a:t>
            </a:r>
            <a:r>
              <a:rPr lang="en-US" cap="none" dirty="0" err="1" smtClean="0">
                <a:latin typeface="MAC C Times" panose="02027200000000000000" pitchFamily="18" charset="0"/>
              </a:rPr>
              <a:t>nao|a</a:t>
            </a:r>
            <a:r>
              <a:rPr lang="en-US" cap="none" dirty="0" smtClean="0">
                <a:latin typeface="MAC C Times" panose="02027200000000000000" pitchFamily="18" charset="0"/>
              </a:rPr>
              <a:t> `</a:t>
            </a:r>
            <a:r>
              <a:rPr lang="en-US" cap="none" dirty="0" err="1" smtClean="0">
                <a:latin typeface="MAC C Times" panose="02027200000000000000" pitchFamily="18" charset="0"/>
              </a:rPr>
              <a:t>ol~en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kanal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i</a:t>
            </a:r>
            <a:r>
              <a:rPr lang="en-US" cap="none" dirty="0" smtClean="0">
                <a:latin typeface="MAC C Times" panose="02027200000000000000" pitchFamily="18" charset="0"/>
              </a:rPr>
              <a:t> se </a:t>
            </a:r>
            <a:r>
              <a:rPr lang="en-US" cap="none" dirty="0" err="1" smtClean="0">
                <a:latin typeface="MAC C Times" panose="02027200000000000000" pitchFamily="18" charset="0"/>
              </a:rPr>
              <a:t>vbrizguva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kontrast</a:t>
            </a:r>
            <a:r>
              <a:rPr lang="en-US" cap="none" dirty="0" smtClean="0">
                <a:latin typeface="MAC C Times" panose="02027200000000000000" pitchFamily="18" charset="0"/>
              </a:rPr>
              <a:t>. Se </a:t>
            </a:r>
            <a:r>
              <a:rPr lang="en-US" cap="none" dirty="0" err="1" smtClean="0">
                <a:latin typeface="MAC C Times" panose="02027200000000000000" pitchFamily="18" charset="0"/>
              </a:rPr>
              <a:t>pravi</a:t>
            </a:r>
            <a:r>
              <a:rPr lang="en-US" cap="none" dirty="0" smtClean="0">
                <a:latin typeface="MAC C Times" panose="02027200000000000000" pitchFamily="18" charset="0"/>
              </a:rPr>
              <a:t> RTG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28802"/>
          </a:xfrm>
        </p:spPr>
        <p:txBody>
          <a:bodyPr>
            <a:normAutofit/>
          </a:bodyPr>
          <a:lstStyle/>
          <a:p>
            <a:r>
              <a:rPr lang="en-US" sz="3200" cap="none" dirty="0" err="1" smtClean="0">
                <a:latin typeface="MAC C Times" panose="02027200000000000000" pitchFamily="18" charset="0"/>
              </a:rPr>
              <a:t>Simptomi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znaci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paraklini~ki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isl-eduvawa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sindromi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vo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abdominalnata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hirurgija</a:t>
            </a:r>
            <a:endParaRPr lang="en-US" sz="3200" cap="none" dirty="0">
              <a:latin typeface="MAC C Times" panose="020272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 result for intravenska biligrafi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6" y="3731913"/>
            <a:ext cx="2454338" cy="2143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26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680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 err="1" smtClean="0">
                <a:latin typeface="MAC C Times" panose="02027200000000000000" pitchFamily="18" charset="0"/>
              </a:rPr>
              <a:t>Gastroduodenoskopija</a:t>
            </a:r>
            <a:r>
              <a:rPr lang="en-US" cap="none" dirty="0" smtClean="0">
                <a:latin typeface="MAC C Times" panose="02027200000000000000" pitchFamily="18" charset="0"/>
              </a:rPr>
              <a:t>: so </a:t>
            </a:r>
            <a:r>
              <a:rPr lang="en-US" cap="none" dirty="0" err="1" smtClean="0">
                <a:latin typeface="MAC C Times" panose="02027200000000000000" pitchFamily="18" charset="0"/>
              </a:rPr>
              <a:t>endoskop</a:t>
            </a:r>
            <a:r>
              <a:rPr lang="en-US" cap="none" dirty="0" smtClean="0">
                <a:latin typeface="MAC C Times" panose="02027200000000000000" pitchFamily="18" charset="0"/>
              </a:rPr>
              <a:t> se </a:t>
            </a:r>
            <a:r>
              <a:rPr lang="en-US" cap="none" dirty="0" err="1" smtClean="0">
                <a:latin typeface="MAC C Times" panose="02027200000000000000" pitchFamily="18" charset="0"/>
              </a:rPr>
              <a:t>vleguva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vo</a:t>
            </a:r>
            <a:r>
              <a:rPr lang="en-US" cap="none" dirty="0" smtClean="0">
                <a:latin typeface="MAC C Times" panose="02027200000000000000" pitchFamily="18" charset="0"/>
              </a:rPr>
              <a:t> `</a:t>
            </a:r>
            <a:r>
              <a:rPr lang="en-US" cap="none" dirty="0" err="1" smtClean="0">
                <a:latin typeface="MAC C Times" panose="02027200000000000000" pitchFamily="18" charset="0"/>
              </a:rPr>
              <a:t>eludnik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i</a:t>
            </a:r>
            <a:r>
              <a:rPr lang="en-US" cap="none" dirty="0" smtClean="0">
                <a:latin typeface="MAC C Times" panose="02027200000000000000" pitchFamily="18" charset="0"/>
              </a:rPr>
              <a:t> duodenum </a:t>
            </a:r>
            <a:r>
              <a:rPr lang="en-US" cap="none" dirty="0" err="1" smtClean="0">
                <a:latin typeface="MAC C Times" panose="02027200000000000000" pitchFamily="18" charset="0"/>
              </a:rPr>
              <a:t>i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preku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opti~ki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sistem</a:t>
            </a:r>
            <a:r>
              <a:rPr lang="en-US" cap="none" dirty="0" smtClean="0">
                <a:latin typeface="MAC C Times" panose="02027200000000000000" pitchFamily="18" charset="0"/>
              </a:rPr>
              <a:t> se </a:t>
            </a:r>
            <a:r>
              <a:rPr lang="en-US" cap="none" dirty="0" err="1" smtClean="0">
                <a:latin typeface="MAC C Times" panose="02027200000000000000" pitchFamily="18" charset="0"/>
              </a:rPr>
              <a:t>pratat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promenite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na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ligavicata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</a:p>
          <a:p>
            <a:pPr marL="0" indent="0">
              <a:buNone/>
            </a:pPr>
            <a:endParaRPr lang="en-US" cap="none" dirty="0">
              <a:latin typeface="MAC C Times" panose="02027200000000000000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 err="1" smtClean="0">
                <a:latin typeface="MAC C Times" panose="02027200000000000000" pitchFamily="18" charset="0"/>
              </a:rPr>
              <a:t>Rektoromanoskopija</a:t>
            </a:r>
            <a:r>
              <a:rPr lang="en-US" cap="none" dirty="0" smtClean="0">
                <a:latin typeface="MAC C Times" panose="02027200000000000000" pitchFamily="18" charset="0"/>
              </a:rPr>
              <a:t>: so </a:t>
            </a:r>
            <a:r>
              <a:rPr lang="en-US" cap="none" dirty="0" err="1" smtClean="0">
                <a:latin typeface="MAC C Times" panose="02027200000000000000" pitchFamily="18" charset="0"/>
              </a:rPr>
              <a:t>rektoromanoskop</a:t>
            </a:r>
            <a:r>
              <a:rPr lang="en-US" cap="none" dirty="0" smtClean="0">
                <a:latin typeface="MAC C Times" panose="02027200000000000000" pitchFamily="18" charset="0"/>
              </a:rPr>
              <a:t> se </a:t>
            </a:r>
            <a:r>
              <a:rPr lang="en-US" cap="none" dirty="0" err="1" smtClean="0">
                <a:latin typeface="MAC C Times" panose="02027200000000000000" pitchFamily="18" charset="0"/>
              </a:rPr>
              <a:t>vleguva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vo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rektum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i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preku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opti~ki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sistem</a:t>
            </a:r>
            <a:r>
              <a:rPr lang="en-US" cap="none" dirty="0" smtClean="0">
                <a:latin typeface="MAC C Times" panose="02027200000000000000" pitchFamily="18" charset="0"/>
              </a:rPr>
              <a:t> se </a:t>
            </a:r>
            <a:r>
              <a:rPr lang="en-US" cap="none" dirty="0" err="1" smtClean="0">
                <a:latin typeface="MAC C Times" panose="02027200000000000000" pitchFamily="18" charset="0"/>
              </a:rPr>
              <a:t>prati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ligavicata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na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rektum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i</a:t>
            </a:r>
            <a:r>
              <a:rPr lang="en-US" cap="none" dirty="0" smtClean="0">
                <a:latin typeface="MAC C Times" panose="02027200000000000000" pitchFamily="18" charset="0"/>
              </a:rPr>
              <a:t> </a:t>
            </a:r>
            <a:r>
              <a:rPr lang="en-US" cap="none" dirty="0" err="1" smtClean="0">
                <a:latin typeface="MAC C Times" panose="02027200000000000000" pitchFamily="18" charset="0"/>
              </a:rPr>
              <a:t>rektum</a:t>
            </a:r>
            <a:r>
              <a:rPr lang="en-US" cap="none" dirty="0" smtClean="0">
                <a:latin typeface="MAC C Times" panose="02027200000000000000" pitchFamily="18" charset="0"/>
              </a:rPr>
              <a:t>-sigma</a:t>
            </a:r>
          </a:p>
          <a:p>
            <a:endParaRPr lang="en-US" cap="none" dirty="0">
              <a:latin typeface="MAC C Times" panose="02027200000000000000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 err="1" smtClean="0">
                <a:latin typeface="MAC C Times" panose="02027200000000000000" pitchFamily="18" charset="0"/>
              </a:rPr>
              <a:t>Simptomi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znaci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paraklini~ki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isleduvawa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sindromi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vo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abdominalnata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hirurgija</a:t>
            </a:r>
            <a:r>
              <a:rPr lang="en-US" sz="3200" cap="none" dirty="0" smtClean="0">
                <a:latin typeface="MAC C Times" panose="02027200000000000000" pitchFamily="18" charset="0"/>
              </a:rPr>
              <a:t/>
            </a:r>
            <a:br>
              <a:rPr lang="en-US" sz="3200" cap="none" dirty="0" smtClean="0">
                <a:latin typeface="MAC C Times" panose="02027200000000000000" pitchFamily="18" charset="0"/>
              </a:rPr>
            </a:br>
            <a:r>
              <a:rPr lang="en-US" sz="3200" cap="none" dirty="0" smtClean="0">
                <a:latin typeface="MAC C Times" panose="02027200000000000000" pitchFamily="18" charset="0"/>
              </a:rPr>
              <a:t/>
            </a:r>
            <a:br>
              <a:rPr lang="en-US" sz="3200" cap="none" dirty="0" smtClean="0">
                <a:latin typeface="MAC C Times" panose="02027200000000000000" pitchFamily="18" charset="0"/>
              </a:rPr>
            </a:br>
            <a:r>
              <a:rPr lang="en-US" sz="2800" cap="none" dirty="0" smtClean="0">
                <a:latin typeface="MAC C Times" panose="02027200000000000000" pitchFamily="18" charset="0"/>
              </a:rPr>
              <a:t>2. </a:t>
            </a:r>
            <a:r>
              <a:rPr lang="en-US" sz="2800" cap="none" dirty="0" smtClean="0">
                <a:latin typeface="MAC C Times" panose="02027200000000000000" pitchFamily="18" charset="0"/>
              </a:rPr>
              <a:t>ENDOSKOPSKI ISPITUVAWA</a:t>
            </a:r>
            <a:endParaRPr lang="en-US" sz="2800" cap="none" dirty="0">
              <a:latin typeface="MAC C Times" panose="020272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 result for gastroduodenoskopi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33" y="3722734"/>
            <a:ext cx="2208384" cy="225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rektoromanoskopij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55" y="3722734"/>
            <a:ext cx="2192492" cy="2324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00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cap="none" dirty="0" err="1" smtClean="0">
                <a:latin typeface="MAC C Times" panose="02027200000000000000" pitchFamily="18" charset="0"/>
              </a:rPr>
              <a:t>Peritonealna</a:t>
            </a:r>
            <a:r>
              <a:rPr lang="en-US" sz="2200" cap="none" dirty="0" smtClean="0">
                <a:latin typeface="MAC C Times" panose="02027200000000000000" pitchFamily="18" charset="0"/>
              </a:rPr>
              <a:t> </a:t>
            </a:r>
            <a:r>
              <a:rPr lang="en-US" sz="2200" cap="none" dirty="0" err="1" smtClean="0">
                <a:latin typeface="MAC C Times" panose="02027200000000000000" pitchFamily="18" charset="0"/>
              </a:rPr>
              <a:t>punkcija</a:t>
            </a:r>
            <a:endParaRPr lang="en-US" sz="2200" cap="none" dirty="0">
              <a:latin typeface="MAC C Times" panose="02027200000000000000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000" cap="none" dirty="0" smtClean="0">
                <a:latin typeface="MAC C Times" panose="02027200000000000000" pitchFamily="18" charset="0"/>
              </a:rPr>
              <a:t>Se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koristi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za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evakuacija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na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sodr`ina</a:t>
            </a:r>
            <a:r>
              <a:rPr lang="en-US" sz="2000" cap="none" dirty="0" smtClean="0">
                <a:latin typeface="MAC C Times" panose="02027200000000000000" pitchFamily="18" charset="0"/>
              </a:rPr>
              <a:t> od abdomen</a:t>
            </a:r>
            <a:endParaRPr lang="en-US" sz="2000" cap="none" dirty="0">
              <a:latin typeface="MAC C Times" panose="02027200000000000000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200" cap="none" dirty="0" err="1" smtClean="0">
                <a:latin typeface="MAC C Times" panose="02027200000000000000" pitchFamily="18" charset="0"/>
              </a:rPr>
              <a:t>Punkcija</a:t>
            </a:r>
            <a:r>
              <a:rPr lang="en-US" sz="2200" cap="none" dirty="0" smtClean="0">
                <a:latin typeface="MAC C Times" panose="02027200000000000000" pitchFamily="18" charset="0"/>
              </a:rPr>
              <a:t> </a:t>
            </a:r>
            <a:r>
              <a:rPr lang="en-US" sz="2200" cap="none" dirty="0" err="1" smtClean="0">
                <a:latin typeface="MAC C Times" panose="02027200000000000000" pitchFamily="18" charset="0"/>
              </a:rPr>
              <a:t>na</a:t>
            </a:r>
            <a:r>
              <a:rPr lang="en-US" sz="2200" cap="none" dirty="0" smtClean="0">
                <a:latin typeface="MAC C Times" panose="02027200000000000000" pitchFamily="18" charset="0"/>
              </a:rPr>
              <a:t> </a:t>
            </a:r>
            <a:r>
              <a:rPr lang="en-US" sz="2200" cap="none" dirty="0" err="1" smtClean="0">
                <a:latin typeface="MAC C Times" panose="02027200000000000000" pitchFamily="18" charset="0"/>
              </a:rPr>
              <a:t>duglasoviot</a:t>
            </a:r>
            <a:r>
              <a:rPr lang="en-US" sz="2200" cap="none" dirty="0" smtClean="0">
                <a:latin typeface="MAC C Times" panose="02027200000000000000" pitchFamily="18" charset="0"/>
              </a:rPr>
              <a:t> </a:t>
            </a:r>
            <a:r>
              <a:rPr lang="en-US" sz="2200" cap="none" dirty="0" err="1" smtClean="0">
                <a:latin typeface="MAC C Times" panose="02027200000000000000" pitchFamily="18" charset="0"/>
              </a:rPr>
              <a:t>prostor</a:t>
            </a:r>
            <a:endParaRPr lang="en-US" sz="2200" cap="none" dirty="0">
              <a:latin typeface="MAC C Times" panose="02027200000000000000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000" cap="none" dirty="0" smtClean="0">
                <a:latin typeface="MAC C Times" panose="02027200000000000000" pitchFamily="18" charset="0"/>
              </a:rPr>
              <a:t>Se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izveduva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poradi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krva-rewe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vo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duglas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pri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eks-trauterina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bremenost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ili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drugi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krvarewa</a:t>
            </a:r>
            <a:endParaRPr lang="en-US" sz="2000" cap="none" dirty="0">
              <a:latin typeface="MAC C Times" panose="02027200000000000000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cap="none" dirty="0" err="1" smtClean="0">
                <a:latin typeface="MAC C Times" panose="02027200000000000000" pitchFamily="18" charset="0"/>
              </a:rPr>
              <a:t>Punkciona</a:t>
            </a:r>
            <a:r>
              <a:rPr lang="en-US" sz="2200" cap="none" dirty="0" smtClean="0">
                <a:latin typeface="MAC C Times" panose="02027200000000000000" pitchFamily="18" charset="0"/>
              </a:rPr>
              <a:t> </a:t>
            </a:r>
            <a:r>
              <a:rPr lang="en-US" sz="2200" cap="none" dirty="0" err="1" smtClean="0">
                <a:latin typeface="MAC C Times" panose="02027200000000000000" pitchFamily="18" charset="0"/>
              </a:rPr>
              <a:t>biopsija</a:t>
            </a:r>
            <a:r>
              <a:rPr lang="en-US" sz="2200" cap="none" dirty="0" smtClean="0">
                <a:latin typeface="MAC C Times" panose="02027200000000000000" pitchFamily="18" charset="0"/>
              </a:rPr>
              <a:t> </a:t>
            </a:r>
            <a:r>
              <a:rPr lang="en-US" sz="2200" cap="none" dirty="0" err="1" smtClean="0">
                <a:latin typeface="MAC C Times" panose="02027200000000000000" pitchFamily="18" charset="0"/>
              </a:rPr>
              <a:t>na</a:t>
            </a:r>
            <a:r>
              <a:rPr lang="en-US" sz="2200" cap="none" dirty="0" smtClean="0">
                <a:latin typeface="MAC C Times" panose="02027200000000000000" pitchFamily="18" charset="0"/>
              </a:rPr>
              <a:t> </a:t>
            </a:r>
            <a:r>
              <a:rPr lang="en-US" sz="2200" cap="none" dirty="0" err="1" smtClean="0">
                <a:latin typeface="MAC C Times" panose="02027200000000000000" pitchFamily="18" charset="0"/>
              </a:rPr>
              <a:t>crn</a:t>
            </a:r>
            <a:r>
              <a:rPr lang="en-US" sz="2200" cap="none" dirty="0" smtClean="0">
                <a:latin typeface="MAC C Times" panose="02027200000000000000" pitchFamily="18" charset="0"/>
              </a:rPr>
              <a:t> </a:t>
            </a:r>
            <a:r>
              <a:rPr lang="en-US" sz="2200" cap="none" dirty="0" err="1" smtClean="0">
                <a:latin typeface="MAC C Times" panose="02027200000000000000" pitchFamily="18" charset="0"/>
              </a:rPr>
              <a:t>drob</a:t>
            </a:r>
            <a:endParaRPr lang="en-US" sz="2200" cap="none" dirty="0">
              <a:latin typeface="MAC C Times" panose="02027200000000000000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000" cap="none" dirty="0" smtClean="0">
                <a:latin typeface="MAC C Times" panose="02027200000000000000" pitchFamily="18" charset="0"/>
              </a:rPr>
              <a:t>Se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koristi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za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citohisto</a:t>
            </a:r>
            <a:r>
              <a:rPr lang="en-US" sz="2000" cap="none" dirty="0" smtClean="0">
                <a:latin typeface="MAC C Times" panose="02027200000000000000" pitchFamily="18" charset="0"/>
              </a:rPr>
              <a:t>-lo{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ko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isleduvawe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na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crn</a:t>
            </a:r>
            <a:r>
              <a:rPr lang="en-US" sz="2000" cap="none" dirty="0" smtClean="0">
                <a:latin typeface="MAC C Times" panose="02027200000000000000" pitchFamily="18" charset="0"/>
              </a:rPr>
              <a:t> </a:t>
            </a:r>
            <a:r>
              <a:rPr lang="en-US" sz="2000" cap="none" dirty="0" err="1" smtClean="0">
                <a:latin typeface="MAC C Times" panose="02027200000000000000" pitchFamily="18" charset="0"/>
              </a:rPr>
              <a:t>drob</a:t>
            </a:r>
            <a:endParaRPr lang="en-US" sz="2000" cap="none" dirty="0">
              <a:latin typeface="MAC C Times" panose="02027200000000000000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 err="1" smtClean="0">
                <a:latin typeface="MAC C Times" panose="02027200000000000000" pitchFamily="18" charset="0"/>
              </a:rPr>
              <a:t>Simptomi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znaci</a:t>
            </a:r>
            <a:r>
              <a:rPr lang="en-US" sz="3200" cap="none" dirty="0" smtClean="0">
                <a:latin typeface="MAC C Times" panose="02027200000000000000" pitchFamily="18" charset="0"/>
              </a:rPr>
              <a:t>,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paraklini~ki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isleduvawa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sindromi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vo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abdominalnata</a:t>
            </a:r>
            <a:r>
              <a:rPr lang="en-US" sz="3200" cap="none" dirty="0" smtClean="0">
                <a:latin typeface="MAC C Times" panose="02027200000000000000" pitchFamily="18" charset="0"/>
              </a:rPr>
              <a:t> </a:t>
            </a:r>
            <a:r>
              <a:rPr lang="en-US" sz="3200" cap="none" dirty="0" err="1" smtClean="0">
                <a:latin typeface="MAC C Times" panose="02027200000000000000" pitchFamily="18" charset="0"/>
              </a:rPr>
              <a:t>hirurgija</a:t>
            </a:r>
            <a:r>
              <a:rPr lang="en-US" sz="3200" cap="none" dirty="0" smtClean="0">
                <a:latin typeface="MAC C Times" panose="02027200000000000000" pitchFamily="18" charset="0"/>
              </a:rPr>
              <a:t/>
            </a:r>
            <a:br>
              <a:rPr lang="en-US" sz="3200" cap="none" dirty="0" smtClean="0">
                <a:latin typeface="MAC C Times" panose="02027200000000000000" pitchFamily="18" charset="0"/>
              </a:rPr>
            </a:br>
            <a:r>
              <a:rPr lang="en-US" sz="3200" cap="none" dirty="0" smtClean="0">
                <a:latin typeface="MAC C Times" panose="02027200000000000000" pitchFamily="18" charset="0"/>
              </a:rPr>
              <a:t/>
            </a:r>
            <a:br>
              <a:rPr lang="en-US" sz="3200" cap="none" dirty="0" smtClean="0">
                <a:latin typeface="MAC C Times" panose="02027200000000000000" pitchFamily="18" charset="0"/>
              </a:rPr>
            </a:br>
            <a:r>
              <a:rPr lang="en-US" sz="2800" cap="none" dirty="0">
                <a:latin typeface="MAC C Times" panose="02027200000000000000" pitchFamily="18" charset="0"/>
              </a:rPr>
              <a:t>3</a:t>
            </a:r>
            <a:r>
              <a:rPr lang="en-US" sz="2800" cap="none" dirty="0" smtClean="0">
                <a:latin typeface="MAC C Times" panose="02027200000000000000" pitchFamily="18" charset="0"/>
              </a:rPr>
              <a:t>. </a:t>
            </a:r>
            <a:r>
              <a:rPr lang="en-US" sz="2800" cap="none" dirty="0" smtClean="0">
                <a:latin typeface="MAC C Times" panose="02027200000000000000" pitchFamily="18" charset="0"/>
              </a:rPr>
              <a:t>PUNKCIONI METODI NA ISPITUVAWE</a:t>
            </a:r>
            <a:endParaRPr lang="en-US" sz="2800" cap="none" dirty="0">
              <a:latin typeface="MAC C Times" panose="020272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 descr="Image result for peritoneal pun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30" y="3630440"/>
            <a:ext cx="1865391" cy="200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puncture dugl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23" y="4310380"/>
            <a:ext cx="1473200" cy="148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mage result for liver biops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130" y="3829617"/>
            <a:ext cx="1874066" cy="1800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2671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155</TotalTime>
  <Words>292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MAC C Times</vt:lpstr>
      <vt:lpstr>Tw Cen MT</vt:lpstr>
      <vt:lpstr>Droplet</vt:lpstr>
      <vt:lpstr>PowerPoint Presentation</vt:lpstr>
      <vt:lpstr>Simptomi, klini~ki znaci, paraklini~ki isleduvawa i sindromi vo abdominalnata hirurgija</vt:lpstr>
      <vt:lpstr>Simptomi, klini~ki znaci, paraklini~ki isleduvawa i sindromi vo abdominalnata hirurgija</vt:lpstr>
      <vt:lpstr>Simptomi, klini~ki znaci, paraklini~ki isl-eduvawa i sindromi vo abdominalnata hirurgija</vt:lpstr>
      <vt:lpstr>Simptomi, klini~ki znaci, paraklini~ki isleduvawa i sindromi vo abdominalnata hirurgija  2. ENDOSKOPSKI ISPITUVAWA</vt:lpstr>
      <vt:lpstr>Simptomi, klini~ki znaci, paraklini~ki isleduvawa i sindromi vo abdominalnata hirurgija  3. PUNKCIONI METODI NA ISPITUVAWE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dcterms:created xsi:type="dcterms:W3CDTF">2020-03-18T08:13:27Z</dcterms:created>
  <dcterms:modified xsi:type="dcterms:W3CDTF">2020-03-18T23:47:22Z</dcterms:modified>
</cp:coreProperties>
</file>