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23E061-2A17-4502-A3C5-DB6EFEFE3E5E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DC5805D0-30FF-4456-AD22-3F42F8FDD264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597CC193-9056-46C0-B57F-C79E327FE7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1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D0-30FF-4456-AD22-3F42F8FDD264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C193-9056-46C0-B57F-C79E327FE7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855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D0-30FF-4456-AD22-3F42F8FDD264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C193-9056-46C0-B57F-C79E327FE7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345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D0-30FF-4456-AD22-3F42F8FDD264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C193-9056-46C0-B57F-C79E327FE76F}" type="slidenum">
              <a:rPr lang="en-GB" smtClean="0"/>
              <a:t>‹#›</a:t>
            </a:fld>
            <a:endParaRPr lang="en-GB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6882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D0-30FF-4456-AD22-3F42F8FDD264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C193-9056-46C0-B57F-C79E327FE7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888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D0-30FF-4456-AD22-3F42F8FDD264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C193-9056-46C0-B57F-C79E327FE7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628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D0-30FF-4456-AD22-3F42F8FDD264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C193-9056-46C0-B57F-C79E327FE7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710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D0-30FF-4456-AD22-3F42F8FDD264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C193-9056-46C0-B57F-C79E327FE7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136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D0-30FF-4456-AD22-3F42F8FDD264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C193-9056-46C0-B57F-C79E327FE7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631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D0-30FF-4456-AD22-3F42F8FDD264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C193-9056-46C0-B57F-C79E327FE7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616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D0-30FF-4456-AD22-3F42F8FDD264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C193-9056-46C0-B57F-C79E327FE7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301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D0-30FF-4456-AD22-3F42F8FDD264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C193-9056-46C0-B57F-C79E327FE7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413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D0-30FF-4456-AD22-3F42F8FDD264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C193-9056-46C0-B57F-C79E327FE7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19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D0-30FF-4456-AD22-3F42F8FDD264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C193-9056-46C0-B57F-C79E327FE7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606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D0-30FF-4456-AD22-3F42F8FDD264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C193-9056-46C0-B57F-C79E327FE7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255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D0-30FF-4456-AD22-3F42F8FDD264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C193-9056-46C0-B57F-C79E327FE7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7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D0-30FF-4456-AD22-3F42F8FDD264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C193-9056-46C0-B57F-C79E327FE7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761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805D0-30FF-4456-AD22-3F42F8FDD264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CC193-9056-46C0-B57F-C79E327FE7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4201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4B622-ACF3-4D80-AE7B-C675D2B2D1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UNIT 8</a:t>
            </a:r>
            <a:br>
              <a:rPr lang="en-US" dirty="0"/>
            </a:br>
            <a:r>
              <a:rPr lang="en-US" dirty="0"/>
              <a:t>Time to spare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DD0A86-9AB7-40FD-A92D-6E0AEED9D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GB" dirty="0"/>
          </a:p>
          <a:p>
            <a:r>
              <a:rPr lang="en-GB" dirty="0"/>
              <a:t>Teacher: Darko </a:t>
            </a:r>
            <a:r>
              <a:rPr lang="en-GB" dirty="0" err="1"/>
              <a:t>Ackovski</a:t>
            </a:r>
            <a:r>
              <a:rPr lang="en-GB" dirty="0"/>
              <a:t>					Class: I-3</a:t>
            </a:r>
          </a:p>
        </p:txBody>
      </p:sp>
    </p:spTree>
    <p:extLst>
      <p:ext uri="{BB962C8B-B14F-4D97-AF65-F5344CB8AC3E}">
        <p14:creationId xmlns:p14="http://schemas.microsoft.com/office/powerpoint/2010/main" val="3637787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E9463-2811-4B7F-A19B-060735DEA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b="1" dirty="0"/>
              <a:t>Unit plan</a:t>
            </a:r>
            <a:endParaRPr lang="en-GB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E3912-EAD6-4050-B658-79BBA002F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Reading: </a:t>
            </a:r>
            <a:r>
              <a:rPr lang="en-GB" dirty="0"/>
              <a:t>article, missing sentences</a:t>
            </a:r>
          </a:p>
          <a:p>
            <a:r>
              <a:rPr lang="en-GB" b="1" dirty="0"/>
              <a:t>Vocabulary: </a:t>
            </a:r>
            <a:r>
              <a:rPr lang="en-GB" dirty="0"/>
              <a:t>words related to free time, word formation, phrasal verbs</a:t>
            </a:r>
          </a:p>
          <a:p>
            <a:r>
              <a:rPr lang="nn-NO" b="1" dirty="0"/>
              <a:t>Grammar: </a:t>
            </a:r>
            <a:r>
              <a:rPr lang="nn-NO" dirty="0"/>
              <a:t>modals &amp; semi-modals, modals perfect</a:t>
            </a:r>
          </a:p>
          <a:p>
            <a:r>
              <a:rPr lang="en-GB" b="1" dirty="0"/>
              <a:t>Listening: </a:t>
            </a:r>
            <a:r>
              <a:rPr lang="en-GB" dirty="0"/>
              <a:t>multiple-choice questions</a:t>
            </a:r>
          </a:p>
          <a:p>
            <a:r>
              <a:rPr lang="en-GB" b="1" dirty="0"/>
              <a:t>Speaking: </a:t>
            </a:r>
            <a:r>
              <a:rPr lang="en-GB" dirty="0"/>
              <a:t>talking about free-time activities, problem solving, giving advice</a:t>
            </a:r>
          </a:p>
          <a:p>
            <a:r>
              <a:rPr lang="en-GB" b="1" dirty="0"/>
              <a:t>Writing: </a:t>
            </a:r>
            <a:r>
              <a:rPr lang="en-GB" dirty="0"/>
              <a:t>article, making articles interesting</a:t>
            </a:r>
          </a:p>
        </p:txBody>
      </p:sp>
    </p:spTree>
    <p:extLst>
      <p:ext uri="{BB962C8B-B14F-4D97-AF65-F5344CB8AC3E}">
        <p14:creationId xmlns:p14="http://schemas.microsoft.com/office/powerpoint/2010/main" val="2001367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42B9FBF-EC15-4DA8-8A21-3ECB0F386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31194"/>
            <a:ext cx="3000692" cy="1600200"/>
          </a:xfrm>
        </p:spPr>
        <p:txBody>
          <a:bodyPr/>
          <a:lstStyle/>
          <a:p>
            <a:r>
              <a:rPr lang="en-US" dirty="0"/>
              <a:t>Reading &amp; Vocabulary:</a:t>
            </a:r>
            <a:br>
              <a:rPr lang="en-US" dirty="0"/>
            </a:br>
            <a:r>
              <a:rPr lang="en-US" dirty="0"/>
              <a:t>(pages 97-98)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2255AC-00BB-42D0-8825-EBCB3155D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2416" y="931294"/>
            <a:ext cx="3745048" cy="499541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2C474B-7890-4D21-AAAA-25C1E294B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775" y="2057399"/>
            <a:ext cx="3854548" cy="4301198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Please pay attention to the meaning of any unfamiliar words you (we’ve done this in our previous lessons);</a:t>
            </a:r>
          </a:p>
          <a:p>
            <a:pPr marL="285750" indent="-285750">
              <a:buFontTx/>
              <a:buChar char="-"/>
            </a:pPr>
            <a:r>
              <a:rPr lang="en-US" dirty="0"/>
              <a:t>Re-read the texts about the caves (p 96-97) and Brothers Grimm (p 98);</a:t>
            </a:r>
          </a:p>
          <a:p>
            <a:pPr marL="285750" indent="-285750">
              <a:buFontTx/>
              <a:buChar char="-"/>
            </a:pPr>
            <a:r>
              <a:rPr lang="en-US" dirty="0"/>
              <a:t>Exercise E (p 97): Complete the definitions by inserting the words in their proper place;</a:t>
            </a:r>
          </a:p>
          <a:p>
            <a:pPr marL="285750" indent="-285750">
              <a:buFontTx/>
              <a:buChar char="-"/>
            </a:pPr>
            <a:r>
              <a:rPr lang="en-US" dirty="0"/>
              <a:t>Exercise B (p 98): Complete the sentences by distinguishing the two expressions (e.g. take time vs. spend time);</a:t>
            </a:r>
          </a:p>
          <a:p>
            <a:pPr marL="285750" indent="-285750">
              <a:buFontTx/>
              <a:buChar char="-"/>
            </a:pPr>
            <a:r>
              <a:rPr lang="en-US" dirty="0"/>
              <a:t>Exercise C (p 98): Complete the text with the words given;</a:t>
            </a:r>
          </a:p>
          <a:p>
            <a:pPr marL="285750" indent="-285750">
              <a:buFontTx/>
              <a:buChar char="-"/>
            </a:pPr>
            <a:r>
              <a:rPr lang="en-US" dirty="0"/>
              <a:t>Exercise D (p 98): Think of some leisure activities that you enjoy in your free time (since you have plenty of it these days)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875E62-C55A-4449-B197-9FD8159F4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463" y="931294"/>
            <a:ext cx="3745048" cy="499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73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9EE72-8A32-434B-8622-60F5A7AB9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083904" cy="1600200"/>
          </a:xfrm>
        </p:spPr>
        <p:txBody>
          <a:bodyPr>
            <a:normAutofit fontScale="90000"/>
          </a:bodyPr>
          <a:lstStyle/>
          <a:p>
            <a:r>
              <a:rPr lang="en-US" dirty="0"/>
              <a:t>Grammar:</a:t>
            </a:r>
            <a:br>
              <a:rPr lang="en-US" dirty="0"/>
            </a:br>
            <a:r>
              <a:rPr lang="en-US" dirty="0"/>
              <a:t>Modals &amp; Semi-modals</a:t>
            </a:r>
            <a:br>
              <a:rPr lang="en-US" dirty="0"/>
            </a:br>
            <a:r>
              <a:rPr lang="en-US" dirty="0"/>
              <a:t>(page 99)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192A96-07F2-4E99-894C-65C688FA6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6229" y="218867"/>
            <a:ext cx="4740812" cy="63236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08407-4A9F-4DEB-AA1F-BDCAFAE05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80957"/>
            <a:ext cx="4083904" cy="381158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Modal verbs for:</a:t>
            </a:r>
          </a:p>
          <a:p>
            <a:pPr marL="285750" indent="-285750">
              <a:buFontTx/>
              <a:buChar char="-"/>
            </a:pPr>
            <a:r>
              <a:rPr lang="en-US" dirty="0"/>
              <a:t>Ability (I am able to play football with both feet.);</a:t>
            </a:r>
          </a:p>
          <a:p>
            <a:pPr marL="285750" indent="-285750">
              <a:buFontTx/>
              <a:buChar char="-"/>
            </a:pPr>
            <a:r>
              <a:rPr lang="en-US" dirty="0"/>
              <a:t>Advice and suggestions (You should exercise indoors in wintertime.); </a:t>
            </a:r>
          </a:p>
          <a:p>
            <a:pPr marL="285750" indent="-285750">
              <a:buFontTx/>
              <a:buChar char="-"/>
            </a:pPr>
            <a:r>
              <a:rPr lang="en-US" dirty="0"/>
              <a:t>Lack of obligation or necessity (We needn't worry about the match tomorrow.); </a:t>
            </a:r>
          </a:p>
          <a:p>
            <a:pPr marL="285750" indent="-285750">
              <a:buFontTx/>
              <a:buChar char="-"/>
            </a:pPr>
            <a:r>
              <a:rPr lang="en-US" dirty="0"/>
              <a:t>Necessity, obligation and prohibition (Students mustn’t cheat during the examination process.);</a:t>
            </a:r>
          </a:p>
          <a:p>
            <a:pPr marL="285750" indent="-285750">
              <a:buFontTx/>
              <a:buChar char="-"/>
            </a:pPr>
            <a:r>
              <a:rPr lang="en-US" dirty="0"/>
              <a:t>Permission and request (Could you open the window, please?);</a:t>
            </a:r>
          </a:p>
          <a:p>
            <a:pPr marL="285750" indent="-285750">
              <a:buFontTx/>
              <a:buChar char="-"/>
            </a:pPr>
            <a:r>
              <a:rPr lang="en-US" dirty="0"/>
              <a:t>Possibility and certainty (He might move to Amsterdam next year.)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5828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82812-1F88-4EBA-A5DC-45D46E696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Listening:</a:t>
            </a:r>
            <a:br>
              <a:rPr lang="en-US" dirty="0"/>
            </a:br>
            <a:r>
              <a:rPr lang="en-US" dirty="0"/>
              <a:t>(page 100)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7550DC-2A54-409C-A6F0-EFACE7F44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2944" y="592138"/>
            <a:ext cx="3897724" cy="519906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152FAF-C9A8-4619-A82C-6DDC6E820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589212"/>
            <a:ext cx="3932237" cy="3811588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Look at the pictures in exercise A and describe the connection between each set of three pictures; </a:t>
            </a:r>
          </a:p>
          <a:p>
            <a:pPr marL="285750" indent="-285750">
              <a:buFontTx/>
              <a:buChar char="-"/>
            </a:pPr>
            <a:r>
              <a:rPr lang="en-US" dirty="0"/>
              <a:t>Think about the possible topic and think of some possible questions (e.g. What are the best methods of transport in our country?); </a:t>
            </a:r>
          </a:p>
          <a:p>
            <a:pPr marL="285750" indent="-285750">
              <a:buFontTx/>
              <a:buChar char="-"/>
            </a:pPr>
            <a:r>
              <a:rPr lang="en-US" dirty="0"/>
              <a:t>Similar to Exercise A, come up with some brief comparisons or similarities in Exercise D (e.g. When is the best time to start a concert and why?)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0906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0CCA5-175C-431D-B164-05CB9C36A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4818"/>
            <a:ext cx="3932237" cy="1068388"/>
          </a:xfrm>
        </p:spPr>
        <p:txBody>
          <a:bodyPr/>
          <a:lstStyle/>
          <a:p>
            <a:r>
              <a:rPr lang="en-US" dirty="0"/>
              <a:t>Speaking: </a:t>
            </a:r>
            <a:br>
              <a:rPr lang="en-US" dirty="0"/>
            </a:br>
            <a:r>
              <a:rPr lang="en-US" dirty="0"/>
              <a:t>(page 101)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A386E0-20D5-4C66-A9C3-944930B70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2944" y="592138"/>
            <a:ext cx="3897724" cy="519906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7307F-9D7B-46E2-B1D5-A47D5CB85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What do you do in the summer holidays?</a:t>
            </a:r>
          </a:p>
          <a:p>
            <a:pPr marL="285750" indent="-285750">
              <a:buFontTx/>
              <a:buChar char="-"/>
            </a:pPr>
            <a:r>
              <a:rPr lang="en-US" dirty="0"/>
              <a:t>Do you like to relax in your free time during summertime or do you prefer to earn some amount of money while working part-time?</a:t>
            </a:r>
          </a:p>
          <a:p>
            <a:pPr marL="285750" indent="-285750">
              <a:buFontTx/>
              <a:buChar char="-"/>
            </a:pPr>
            <a:r>
              <a:rPr lang="en-US" dirty="0"/>
              <a:t>What advantages and disadvantages has your decision got?</a:t>
            </a:r>
          </a:p>
          <a:p>
            <a:pPr marL="285750" indent="-285750">
              <a:buFontTx/>
              <a:buChar char="-"/>
            </a:pPr>
            <a:r>
              <a:rPr lang="en-US" dirty="0"/>
              <a:t>Please pay attention to some useful expressions while giving advice to somebody you know (e.g. If I were you, I would…)</a:t>
            </a:r>
          </a:p>
          <a:p>
            <a:pPr marL="285750" indent="-285750">
              <a:buFontTx/>
              <a:buChar char="-"/>
            </a:pPr>
            <a:r>
              <a:rPr lang="en-US" dirty="0"/>
              <a:t>If you had the possibility to go to a Work &amp; Travel Program in the US, would you give it a try? What would your seasonal job be and where would you like to work?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3565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F5EFF-D37C-464D-9606-FF621F59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63373"/>
            <a:ext cx="3932237" cy="1171135"/>
          </a:xfrm>
        </p:spPr>
        <p:txBody>
          <a:bodyPr/>
          <a:lstStyle/>
          <a:p>
            <a:r>
              <a:rPr lang="en-US" dirty="0"/>
              <a:t>Vocabulary:</a:t>
            </a:r>
            <a:br>
              <a:rPr lang="en-US" dirty="0"/>
            </a:br>
            <a:r>
              <a:rPr lang="en-US" dirty="0"/>
              <a:t>(page 102)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6EF31D-E425-482C-866B-98444A729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2944" y="592138"/>
            <a:ext cx="3897724" cy="519906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DB5C5-E4E1-4C5F-941C-04C815A79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Exercise A: Please pay attention to the table and its word formation (Verbs, Nouns or Adjectives) and fill in the correct forms in the blank spaces; </a:t>
            </a:r>
          </a:p>
          <a:p>
            <a:pPr marL="285750" indent="-285750">
              <a:buFontTx/>
              <a:buChar char="-"/>
            </a:pPr>
            <a:r>
              <a:rPr lang="en-US" dirty="0"/>
              <a:t>Use these words to fill in the blank spaces in the text below (Exercise B);</a:t>
            </a:r>
          </a:p>
          <a:p>
            <a:pPr marL="285750" indent="-285750">
              <a:buFontTx/>
              <a:buChar char="-"/>
            </a:pPr>
            <a:r>
              <a:rPr lang="en-GB" dirty="0"/>
              <a:t>Phrasal verbs:</a:t>
            </a:r>
          </a:p>
          <a:p>
            <a:r>
              <a:rPr lang="en-GB" b="1" dirty="0"/>
              <a:t>Call for = require</a:t>
            </a:r>
          </a:p>
          <a:p>
            <a:r>
              <a:rPr lang="en-GB" b="1" dirty="0"/>
              <a:t>Cut out for = suited to</a:t>
            </a:r>
          </a:p>
          <a:p>
            <a:r>
              <a:rPr lang="en-GB" b="1" dirty="0"/>
              <a:t>Find out = discover</a:t>
            </a:r>
          </a:p>
          <a:p>
            <a:r>
              <a:rPr lang="en-GB" b="1" dirty="0"/>
              <a:t>Show off = behave in a boastful way</a:t>
            </a:r>
          </a:p>
          <a:p>
            <a:r>
              <a:rPr lang="en-GB" b="1" dirty="0"/>
              <a:t>Take to = start to like</a:t>
            </a:r>
          </a:p>
          <a:p>
            <a:r>
              <a:rPr lang="en-GB" b="1" dirty="0"/>
              <a:t>Take up = begin</a:t>
            </a:r>
          </a:p>
        </p:txBody>
      </p:sp>
    </p:spTree>
    <p:extLst>
      <p:ext uri="{BB962C8B-B14F-4D97-AF65-F5344CB8AC3E}">
        <p14:creationId xmlns:p14="http://schemas.microsoft.com/office/powerpoint/2010/main" val="2416493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5A3F7-6C4A-4995-B498-DE82F164B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4818"/>
            <a:ext cx="4055769" cy="1068388"/>
          </a:xfrm>
        </p:spPr>
        <p:txBody>
          <a:bodyPr/>
          <a:lstStyle/>
          <a:p>
            <a:r>
              <a:rPr lang="en-US" dirty="0"/>
              <a:t>Modals – Perfect Tense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C4C9F3-857D-40B2-85A5-49ECA65EB4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2944" y="592138"/>
            <a:ext cx="3897724" cy="519906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3F1DE-401F-4CC0-BACB-07AC17F8B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280852" cy="38115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Whenever we use modal verbs in Perfect tense, we use the modal verbs (Should; Could; Would, Must; May; Might, etc.) + have + past participle. </a:t>
            </a:r>
          </a:p>
          <a:p>
            <a:r>
              <a:rPr lang="en-US" dirty="0"/>
              <a:t>In this case, we never change </a:t>
            </a:r>
            <a:r>
              <a:rPr lang="en-US" b="1" dirty="0"/>
              <a:t>have</a:t>
            </a:r>
            <a:r>
              <a:rPr lang="en-US" dirty="0"/>
              <a:t> into </a:t>
            </a:r>
            <a:r>
              <a:rPr lang="en-US" b="1" dirty="0"/>
              <a:t>has</a:t>
            </a:r>
            <a:r>
              <a:rPr lang="en-US" dirty="0"/>
              <a:t> in third person singular:</a:t>
            </a:r>
          </a:p>
          <a:p>
            <a:r>
              <a:rPr lang="en-US" dirty="0"/>
              <a:t>(e.g. He </a:t>
            </a:r>
            <a:r>
              <a:rPr lang="en-US" b="1" dirty="0"/>
              <a:t>should have told</a:t>
            </a:r>
            <a:r>
              <a:rPr lang="en-US" dirty="0"/>
              <a:t> you earlier. Now it’s too late to make any additional changes.)</a:t>
            </a:r>
          </a:p>
          <a:p>
            <a:pPr marL="285750" indent="-285750">
              <a:buFontTx/>
              <a:buChar char="-"/>
            </a:pPr>
            <a:r>
              <a:rPr lang="en-US" dirty="0"/>
              <a:t>Please put the correct function of the modal verbs in the given group of sentences by using the knowledge you got from page 99;</a:t>
            </a:r>
          </a:p>
          <a:p>
            <a:pPr marL="285750" indent="-285750">
              <a:buFontTx/>
              <a:buChar char="-"/>
            </a:pPr>
            <a:r>
              <a:rPr lang="en-US" dirty="0"/>
              <a:t>Solve Exercises B and C in the same manner, by using the correct modal verb.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3126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9A4A2-CD66-449D-961D-9B61856F4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53" y="605741"/>
            <a:ext cx="3932237" cy="1062037"/>
          </a:xfrm>
        </p:spPr>
        <p:txBody>
          <a:bodyPr/>
          <a:lstStyle/>
          <a:p>
            <a:r>
              <a:rPr lang="en-US" dirty="0"/>
              <a:t>Writing:</a:t>
            </a:r>
            <a:br>
              <a:rPr lang="en-US" dirty="0"/>
            </a:br>
            <a:r>
              <a:rPr lang="en-US" dirty="0"/>
              <a:t>(pages 104-105)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0F4B17-92EA-49EC-9704-A1616A6DA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9860" y="995363"/>
            <a:ext cx="3653745" cy="48736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8FF3C-3833-4820-8049-D157C0E79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4649" y="2479431"/>
            <a:ext cx="4113047" cy="3811588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Choose the most suitable sentence in each pair of sentences (Exercise A);</a:t>
            </a:r>
          </a:p>
          <a:p>
            <a:pPr marL="285750" indent="-285750">
              <a:buFontTx/>
              <a:buChar char="-"/>
            </a:pPr>
            <a:r>
              <a:rPr lang="en-GB" dirty="0"/>
              <a:t>Think about the five segments all articles should contain (What is the topic about; Who is intended for; What purpose has it got; What activities are included in it; how many activities are there) (Exercise B); </a:t>
            </a:r>
          </a:p>
          <a:p>
            <a:pPr marL="285750" indent="-285750">
              <a:buFontTx/>
              <a:buChar char="-"/>
            </a:pPr>
            <a:r>
              <a:rPr lang="en-GB" dirty="0"/>
              <a:t>Read the model article in Exercise C and use the heading and sub-headings to complete the article. </a:t>
            </a:r>
          </a:p>
          <a:p>
            <a:pPr marL="285750" indent="-285750">
              <a:buFontTx/>
              <a:buChar char="-"/>
            </a:pPr>
            <a:r>
              <a:rPr lang="en-GB" dirty="0"/>
              <a:t>In Exercise G, please give it a try and write an article (~150 words) for your school magazine about free-time and leisure activities. </a:t>
            </a:r>
            <a:r>
              <a:rPr lang="en-GB" b="1" dirty="0"/>
              <a:t>Use the five segments mentioned in Exercise B</a:t>
            </a:r>
            <a:r>
              <a:rPr lang="en-GB" dirty="0"/>
              <a:t>, as well as the </a:t>
            </a:r>
            <a:r>
              <a:rPr lang="en-GB" b="1" dirty="0"/>
              <a:t>Useful Expressions </a:t>
            </a:r>
            <a:r>
              <a:rPr lang="en-GB" dirty="0"/>
              <a:t>on page 105.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2CF2B4-D111-42C0-A08B-BCAC36D3F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605" y="995363"/>
            <a:ext cx="3653746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581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124</TotalTime>
  <Words>829</Words>
  <Application>Microsoft Office PowerPoint</Application>
  <PresentationFormat>Widescreen</PresentationFormat>
  <Paragraphs>57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Tw Cen MT</vt:lpstr>
      <vt:lpstr>Circuit</vt:lpstr>
      <vt:lpstr>UNIT 8 Time to spare</vt:lpstr>
      <vt:lpstr>Unit plan</vt:lpstr>
      <vt:lpstr>Reading &amp; Vocabulary: (pages 97-98)</vt:lpstr>
      <vt:lpstr>Grammar: Modals &amp; Semi-modals (page 99)</vt:lpstr>
      <vt:lpstr>Listening: (page 100)</vt:lpstr>
      <vt:lpstr>Speaking:  (page 101)</vt:lpstr>
      <vt:lpstr>Vocabulary: (page 102)</vt:lpstr>
      <vt:lpstr>Modals – Perfect Tense</vt:lpstr>
      <vt:lpstr>Writing: (pages 104-105)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 Time to spare</dc:title>
  <dc:creator>ASUS K555LJ-XO446D</dc:creator>
  <cp:lastModifiedBy>ASUS K555LJ-XO446D</cp:lastModifiedBy>
  <cp:revision>15</cp:revision>
  <dcterms:created xsi:type="dcterms:W3CDTF">2020-03-19T18:28:11Z</dcterms:created>
  <dcterms:modified xsi:type="dcterms:W3CDTF">2020-03-20T10:19:39Z</dcterms:modified>
</cp:coreProperties>
</file>