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5.png" ContentType="image/png"/>
  <Override PartName="/ppt/media/image6.png" ContentType="image/png"/>
  <Override PartName="/ppt/media/image4.wmf" ContentType="image/x-wmf"/>
  <Override PartName="/ppt/media/image3.jpeg" ContentType="image/jpeg"/>
  <Override PartName="/ppt/media/image11.png" ContentType="image/png"/>
  <Override PartName="/ppt/media/image9.png" ContentType="image/png"/>
  <Override PartName="/ppt/media/image10.png" ContentType="image/png"/>
  <Override PartName="/ppt/media/image8.png" ContentType="image/png"/>
  <Override PartName="/ppt/media/image2.jpeg" ContentType="image/jpeg"/>
  <Override PartName="/ppt/media/image1.png" ContentType="image/png"/>
  <Override PartName="/ppt/media/image7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165420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69892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165420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269892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65420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69892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165420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269892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165420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269892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0948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165420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269892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695E44B-D241-4FF6-875E-79B8AA616AD6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573BB0A-082A-469D-9E06-71A18D3FCD04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24D55ED-2B0F-48A7-A830-C196A48BFF0E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BF06D99-3F46-4255-AD28-90BFBAB9144E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16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body"/>
          </p:nvPr>
        </p:nvSpPr>
        <p:spPr>
          <a:xfrm>
            <a:off x="609480" y="2737080"/>
            <a:ext cx="309024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body"/>
          </p:nvPr>
        </p:nvSpPr>
        <p:spPr>
          <a:xfrm>
            <a:off x="3866760" y="2161080"/>
            <a:ext cx="309024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3866760" y="2737080"/>
            <a:ext cx="309024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17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AEB986C-F0C8-48FF-87E9-842F8FAEB0CC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32" name="PlaceHolder 18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3" name="PlaceHolder 19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D13777C-42C0-47FC-AED8-C6212C5A5613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371600" y="1276200"/>
            <a:ext cx="5369040" cy="620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7000"/>
          </a:bodyPr>
          <a:p>
            <a:pPr algn="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46.Царство на растенија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80880" y="36000"/>
            <a:ext cx="82292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СОЗУ Кузман Шапкарев – Битола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Биологија за I година средно стручно образование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професор Зоран Каранфиловски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72" name="Picture 2" descr="Image result for растенија"/>
          <p:cNvPicPr/>
          <p:nvPr/>
        </p:nvPicPr>
        <p:blipFill>
          <a:blip r:embed="rId1"/>
          <a:stretch/>
        </p:blipFill>
        <p:spPr>
          <a:xfrm>
            <a:off x="1177920" y="2866320"/>
            <a:ext cx="2327040" cy="3457800"/>
          </a:xfrm>
          <a:prstGeom prst="rect">
            <a:avLst/>
          </a:prstGeom>
          <a:ln>
            <a:noFill/>
          </a:ln>
        </p:spPr>
      </p:pic>
      <p:pic>
        <p:nvPicPr>
          <p:cNvPr id="173" name="Picture 4" descr="Image result for биљке"/>
          <p:cNvPicPr/>
          <p:nvPr/>
        </p:nvPicPr>
        <p:blipFill>
          <a:blip r:embed="rId2"/>
          <a:stretch/>
        </p:blipFill>
        <p:spPr>
          <a:xfrm>
            <a:off x="4267080" y="2825280"/>
            <a:ext cx="3504960" cy="350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914400" y="53352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Основни карактеристики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914400" y="1905120"/>
            <a:ext cx="7772040" cy="411444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MAC C Times"/>
              </a:rPr>
              <a:t>Rastitelnoto carstvo od strana na sistemati~arite e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MAC C Times"/>
              </a:rPr>
              <a:t>podeleno na: </a:t>
            </a:r>
            <a:r>
              <a:rPr b="1" lang="en-US" sz="1800" spc="-1" strike="noStrike">
                <a:solidFill>
                  <a:srgbClr val="000000"/>
                </a:solidFill>
                <a:latin typeface="MAC C Times,Bold"/>
              </a:rPr>
              <a:t>Бессемени рстенија (Paprati) </a:t>
            </a:r>
            <a:r>
              <a:rPr b="0" lang="en-US" sz="1800" spc="-1" strike="noStrike">
                <a:solidFill>
                  <a:srgbClr val="000000"/>
                </a:solidFill>
                <a:latin typeface="MAC C Times"/>
              </a:rPr>
              <a:t>i </a:t>
            </a:r>
            <a:r>
              <a:rPr b="1" lang="en-US" sz="1800" spc="-1" strike="noStrike">
                <a:solidFill>
                  <a:srgbClr val="000000"/>
                </a:solidFill>
                <a:latin typeface="MAC C Times,Bold"/>
              </a:rPr>
              <a:t>Семени растенија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MAC C Times,Bold"/>
              </a:rPr>
              <a:t>(Голосемени </a:t>
            </a:r>
            <a:r>
              <a:rPr b="0" lang="en-US" sz="1800" spc="-1" strike="noStrike">
                <a:solidFill>
                  <a:srgbClr val="000000"/>
                </a:solidFill>
                <a:latin typeface="MAC C Times"/>
              </a:rPr>
              <a:t>i </a:t>
            </a:r>
            <a:r>
              <a:rPr b="1" lang="en-US" sz="1800" spc="-1" strike="noStrike">
                <a:solidFill>
                  <a:srgbClr val="000000"/>
                </a:solidFill>
                <a:latin typeface="MAC C Times,Bold"/>
              </a:rPr>
              <a:t>Скриеносемени растенија).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Trebuchet MS"/>
              </a:rPr>
              <a:t>Папрати ((</a:t>
            </a:r>
            <a:r>
              <a:rPr b="1" i="1" lang="en-US" sz="1800" spc="-1" strike="noStrike">
                <a:solidFill>
                  <a:srgbClr val="000000"/>
                </a:solidFill>
                <a:latin typeface="Trebuchet MS"/>
              </a:rPr>
              <a:t>PTERIDOPHYTA</a:t>
            </a:r>
            <a:r>
              <a:rPr b="1" lang="en-US" sz="1800" spc="-1" strike="noStrike">
                <a:solidFill>
                  <a:srgbClr val="000000"/>
                </a:solidFill>
                <a:latin typeface="Trebuchet MS"/>
              </a:rPr>
              <a:t>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76" name="Picture 3" descr=""/>
          <p:cNvPicPr/>
          <p:nvPr/>
        </p:nvPicPr>
        <p:blipFill>
          <a:blip r:embed="rId1"/>
          <a:stretch/>
        </p:blipFill>
        <p:spPr>
          <a:xfrm>
            <a:off x="3277800" y="3581280"/>
            <a:ext cx="3045600" cy="228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380880"/>
            <a:ext cx="8229240" cy="609552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Тие се афтотрофни растенија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Се одликуваат со смена на генерации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Преовладува бесполовата спорофитна генерација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На опачината на листот се забележуваат спорангиуми во кои се формираат спори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Представници: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- Машка папрат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- Слатка папрат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- Орлова папрат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               </a:t>
            </a:r>
            <a:r>
              <a:rPr b="1" lang="en-US" sz="1400" spc="-1" strike="noStrike">
                <a:solidFill>
                  <a:srgbClr val="000000"/>
                </a:solidFill>
                <a:latin typeface="Trebuchet MS"/>
              </a:rPr>
              <a:t>A) </a:t>
            </a:r>
            <a:r>
              <a:rPr b="1" i="1" lang="en-US" sz="1400" spc="-1" strike="noStrike">
                <a:solidFill>
                  <a:srgbClr val="000000"/>
                </a:solidFill>
                <a:latin typeface="Trebuchet MS"/>
              </a:rPr>
              <a:t>Polypodium vulgare </a:t>
            </a:r>
            <a:r>
              <a:rPr b="1" lang="en-US" sz="1400" spc="-1" strike="noStrike">
                <a:solidFill>
                  <a:srgbClr val="000000"/>
                </a:solidFill>
                <a:latin typeface="Trebuchet MS"/>
              </a:rPr>
              <a:t>B) опачина на лист (спори во спорангиум)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78" name="Picture 4" descr=""/>
          <p:cNvPicPr/>
          <p:nvPr/>
        </p:nvPicPr>
        <p:blipFill>
          <a:blip r:embed="rId1"/>
          <a:stretch/>
        </p:blipFill>
        <p:spPr>
          <a:xfrm>
            <a:off x="2133720" y="3886200"/>
            <a:ext cx="4571280" cy="182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295280" y="394200"/>
            <a:ext cx="5943240" cy="83772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Arial"/>
              </a:rPr>
              <a:t>Семени растенија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609480" y="1676520"/>
            <a:ext cx="7924320" cy="914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600" spc="-1" strike="noStrike">
                <a:solidFill>
                  <a:srgbClr val="404040"/>
                </a:solidFill>
                <a:latin typeface="Arial"/>
              </a:rPr>
              <a:t>Името на овие растенија доаѓа од нивната особеност да формираат семе.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600" spc="-1" strike="noStrike">
                <a:solidFill>
                  <a:srgbClr val="404040"/>
                </a:solidFill>
                <a:latin typeface="Arial"/>
              </a:rPr>
              <a:t>Поделени се на два оддела: Голосемени раст</a:t>
            </a: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енија (Gymnospermae)и </a:t>
            </a:r>
            <a:r>
              <a:rPr b="0" lang="en-US" sz="1600" spc="-1" strike="noStrike">
                <a:solidFill>
                  <a:srgbClr val="404040"/>
                </a:solidFill>
                <a:latin typeface="Arial"/>
              </a:rPr>
              <a:t>Скриеносемени растенија </a:t>
            </a: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(Angiospermae)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595440" y="2666880"/>
            <a:ext cx="8319600" cy="61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Голосемени растенија (Gymnospermae)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Иглолисни видови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Семените пупки се незаштитени, голи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Цветовите се еднополови - наречени шишарки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                                        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Род Цикас (Cycas)              Род Гинко (Ginko)                 Род Бор (Pinus)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82" name="Picture 10" descr=""/>
          <p:cNvPicPr/>
          <p:nvPr/>
        </p:nvPicPr>
        <p:blipFill>
          <a:blip r:embed="rId1"/>
          <a:stretch/>
        </p:blipFill>
        <p:spPr>
          <a:xfrm flipH="1">
            <a:off x="888480" y="4114800"/>
            <a:ext cx="2152440" cy="1614240"/>
          </a:xfrm>
          <a:prstGeom prst="rect">
            <a:avLst/>
          </a:prstGeom>
          <a:ln>
            <a:noFill/>
          </a:ln>
        </p:spPr>
      </p:pic>
      <p:pic>
        <p:nvPicPr>
          <p:cNvPr id="183" name="Picture 11" descr=""/>
          <p:cNvPicPr/>
          <p:nvPr/>
        </p:nvPicPr>
        <p:blipFill>
          <a:blip r:embed="rId2"/>
          <a:stretch/>
        </p:blipFill>
        <p:spPr>
          <a:xfrm>
            <a:off x="3429000" y="4343400"/>
            <a:ext cx="2742840" cy="1371240"/>
          </a:xfrm>
          <a:prstGeom prst="rect">
            <a:avLst/>
          </a:prstGeom>
          <a:ln>
            <a:noFill/>
          </a:ln>
        </p:spPr>
      </p:pic>
      <p:pic>
        <p:nvPicPr>
          <p:cNvPr id="184" name="Picture 13" descr=""/>
          <p:cNvPicPr/>
          <p:nvPr/>
        </p:nvPicPr>
        <p:blipFill>
          <a:blip r:embed="rId3"/>
          <a:stretch/>
        </p:blipFill>
        <p:spPr>
          <a:xfrm>
            <a:off x="6560280" y="3854520"/>
            <a:ext cx="2095200" cy="189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914400" y="685800"/>
            <a:ext cx="7772040" cy="73152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>
            <a:normAutofit/>
          </a:bodyPr>
          <a:p>
            <a:pPr marL="285840" indent="-285480">
              <a:lnSpc>
                <a:spcPct val="100000"/>
              </a:lnSpc>
              <a:buClr>
                <a:srgbClr val="90c226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90c226"/>
                </a:solidFill>
                <a:latin typeface="Trebuchet MS"/>
              </a:rPr>
              <a:t>Скриеносемени растенија (Angiospermae)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914400" y="1828800"/>
            <a:ext cx="7772040" cy="4190760"/>
          </a:xfrm>
          <a:prstGeom prst="rect">
            <a:avLst/>
          </a:prstGeom>
          <a:solidFill>
            <a:srgbClr val="f5e3a5"/>
          </a:solidFill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Се појавиле во неповолни услови за живеење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Семето е затворено во плодот, па така го добиле името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Овие растенија синтетизираат сложени супстанции ( алкалоиди, сапонини, танини, етерични масла...)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Распространети се во сите делови на планетата земја, во сите климатски зони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Поделени се на Дикотиледони и Монокотиледони растенија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914400" y="685800"/>
            <a:ext cx="7772040" cy="73152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90c226"/>
                </a:solidFill>
                <a:latin typeface="Arial"/>
              </a:rPr>
              <a:t>Дикотиледони растенија </a:t>
            </a:r>
            <a:r>
              <a:rPr b="0" lang="en-US" sz="2800" spc="-1" strike="noStrike">
                <a:solidFill>
                  <a:srgbClr val="90c226"/>
                </a:solidFill>
                <a:latin typeface="Trebuchet MS"/>
              </a:rPr>
              <a:t>(Dicotyledonae)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457200" y="1523880"/>
            <a:ext cx="8381520" cy="518112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Дикотиледоните растенија се растенија кај кои со никнење на семето се формираат два ембрионални листови (котиледони)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Поважни фамилии: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Лутичиња (Ranunculaceae) / Фамилија Афиони Papaveraceae)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Коприви (Urticaceae) / Фамилија Буки (Фагацеае)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Зелки (Brasicaceae) / Фамилија Слезови (Malvaceae)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Млечки (Euphorbiaceae) / Фамилија Рози (Rosaceae)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Пеперугоцветни (Fabaceae) / Фамилија Штитоцветни (Apiaceae)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Solanaceae / Фамилија Усноцветни ( Laminaceae)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Главоцветни ( Asteraceae)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533520" y="533520"/>
            <a:ext cx="8152920" cy="8823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normAutofit fontScale="70000"/>
          </a:bodyPr>
          <a:p>
            <a:pPr algn="ctr">
              <a:lnSpc>
                <a:spcPct val="100000"/>
              </a:lnSpc>
            </a:pPr>
            <a:r>
              <a:rPr b="0" lang="en-US" sz="3100" spc="-1" strike="noStrike">
                <a:solidFill>
                  <a:srgbClr val="54a021"/>
                </a:solidFill>
                <a:latin typeface="Trebuchet MS"/>
              </a:rPr>
              <a:t>Монокотиледони растенија (Monocotyledonae</a:t>
            </a:r>
            <a:r>
              <a:rPr b="0" lang="en-US" sz="3600" spc="-1" strike="noStrike">
                <a:solidFill>
                  <a:srgbClr val="54a021"/>
                </a:solidFill>
                <a:latin typeface="Trebuchet MS"/>
              </a:rPr>
              <a:t>)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609480" y="1600200"/>
            <a:ext cx="8000640" cy="3657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Едногодишни или повеќегодишни треви, поретко дрвенести растенија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Имаат примарно нараснување на стебло и корен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При ртење на семето се јавува еден котиледон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Поважни фамилии: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Лилјани (Liliaceae)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Нарциси (Amaryllidaceae)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Перуники  (Iridaceae)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Фамилија Треви (Poaceae)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91" name="Picture 7" descr=""/>
          <p:cNvPicPr/>
          <p:nvPr/>
        </p:nvPicPr>
        <p:blipFill>
          <a:blip r:embed="rId1"/>
          <a:stretch/>
        </p:blipFill>
        <p:spPr>
          <a:xfrm flipH="1">
            <a:off x="609840" y="5105520"/>
            <a:ext cx="2285640" cy="1523520"/>
          </a:xfrm>
          <a:prstGeom prst="rect">
            <a:avLst/>
          </a:prstGeom>
          <a:ln>
            <a:noFill/>
          </a:ln>
        </p:spPr>
      </p:pic>
      <p:pic>
        <p:nvPicPr>
          <p:cNvPr id="192" name="Picture 9" descr=""/>
          <p:cNvPicPr/>
          <p:nvPr/>
        </p:nvPicPr>
        <p:blipFill>
          <a:blip r:embed="rId2"/>
          <a:stretch/>
        </p:blipFill>
        <p:spPr>
          <a:xfrm>
            <a:off x="3124080" y="4791240"/>
            <a:ext cx="2066400" cy="2066400"/>
          </a:xfrm>
          <a:prstGeom prst="rect">
            <a:avLst/>
          </a:prstGeom>
          <a:ln>
            <a:noFill/>
          </a:ln>
        </p:spPr>
      </p:pic>
      <p:pic>
        <p:nvPicPr>
          <p:cNvPr id="193" name="Picture 10" descr=""/>
          <p:cNvPicPr/>
          <p:nvPr/>
        </p:nvPicPr>
        <p:blipFill>
          <a:blip r:embed="rId3"/>
          <a:stretch/>
        </p:blipFill>
        <p:spPr>
          <a:xfrm>
            <a:off x="5410080" y="5029200"/>
            <a:ext cx="2285640" cy="1523520"/>
          </a:xfrm>
          <a:prstGeom prst="rect">
            <a:avLst/>
          </a:prstGeom>
          <a:ln>
            <a:noFill/>
          </a:ln>
        </p:spPr>
      </p:pic>
      <p:pic>
        <p:nvPicPr>
          <p:cNvPr id="194" name="Picture 11" descr=""/>
          <p:cNvPicPr/>
          <p:nvPr/>
        </p:nvPicPr>
        <p:blipFill>
          <a:blip r:embed="rId4"/>
          <a:stretch/>
        </p:blipFill>
        <p:spPr>
          <a:xfrm>
            <a:off x="5447880" y="3239280"/>
            <a:ext cx="2247840" cy="1685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Application>LibreOffice/6.3.4.2$Linux_X86_64 LibreOffice_project/60da17e045e08f1793c57c00ba83cdfce946d0aa</Application>
  <Words>372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Tomislav Bosevski</dc:creator>
  <dc:description/>
  <dc:language>en-US</dc:language>
  <cp:lastModifiedBy>HP</cp:lastModifiedBy>
  <dcterms:modified xsi:type="dcterms:W3CDTF">2020-03-20T10:21:07Z</dcterms:modified>
  <cp:revision>54</cp:revision>
  <dc:subject/>
  <dc:title>ЦАРСТВО ПРОТИСТА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