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10.jpeg" ContentType="image/jpeg"/>
  <Override PartName="/ppt/media/image7.png" ContentType="image/png"/>
  <Override PartName="/ppt/media/image1.png" ContentType="image/png"/>
  <Override PartName="/ppt/media/image6.png" ContentType="image/png"/>
  <Override PartName="/ppt/media/image5.png" ContentType="image/png"/>
  <Override PartName="/ppt/media/image16.png" ContentType="image/png"/>
  <Override PartName="/ppt/media/image17.png" ContentType="image/png"/>
  <Override PartName="/ppt/media/image15.png" ContentType="image/png"/>
  <Override PartName="/ppt/media/image4.jpeg" ContentType="image/jpeg"/>
  <Override PartName="/ppt/media/image14.png" ContentType="image/png"/>
  <Override PartName="/ppt/media/image3.jpeg" ContentType="image/jpeg"/>
  <Override PartName="/ppt/media/image11.png" ContentType="image/png"/>
  <Override PartName="/ppt/media/image2.jpeg" ContentType="image/jpeg"/>
  <Override PartName="/ppt/media/image8.jpeg" ContentType="image/jpeg"/>
  <Override PartName="/ppt/media/image9.jpeg" ContentType="image/jpeg"/>
  <Override PartName="/ppt/media/image12.png" ContentType="image/png"/>
  <Override PartName="/ppt/media/image13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165420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2698920" y="216108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0948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165420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2698920" y="2462400"/>
            <a:ext cx="994680" cy="27468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5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2192760" y="246240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192760" y="2161080"/>
            <a:ext cx="1507680" cy="2746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2462400"/>
            <a:ext cx="3090240" cy="27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CF00BE3-7C87-4153-B8E0-50C782D11465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14D9C52-747A-4273-971F-A588C4F0C55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FBB7B0D-E2F2-47DE-878B-45AA4490E00E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F94FC1-50ED-4971-9D63-6F4B94BA2F9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16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body"/>
          </p:nvPr>
        </p:nvSpPr>
        <p:spPr>
          <a:xfrm>
            <a:off x="60948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body"/>
          </p:nvPr>
        </p:nvSpPr>
        <p:spPr>
          <a:xfrm>
            <a:off x="3866760" y="2161080"/>
            <a:ext cx="309024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3866760" y="2737080"/>
            <a:ext cx="309024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17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F81B54D-696D-4271-88CF-298378DE2A62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32" name="PlaceHolder 18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3" name="PlaceHolder 19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FEDD96-0BBD-4DFF-ADD3-A909719874A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371600" y="1276200"/>
            <a:ext cx="536904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7000"/>
          </a:bodyPr>
          <a:p>
            <a:pPr algn="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47.Царство на животни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80880" y="3600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Биологија за 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1218240" y="2362320"/>
            <a:ext cx="6477480" cy="396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304920"/>
            <a:ext cx="8000640" cy="4266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Arial"/>
              </a:rPr>
              <a:t>5.Птици (Aves)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Двоножни, топлокрвни животни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Младите се раѓаат од јајца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Дишат со бели дробови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Кожата е обложена со пердуви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клун и крила и клоака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Се хранат со семе, инсекти, риби или други птици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Поделени се на: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Птици тркачи (Ној, Ему)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Пингвини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Летачи (Нуркачи, Грабливци, Кокошки, Пејачки, Папагали...)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96" name="Picture 1" descr=""/>
          <p:cNvPicPr/>
          <p:nvPr/>
        </p:nvPicPr>
        <p:blipFill>
          <a:blip r:embed="rId1"/>
          <a:stretch/>
        </p:blipFill>
        <p:spPr>
          <a:xfrm>
            <a:off x="1219320" y="4740120"/>
            <a:ext cx="1436040" cy="191304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2"/>
          <a:stretch/>
        </p:blipFill>
        <p:spPr>
          <a:xfrm>
            <a:off x="3686040" y="4643640"/>
            <a:ext cx="1542600" cy="2106000"/>
          </a:xfrm>
          <a:prstGeom prst="rect">
            <a:avLst/>
          </a:prstGeom>
          <a:ln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3"/>
          <a:stretch/>
        </p:blipFill>
        <p:spPr>
          <a:xfrm>
            <a:off x="5486400" y="4839480"/>
            <a:ext cx="2285640" cy="171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304920"/>
            <a:ext cx="8000640" cy="4266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Arial"/>
              </a:rPr>
              <a:t>6.Цицачи (Mammalia)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Ги хранат своите млади со млеко од млечни жлезди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Телото е покриено со крзно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Дишат со бели дробови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специјализирани вилици со заби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високо развиен нервен систем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Се хранат со растенија или животни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Поделени се на: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Јајценести цицачи (Клунар)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Торбари (Кенгур, торбарски волк, лисица, верверица...)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- Плацентарни (Инсектојадни, Грабливци, Водени, Копитари Примати,...)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628560" y="4915440"/>
            <a:ext cx="2800080" cy="1638000"/>
          </a:xfrm>
          <a:prstGeom prst="rect">
            <a:avLst/>
          </a:prstGeom>
          <a:ln>
            <a:noFill/>
          </a:ln>
        </p:spPr>
      </p:pic>
      <p:pic>
        <p:nvPicPr>
          <p:cNvPr id="201" name="Picture 6" descr=""/>
          <p:cNvPicPr/>
          <p:nvPr/>
        </p:nvPicPr>
        <p:blipFill>
          <a:blip r:embed="rId2"/>
          <a:stretch/>
        </p:blipFill>
        <p:spPr>
          <a:xfrm>
            <a:off x="3657600" y="4915440"/>
            <a:ext cx="2323440" cy="1639800"/>
          </a:xfrm>
          <a:prstGeom prst="rect">
            <a:avLst/>
          </a:prstGeom>
          <a:ln>
            <a:noFill/>
          </a:ln>
        </p:spPr>
      </p:pic>
      <p:pic>
        <p:nvPicPr>
          <p:cNvPr id="202" name="Picture 7" descr=""/>
          <p:cNvPicPr/>
          <p:nvPr/>
        </p:nvPicPr>
        <p:blipFill>
          <a:blip r:embed="rId3"/>
          <a:stretch/>
        </p:blipFill>
        <p:spPr>
          <a:xfrm>
            <a:off x="6197760" y="4915440"/>
            <a:ext cx="2184120" cy="163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Основни карактеристики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914400" y="1905120"/>
            <a:ext cx="7772040" cy="411444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Царството на животни е поделено на:</a:t>
            </a:r>
            <a:r>
              <a:rPr b="0" lang="en-US" sz="1800" spc="-1" strike="noStrike">
                <a:solidFill>
                  <a:srgbClr val="000000"/>
                </a:solidFill>
                <a:latin typeface="MAC C Time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Безрбетници</a:t>
            </a:r>
            <a:r>
              <a:rPr b="1" lang="en-US" sz="1800" spc="-1" strike="noStrike">
                <a:solidFill>
                  <a:srgbClr val="000000"/>
                </a:solidFill>
                <a:latin typeface="MAC C Times,Bold"/>
              </a:rPr>
              <a:t> (Invertebrata)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Рбетници (Vertebrata)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Сите се повеќеклеточни организми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хетеротрофен начин на исхрана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Најголемиот дел активно се движат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билатерална, поретко радијална симетрија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уста, анален отвор, телесна празнина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размножуваат полово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Кај повисоко организираните форми се формира рбет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Безрбетници (Invertebrata)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4495680"/>
            <a:ext cx="7924320" cy="21225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Немаат рбет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ткива, освен Сунгерите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Најчесто се размножуваат полово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движат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хранат хетеротрофно, а некои се паразити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7" name="Picture 4" descr=""/>
          <p:cNvPicPr/>
          <p:nvPr/>
        </p:nvPicPr>
        <p:blipFill>
          <a:blip r:embed="rId1"/>
          <a:stretch/>
        </p:blipFill>
        <p:spPr>
          <a:xfrm>
            <a:off x="2895480" y="1523880"/>
            <a:ext cx="3809520" cy="275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380880"/>
            <a:ext cx="8229240" cy="62481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 fontScale="5000"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6400" spc="-1" strike="noStrike">
                <a:solidFill>
                  <a:srgbClr val="000000"/>
                </a:solidFill>
                <a:latin typeface="Trebuchet MS"/>
              </a:rPr>
              <a:t>Поделба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Сунѓери (Porifera)  - Охридски сунѓер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Копривкари (Cnidaria) - Корали, Медузи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Сплескани црви (Plathelminthes) - Планарии, Метили, Тении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Валчести црви (Nemathelminthes) - Човечка глиста, Трихинела, Детска глиста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Прстенести црви ( Annelida) - Дождовен црв, Пијавица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Мекотели (Mollusca) - Школки, Полжави, Главоноги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Членконоги (Arhtropoda) 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- Хелицерати ( пајаци, скорпии, крлежи)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- Инсекти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- Ракови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Иглокожи (Echinodermata)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- Морски ѕвезди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Морски змијулки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en-US" sz="6400" spc="-1" strike="noStrike">
                <a:solidFill>
                  <a:srgbClr val="000000"/>
                </a:solidFill>
                <a:latin typeface="Trebuchet MS"/>
              </a:rPr>
              <a:t>- Морски ежови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4724280" y="3581280"/>
            <a:ext cx="3504960" cy="260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Рбетници (Vertebrata)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38080" y="4495680"/>
            <a:ext cx="7924320" cy="21225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рбет и череп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повеќеслоен епидермис кој создава лушпи, пердуви и влакна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развиен скелет, сетилни органи, черепен мозок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Затворен крвоносен систем и срце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Дишат со жабри или бели дробови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82" name="Picture 3" descr=""/>
          <p:cNvPicPr/>
          <p:nvPr/>
        </p:nvPicPr>
        <p:blipFill>
          <a:blip r:embed="rId1"/>
          <a:stretch/>
        </p:blipFill>
        <p:spPr>
          <a:xfrm>
            <a:off x="1752480" y="1600200"/>
            <a:ext cx="6095520" cy="27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295280" y="394200"/>
            <a:ext cx="5943240" cy="83772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Arial"/>
              </a:rPr>
              <a:t>Поделба на Рбетниците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0880" y="1752480"/>
            <a:ext cx="8319600" cy="69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1.Круглоусти ( Cyclostomata)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Наликуваат на риби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Немаат лушпи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Немаат парни екстремитети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Имаат хорда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Округла уста со рожести заби и јазик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Дишат со жабри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Преставник: Морска змијулка (Pteromyzon marinus)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                                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   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2247840" y="4495680"/>
            <a:ext cx="4038120" cy="205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85800" y="380880"/>
            <a:ext cx="7772040" cy="6324120"/>
          </a:xfrm>
          <a:prstGeom prst="rect">
            <a:avLst/>
          </a:prstGeom>
          <a:solidFill>
            <a:srgbClr val="f5e3a5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Arial"/>
              </a:rPr>
              <a:t>2.Риби (Pisces)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Живеат во вода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На кожата имаат лушпи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Пливаат со парни и непарни перки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коскен или рскавичен рбет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Дишат со жабри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Затворен крвоток и срце од две комори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Рскавични и коскени риби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87" name="Picture 4" descr=""/>
          <p:cNvPicPr/>
          <p:nvPr/>
        </p:nvPicPr>
        <p:blipFill>
          <a:blip r:embed="rId1"/>
          <a:stretch/>
        </p:blipFill>
        <p:spPr>
          <a:xfrm>
            <a:off x="1371600" y="4495680"/>
            <a:ext cx="3770640" cy="2013840"/>
          </a:xfrm>
          <a:prstGeom prst="rect">
            <a:avLst/>
          </a:prstGeom>
          <a:ln>
            <a:noFill/>
          </a:ln>
        </p:spPr>
      </p:pic>
      <p:pic>
        <p:nvPicPr>
          <p:cNvPr id="188" name="Picture 5" descr=""/>
          <p:cNvPicPr/>
          <p:nvPr/>
        </p:nvPicPr>
        <p:blipFill>
          <a:blip r:embed="rId2"/>
          <a:stretch/>
        </p:blipFill>
        <p:spPr>
          <a:xfrm>
            <a:off x="5486400" y="4492440"/>
            <a:ext cx="2742840" cy="203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685800"/>
            <a:ext cx="8381520" cy="518112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Arial"/>
              </a:rPr>
              <a:t>3.Водоземци (Amphibia)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Ладнокрвни се како и рибите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способност за метаморфоза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Парни очи и пар ноздринки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Имаат пловни кожички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Срце: две предкомори и една комора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Дишат со бели дробови и кожата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90" name="Picture 6" descr="Image result for жаби"/>
          <p:cNvPicPr/>
          <p:nvPr/>
        </p:nvPicPr>
        <p:blipFill>
          <a:blip r:embed="rId1"/>
          <a:stretch/>
        </p:blipFill>
        <p:spPr>
          <a:xfrm>
            <a:off x="1219320" y="4343400"/>
            <a:ext cx="3180960" cy="2118240"/>
          </a:xfrm>
          <a:prstGeom prst="rect">
            <a:avLst/>
          </a:prstGeom>
          <a:ln>
            <a:noFill/>
          </a:ln>
        </p:spPr>
      </p:pic>
      <p:pic>
        <p:nvPicPr>
          <p:cNvPr id="191" name="Picture 8" descr="Image result for дождовник"/>
          <p:cNvPicPr/>
          <p:nvPr/>
        </p:nvPicPr>
        <p:blipFill>
          <a:blip r:embed="rId2"/>
          <a:stretch/>
        </p:blipFill>
        <p:spPr>
          <a:xfrm>
            <a:off x="5105520" y="4342320"/>
            <a:ext cx="2796480" cy="211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304920"/>
            <a:ext cx="8000640" cy="2971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Arial"/>
              </a:rPr>
              <a:t>4.Влекачи (Reptilia)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Влекачите се копнени животни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Младите се раѓаат од јајца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Дишат со бели дробови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Кожата е обложена со лушпи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Тие се ладнокрвни животни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Поделени се на: Змии, Гуштери,Желки и Крокодили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93" name="Picture 5" descr=""/>
          <p:cNvPicPr/>
          <p:nvPr/>
        </p:nvPicPr>
        <p:blipFill>
          <a:blip r:embed="rId1"/>
          <a:stretch/>
        </p:blipFill>
        <p:spPr>
          <a:xfrm>
            <a:off x="2514600" y="3505320"/>
            <a:ext cx="3740760" cy="2936520"/>
          </a:xfrm>
          <a:prstGeom prst="rect">
            <a:avLst/>
          </a:prstGeom>
          <a:ln>
            <a:noFill/>
          </a:ln>
        </p:spPr>
      </p:pic>
      <p:pic>
        <p:nvPicPr>
          <p:cNvPr id="194" name="Picture 6" descr=""/>
          <p:cNvPicPr/>
          <p:nvPr/>
        </p:nvPicPr>
        <p:blipFill>
          <a:blip r:embed="rId2"/>
          <a:stretch/>
        </p:blipFill>
        <p:spPr>
          <a:xfrm>
            <a:off x="4419720" y="3505320"/>
            <a:ext cx="1835640" cy="144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Application>LibreOffice/6.3.4.2$Linux_X86_64 LibreOffice_project/60da17e045e08f1793c57c00ba83cdfce946d0aa</Application>
  <Words>517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2020-03-20T10:20:34Z</dcterms:modified>
  <cp:revision>96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