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5.png" ContentType="image/png"/>
  <Override PartName="/ppt/media/image4.png" ContentType="image/png"/>
  <Override PartName="/ppt/media/image3.png" ContentType="image/png"/>
  <Override PartName="/ppt/media/image7.png" ContentType="image/png"/>
  <Override PartName="/ppt/media/image9.png" ContentType="image/png"/>
  <Override PartName="/ppt/media/image2.png" ContentType="image/png"/>
  <Override PartName="/ppt/media/image8.png" ContentType="image/png"/>
  <Override PartName="/ppt/media/image1.jpeg" ContentType="image/jpeg"/>
  <Override PartName="/ppt/media/image6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75580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902120" y="21607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275580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4902120" y="4187520"/>
            <a:ext cx="2043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609480"/>
            <a:ext cx="634752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862080" y="41875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862080" y="2160720"/>
            <a:ext cx="3097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4187520"/>
            <a:ext cx="63475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2" name="Line 1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0F5ABE0-56CE-4762-BFE3-EBF59C266C47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5A7D0BD-91F1-4BD7-8E7A-69BBD5F0F23B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Outline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Third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Outline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Fifth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Seventh Outline Level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4" name="CustomShape 2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/>
              <a:ah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/>
              <a:ah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/>
              <a:ah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/>
              <a:ah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/>
              <a:ah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/>
              <a:ah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/>
              <a:ah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/>
              <a:ah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Edit Master text styles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Second level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Fourth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Fifth level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5298675-0686-4CD2-B6B3-BEC648EE84D2}" type="datetime">
              <a:rPr b="0" lang="en-US" sz="900" spc="-1" strike="noStrike">
                <a:solidFill>
                  <a:srgbClr val="8b8b8b"/>
                </a:solidFill>
                <a:latin typeface="Trebuchet MS"/>
              </a:rPr>
              <a:t>3/21/20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8DDDD77-1DA2-4BC8-B10D-5E9CD9DE82A1}" type="slidenum">
              <a:rPr b="0" lang="en-US" sz="900" spc="-1" strike="noStrike">
                <a:solidFill>
                  <a:srgbClr val="90c226"/>
                </a:solidFill>
                <a:latin typeface="Trebuchet MS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00280" y="1589040"/>
            <a:ext cx="6933960" cy="6206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en-US" sz="4000" spc="-1" strike="noStrike">
                <a:solidFill>
                  <a:srgbClr val="90c226"/>
                </a:solidFill>
                <a:latin typeface="Trebuchet MS"/>
              </a:rPr>
              <a:t>Ела, Ариш и Смрека </a:t>
            </a:r>
            <a:endParaRPr b="0" lang="en-US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380880" y="358920"/>
            <a:ext cx="8229240" cy="146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СОЗУ Кузман Шапкарев – Битола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Ботаника со систематика за II година средно стручно образование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професор Зоран Каранфиловски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Trebuchet MS"/>
              </a:rPr>
              <a:t>Учебник по Ботаника со систематика за II година средно стручмо образование стр.128 и 129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  <p:pic>
        <p:nvPicPr>
          <p:cNvPr id="117" name="Picture 2" descr="Image result for jela arihs smreka"/>
          <p:cNvPicPr/>
          <p:nvPr/>
        </p:nvPicPr>
        <p:blipFill>
          <a:blip r:embed="rId1"/>
          <a:stretch/>
        </p:blipFill>
        <p:spPr>
          <a:xfrm>
            <a:off x="609480" y="2825280"/>
            <a:ext cx="2441160" cy="3255120"/>
          </a:xfrm>
          <a:prstGeom prst="rect">
            <a:avLst/>
          </a:prstGeom>
          <a:ln>
            <a:noFill/>
          </a:ln>
        </p:spPr>
      </p:pic>
      <p:pic>
        <p:nvPicPr>
          <p:cNvPr id="118" name="Picture 2" descr=""/>
          <p:cNvPicPr/>
          <p:nvPr/>
        </p:nvPicPr>
        <p:blipFill>
          <a:blip r:embed="rId2"/>
          <a:stretch/>
        </p:blipFill>
        <p:spPr>
          <a:xfrm>
            <a:off x="3505320" y="2810160"/>
            <a:ext cx="2415960" cy="3270240"/>
          </a:xfrm>
          <a:prstGeom prst="rect">
            <a:avLst/>
          </a:prstGeom>
          <a:ln>
            <a:noFill/>
          </a:ln>
        </p:spPr>
      </p:pic>
      <p:pic>
        <p:nvPicPr>
          <p:cNvPr id="119" name="Picture 4" descr=""/>
          <p:cNvPicPr/>
          <p:nvPr/>
        </p:nvPicPr>
        <p:blipFill>
          <a:blip r:embed="rId3"/>
          <a:stretch/>
        </p:blipFill>
        <p:spPr>
          <a:xfrm>
            <a:off x="6324480" y="2825280"/>
            <a:ext cx="2441160" cy="325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Ела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685800" y="1341360"/>
            <a:ext cx="7772040" cy="511560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Зимзелено дрво со висина до 65 метри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Крошната е конусна до цилиндрична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Игличките се плоснати и долги од 17 до 30 мм. и широки 2.5 мм.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Машките шишарки се жолти во вид на реса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Женските шишарки се крупни и купести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Во нашата земја, елата се среќава на надморска висина од 1000 до 1800 метри,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2" name="Picture 4" descr=""/>
          <p:cNvPicPr/>
          <p:nvPr/>
        </p:nvPicPr>
        <p:blipFill>
          <a:blip r:embed="rId1"/>
          <a:stretch/>
        </p:blipFill>
        <p:spPr>
          <a:xfrm>
            <a:off x="2610720" y="3959280"/>
            <a:ext cx="1758240" cy="2342160"/>
          </a:xfrm>
          <a:prstGeom prst="rect">
            <a:avLst/>
          </a:prstGeom>
          <a:ln>
            <a:noFill/>
          </a:ln>
        </p:spPr>
      </p:pic>
      <p:pic>
        <p:nvPicPr>
          <p:cNvPr id="123" name="Picture 5" descr=""/>
          <p:cNvPicPr/>
          <p:nvPr/>
        </p:nvPicPr>
        <p:blipFill>
          <a:blip r:embed="rId2"/>
          <a:stretch/>
        </p:blipFill>
        <p:spPr>
          <a:xfrm>
            <a:off x="4876920" y="3956760"/>
            <a:ext cx="1822320" cy="234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Ариш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685800" y="1341360"/>
            <a:ext cx="7772040" cy="511560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Листопадно дрво со висина до 35 метри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Крошната е со светла боја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Кората на стеблото е сивокафеава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Игличките се светлозелени собрани по 20 до 40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Машките шишарки се на кратки фиданки, женските  се јајцевидни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6" name="Picture 3" descr=""/>
          <p:cNvPicPr/>
          <p:nvPr/>
        </p:nvPicPr>
        <p:blipFill>
          <a:blip r:embed="rId1"/>
          <a:stretch/>
        </p:blipFill>
        <p:spPr>
          <a:xfrm>
            <a:off x="5067360" y="3540960"/>
            <a:ext cx="1942920" cy="2590560"/>
          </a:xfrm>
          <a:prstGeom prst="rect">
            <a:avLst/>
          </a:prstGeom>
          <a:ln>
            <a:noFill/>
          </a:ln>
        </p:spPr>
      </p:pic>
      <p:pic>
        <p:nvPicPr>
          <p:cNvPr id="127" name="Picture 6" descr=""/>
          <p:cNvPicPr/>
          <p:nvPr/>
        </p:nvPicPr>
        <p:blipFill>
          <a:blip r:embed="rId2"/>
          <a:stretch/>
        </p:blipFill>
        <p:spPr>
          <a:xfrm>
            <a:off x="2057400" y="3540960"/>
            <a:ext cx="2072160" cy="2590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85800" y="457200"/>
            <a:ext cx="7772040" cy="883800"/>
          </a:xfrm>
          <a:prstGeom prst="rect">
            <a:avLst/>
          </a:prstGeom>
          <a:solidFill>
            <a:srgbClr val="d5eda2"/>
          </a:solidFill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90c226"/>
                </a:solidFill>
                <a:latin typeface="Trebuchet MS"/>
              </a:rPr>
              <a:t>Смрека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685800" y="1341360"/>
            <a:ext cx="7772040" cy="5115600"/>
          </a:xfrm>
          <a:prstGeom prst="rect">
            <a:avLst/>
          </a:prstGeom>
          <a:gradFill rotWithShape="0">
            <a:gsLst>
              <a:gs pos="0">
                <a:srgbClr val="e8c160"/>
              </a:gs>
              <a:gs pos="100000">
                <a:srgbClr val="f5e4c4"/>
              </a:gs>
            </a:gsLst>
            <a:lin ang="16200000"/>
          </a:gradFill>
          <a:ln cap="rnd" w="12600">
            <a:solidFill>
              <a:srgbClr val="e6b91e"/>
            </a:solidFill>
            <a:round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Смреката е зимзелена грмушка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Листовоте се иглишести, распоредени по 3 во пршлени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Машките цветови се светложолто обоени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Женските шишарки се месести бобинки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Зрелите шишарки се црновиолетови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Смреката се среќава на ливади, пасишта и планини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ctr">
              <a:lnSpc>
                <a:spcPct val="100000"/>
              </a:lnSpc>
              <a:spcBef>
                <a:spcPts val="1001"/>
              </a:spcBef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30" name="Picture 4" descr=""/>
          <p:cNvPicPr/>
          <p:nvPr/>
        </p:nvPicPr>
        <p:blipFill>
          <a:blip r:embed="rId1"/>
          <a:stretch/>
        </p:blipFill>
        <p:spPr>
          <a:xfrm>
            <a:off x="1523880" y="3888720"/>
            <a:ext cx="3211920" cy="2142720"/>
          </a:xfrm>
          <a:prstGeom prst="rect">
            <a:avLst/>
          </a:prstGeom>
          <a:ln>
            <a:noFill/>
          </a:ln>
        </p:spPr>
      </p:pic>
      <p:pic>
        <p:nvPicPr>
          <p:cNvPr id="131" name="Picture 5" descr=""/>
          <p:cNvPicPr/>
          <p:nvPr/>
        </p:nvPicPr>
        <p:blipFill>
          <a:blip r:embed="rId2"/>
          <a:stretch/>
        </p:blipFill>
        <p:spPr>
          <a:xfrm>
            <a:off x="5604480" y="3888720"/>
            <a:ext cx="2142720" cy="2142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172</TotalTime>
  <Application>LibreOffice/6.3.4.2$Linux_X86_64 LibreOffice_project/60da17e045e08f1793c57c00ba83cdfce946d0aa</Application>
  <Words>168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Tomislav Bosevski</dc:creator>
  <dc:description/>
  <dc:language>en-US</dc:language>
  <cp:lastModifiedBy>HP</cp:lastModifiedBy>
  <dcterms:modified xsi:type="dcterms:W3CDTF">2020-03-20T19:00:51Z</dcterms:modified>
  <cp:revision>67</cp:revision>
  <dc:subject/>
  <dc:title>ЦАРСТВО ПРОТИСТА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