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7.xml.rels" ContentType="application/vnd.openxmlformats-package.relationships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2.png" ContentType="image/png"/>
  <Override PartName="/ppt/media/image3.png" ContentType="image/png"/>
  <Override PartName="/ppt/media/image1.png" ContentType="image/png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_rels/.rels" ContentType="application/vnd.openxmlformats-package.relationshi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63475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09480" y="4187520"/>
            <a:ext cx="63475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09480" y="41875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 type="body"/>
          </p:nvPr>
        </p:nvSpPr>
        <p:spPr>
          <a:xfrm>
            <a:off x="3862080" y="41875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2043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2755800" y="2160720"/>
            <a:ext cx="2043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902120" y="2160720"/>
            <a:ext cx="2043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 type="body"/>
          </p:nvPr>
        </p:nvSpPr>
        <p:spPr>
          <a:xfrm>
            <a:off x="609480" y="4187520"/>
            <a:ext cx="2043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1" name="PlaceHolder 6"/>
          <p:cNvSpPr>
            <a:spLocks noGrp="1"/>
          </p:cNvSpPr>
          <p:nvPr>
            <p:ph type="body"/>
          </p:nvPr>
        </p:nvSpPr>
        <p:spPr>
          <a:xfrm>
            <a:off x="2755800" y="4187520"/>
            <a:ext cx="2043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2" name="PlaceHolder 7"/>
          <p:cNvSpPr>
            <a:spLocks noGrp="1"/>
          </p:cNvSpPr>
          <p:nvPr>
            <p:ph type="body"/>
          </p:nvPr>
        </p:nvSpPr>
        <p:spPr>
          <a:xfrm>
            <a:off x="4902120" y="4187520"/>
            <a:ext cx="2043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609480" y="2160720"/>
            <a:ext cx="6347520" cy="3880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63475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609480" y="609480"/>
            <a:ext cx="6347520" cy="612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609480" y="41875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subTitle"/>
          </p:nvPr>
        </p:nvSpPr>
        <p:spPr>
          <a:xfrm>
            <a:off x="609480" y="2160720"/>
            <a:ext cx="6347520" cy="3880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3862080" y="41875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09480" y="4187520"/>
            <a:ext cx="63475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63475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09480" y="4187520"/>
            <a:ext cx="63475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609480" y="41875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3862080" y="41875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2043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2755800" y="2160720"/>
            <a:ext cx="2043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902120" y="2160720"/>
            <a:ext cx="2043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609480" y="4187520"/>
            <a:ext cx="2043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 type="body"/>
          </p:nvPr>
        </p:nvSpPr>
        <p:spPr>
          <a:xfrm>
            <a:off x="2755800" y="4187520"/>
            <a:ext cx="2043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 type="body"/>
          </p:nvPr>
        </p:nvSpPr>
        <p:spPr>
          <a:xfrm>
            <a:off x="4902120" y="4187520"/>
            <a:ext cx="2043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63475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subTitle"/>
          </p:nvPr>
        </p:nvSpPr>
        <p:spPr>
          <a:xfrm>
            <a:off x="609480" y="609480"/>
            <a:ext cx="6347520" cy="612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09480" y="41875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3862080" y="41875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609480" y="4187520"/>
            <a:ext cx="63475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-8640" y="-8640"/>
            <a:ext cx="9169560" cy="6874920"/>
            <a:chOff x="-8640" y="-8640"/>
            <a:chExt cx="9169560" cy="6874920"/>
          </a:xfrm>
        </p:grpSpPr>
        <p:sp>
          <p:nvSpPr>
            <p:cNvPr id="1" name="CustomShape 2"/>
            <p:cNvSpPr/>
            <p:nvPr/>
          </p:nvSpPr>
          <p:spPr>
            <a:xfrm>
              <a:off x="-8640" y="4013280"/>
              <a:ext cx="456840" cy="2853000"/>
            </a:xfrm>
            <a:custGeom>
              <a:avLst/>
              <a:gdLst/>
              <a:ah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" name="Line 3"/>
            <p:cNvSpPr/>
            <p:nvPr/>
          </p:nvSpPr>
          <p:spPr>
            <a:xfrm flipV="1">
              <a:off x="5130720" y="4175280"/>
              <a:ext cx="4022280" cy="2682720"/>
            </a:xfrm>
            <a:prstGeom prst="line">
              <a:avLst/>
            </a:prstGeom>
            <a:ln cap="rnd" w="9360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" name="Line 4"/>
            <p:cNvSpPr/>
            <p:nvPr/>
          </p:nvSpPr>
          <p:spPr>
            <a:xfrm>
              <a:off x="7042680" y="0"/>
              <a:ext cx="1218960" cy="6858000"/>
            </a:xfrm>
            <a:prstGeom prst="line">
              <a:avLst/>
            </a:prstGeom>
            <a:ln cap="rnd" w="936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6891840" y="0"/>
              <a:ext cx="2269080" cy="6866280"/>
            </a:xfrm>
            <a:custGeom>
              <a:avLst/>
              <a:gdLst/>
              <a:ah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7205040" y="-8640"/>
              <a:ext cx="1947960" cy="6866280"/>
            </a:xfrm>
            <a:custGeom>
              <a:avLst/>
              <a:gdLst/>
              <a:ah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6638040" y="3920040"/>
              <a:ext cx="2513160" cy="2937600"/>
            </a:xfrm>
            <a:custGeom>
              <a:avLst/>
              <a:gdLst/>
              <a:ah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7010280" y="-8640"/>
              <a:ext cx="2142360" cy="6866280"/>
            </a:xfrm>
            <a:custGeom>
              <a:avLst/>
              <a:gdLst/>
              <a:ah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8295840" y="-8640"/>
              <a:ext cx="857160" cy="6866280"/>
            </a:xfrm>
            <a:custGeom>
              <a:avLst/>
              <a:gdLst/>
              <a:ah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8077320" y="-8640"/>
              <a:ext cx="1066320" cy="6866280"/>
            </a:xfrm>
            <a:custGeom>
              <a:avLst/>
              <a:gdLst/>
              <a:ah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8060400" y="4893840"/>
              <a:ext cx="1093680" cy="1963800"/>
            </a:xfrm>
            <a:custGeom>
              <a:avLst/>
              <a:gdLst/>
              <a:ah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grpSp>
        <p:nvGrpSpPr>
          <p:cNvPr id="11" name="Group 12"/>
          <p:cNvGrpSpPr/>
          <p:nvPr/>
        </p:nvGrpSpPr>
        <p:grpSpPr>
          <a:xfrm>
            <a:off x="-8640" y="-8640"/>
            <a:ext cx="9169560" cy="6874920"/>
            <a:chOff x="-8640" y="-8640"/>
            <a:chExt cx="9169560" cy="6874920"/>
          </a:xfrm>
        </p:grpSpPr>
        <p:sp>
          <p:nvSpPr>
            <p:cNvPr id="12" name="Line 13"/>
            <p:cNvSpPr/>
            <p:nvPr/>
          </p:nvSpPr>
          <p:spPr>
            <a:xfrm flipV="1">
              <a:off x="5130720" y="4175280"/>
              <a:ext cx="4022280" cy="2682720"/>
            </a:xfrm>
            <a:prstGeom prst="line">
              <a:avLst/>
            </a:prstGeom>
            <a:ln cap="rnd" w="9360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3" name="Line 14"/>
            <p:cNvSpPr/>
            <p:nvPr/>
          </p:nvSpPr>
          <p:spPr>
            <a:xfrm>
              <a:off x="7042680" y="0"/>
              <a:ext cx="1218960" cy="6858000"/>
            </a:xfrm>
            <a:prstGeom prst="line">
              <a:avLst/>
            </a:prstGeom>
            <a:ln cap="rnd" w="936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4" name="CustomShape 15"/>
            <p:cNvSpPr/>
            <p:nvPr/>
          </p:nvSpPr>
          <p:spPr>
            <a:xfrm>
              <a:off x="6891840" y="0"/>
              <a:ext cx="2269080" cy="6866280"/>
            </a:xfrm>
            <a:custGeom>
              <a:avLst/>
              <a:gdLst/>
              <a:ah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5" name="CustomShape 16"/>
            <p:cNvSpPr/>
            <p:nvPr/>
          </p:nvSpPr>
          <p:spPr>
            <a:xfrm>
              <a:off x="7205040" y="-8640"/>
              <a:ext cx="1947960" cy="6866280"/>
            </a:xfrm>
            <a:custGeom>
              <a:avLst/>
              <a:gdLst/>
              <a:ah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" name="CustomShape 17"/>
            <p:cNvSpPr/>
            <p:nvPr/>
          </p:nvSpPr>
          <p:spPr>
            <a:xfrm>
              <a:off x="6638040" y="3920040"/>
              <a:ext cx="2513160" cy="2937600"/>
            </a:xfrm>
            <a:custGeom>
              <a:avLst/>
              <a:gdLst/>
              <a:ah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" name="CustomShape 18"/>
            <p:cNvSpPr/>
            <p:nvPr/>
          </p:nvSpPr>
          <p:spPr>
            <a:xfrm>
              <a:off x="7010280" y="-8640"/>
              <a:ext cx="2142360" cy="6866280"/>
            </a:xfrm>
            <a:custGeom>
              <a:avLst/>
              <a:gdLst/>
              <a:ah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8" name="CustomShape 19"/>
            <p:cNvSpPr/>
            <p:nvPr/>
          </p:nvSpPr>
          <p:spPr>
            <a:xfrm>
              <a:off x="8295840" y="-8640"/>
              <a:ext cx="857160" cy="6866280"/>
            </a:xfrm>
            <a:custGeom>
              <a:avLst/>
              <a:gdLst/>
              <a:ah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9" name="CustomShape 20"/>
            <p:cNvSpPr/>
            <p:nvPr/>
          </p:nvSpPr>
          <p:spPr>
            <a:xfrm>
              <a:off x="8077320" y="-8640"/>
              <a:ext cx="1066320" cy="6866280"/>
            </a:xfrm>
            <a:custGeom>
              <a:avLst/>
              <a:gdLst/>
              <a:ah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0" name="CustomShape 21"/>
            <p:cNvSpPr/>
            <p:nvPr/>
          </p:nvSpPr>
          <p:spPr>
            <a:xfrm>
              <a:off x="8060400" y="4893840"/>
              <a:ext cx="1093680" cy="1963800"/>
            </a:xfrm>
            <a:custGeom>
              <a:avLst/>
              <a:gdLst/>
              <a:ah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1" name="CustomShape 22"/>
            <p:cNvSpPr/>
            <p:nvPr/>
          </p:nvSpPr>
          <p:spPr>
            <a:xfrm>
              <a:off x="-8640" y="-8640"/>
              <a:ext cx="863280" cy="5697720"/>
            </a:xfrm>
            <a:custGeom>
              <a:avLst/>
              <a:gdLst/>
              <a:ah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22" name="PlaceHolder 23"/>
          <p:cNvSpPr>
            <a:spLocks noGrp="1"/>
          </p:cNvSpPr>
          <p:nvPr>
            <p:ph type="title"/>
          </p:nvPr>
        </p:nvSpPr>
        <p:spPr>
          <a:xfrm>
            <a:off x="1130760" y="2404440"/>
            <a:ext cx="5826240" cy="1645920"/>
          </a:xfrm>
          <a:prstGeom prst="rect">
            <a:avLst/>
          </a:prstGeom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r>
              <a:rPr b="0" lang="en-US" sz="5400" spc="-1" strike="noStrike">
                <a:solidFill>
                  <a:srgbClr val="90c226"/>
                </a:solidFill>
                <a:latin typeface="Trebuchet MS"/>
              </a:rPr>
              <a:t>Click to edit Master title style</a:t>
            </a:r>
            <a:endParaRPr b="0" lang="en-US" sz="54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3" name="PlaceHolder 24"/>
          <p:cNvSpPr>
            <a:spLocks noGrp="1"/>
          </p:cNvSpPr>
          <p:nvPr>
            <p:ph type="dt"/>
          </p:nvPr>
        </p:nvSpPr>
        <p:spPr>
          <a:xfrm>
            <a:off x="5405400" y="6041520"/>
            <a:ext cx="6836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2FC95514-050D-43F9-9F79-93565CD5F546}" type="datetime">
              <a:rPr b="0" lang="en-US" sz="900" spc="-1" strike="noStrike">
                <a:solidFill>
                  <a:srgbClr val="8b8b8b"/>
                </a:solidFill>
                <a:latin typeface="Trebuchet MS"/>
              </a:rPr>
              <a:t>3/20/20</a:t>
            </a:fld>
            <a:endParaRPr b="0" lang="en-US" sz="900" spc="-1" strike="noStrike">
              <a:latin typeface="Times New Roman"/>
            </a:endParaRPr>
          </a:p>
        </p:txBody>
      </p:sp>
      <p:sp>
        <p:nvSpPr>
          <p:cNvPr id="24" name="PlaceHolder 25"/>
          <p:cNvSpPr>
            <a:spLocks noGrp="1"/>
          </p:cNvSpPr>
          <p:nvPr>
            <p:ph type="ftr"/>
          </p:nvPr>
        </p:nvSpPr>
        <p:spPr>
          <a:xfrm>
            <a:off x="609480" y="6041520"/>
            <a:ext cx="462276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25" name="PlaceHolder 26"/>
          <p:cNvSpPr>
            <a:spLocks noGrp="1"/>
          </p:cNvSpPr>
          <p:nvPr>
            <p:ph type="sldNum"/>
          </p:nvPr>
        </p:nvSpPr>
        <p:spPr>
          <a:xfrm>
            <a:off x="6444720" y="6041520"/>
            <a:ext cx="51228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D9F7385-C328-4E2D-AE86-82131A620732}" type="slidenum">
              <a:rPr b="0" lang="en-US" sz="900" spc="-1" strike="noStrike">
                <a:solidFill>
                  <a:srgbClr val="90c226"/>
                </a:solidFill>
                <a:latin typeface="Trebuchet MS"/>
              </a:rPr>
              <a:t>&lt;number&gt;</a:t>
            </a:fld>
            <a:endParaRPr b="0" lang="en-US" sz="900" spc="-1" strike="noStrike">
              <a:latin typeface="Times New Roman"/>
            </a:endParaRPr>
          </a:p>
        </p:txBody>
      </p:sp>
      <p:sp>
        <p:nvSpPr>
          <p:cNvPr id="26" name="PlaceHolder 2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Click to edit the outline text format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404040"/>
                </a:solidFill>
                <a:latin typeface="Trebuchet MS"/>
              </a:rPr>
              <a:t>Second Outline Level</a:t>
            </a:r>
            <a:endParaRPr b="0" lang="en-US" sz="1400" spc="-1" strike="noStrike">
              <a:solidFill>
                <a:srgbClr val="404040"/>
              </a:solidFill>
              <a:latin typeface="Trebuchet M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Third Outline Level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Fourth Outline Level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Trebuchet MS"/>
              </a:rPr>
              <a:t>Fifth Outline Level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Trebuchet MS"/>
              </a:rPr>
              <a:t>Sixth Outline Level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Trebuchet MS"/>
              </a:rPr>
              <a:t>Seventh Outline Level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1"/>
          <p:cNvGrpSpPr/>
          <p:nvPr/>
        </p:nvGrpSpPr>
        <p:grpSpPr>
          <a:xfrm>
            <a:off x="-8640" y="-8640"/>
            <a:ext cx="9169560" cy="6874920"/>
            <a:chOff x="-8640" y="-8640"/>
            <a:chExt cx="9169560" cy="6874920"/>
          </a:xfrm>
        </p:grpSpPr>
        <p:sp>
          <p:nvSpPr>
            <p:cNvPr id="64" name="CustomShape 2"/>
            <p:cNvSpPr/>
            <p:nvPr/>
          </p:nvSpPr>
          <p:spPr>
            <a:xfrm>
              <a:off x="-8640" y="4013280"/>
              <a:ext cx="456840" cy="2853000"/>
            </a:xfrm>
            <a:custGeom>
              <a:avLst/>
              <a:gdLst/>
              <a:ah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5" name="Line 3"/>
            <p:cNvSpPr/>
            <p:nvPr/>
          </p:nvSpPr>
          <p:spPr>
            <a:xfrm flipV="1">
              <a:off x="5130720" y="4175280"/>
              <a:ext cx="4022280" cy="2682720"/>
            </a:xfrm>
            <a:prstGeom prst="line">
              <a:avLst/>
            </a:prstGeom>
            <a:ln cap="rnd" w="9360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6" name="Line 4"/>
            <p:cNvSpPr/>
            <p:nvPr/>
          </p:nvSpPr>
          <p:spPr>
            <a:xfrm>
              <a:off x="7042680" y="0"/>
              <a:ext cx="1218960" cy="6858000"/>
            </a:xfrm>
            <a:prstGeom prst="line">
              <a:avLst/>
            </a:prstGeom>
            <a:ln cap="rnd" w="936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7" name="CustomShape 5"/>
            <p:cNvSpPr/>
            <p:nvPr/>
          </p:nvSpPr>
          <p:spPr>
            <a:xfrm>
              <a:off x="6891840" y="0"/>
              <a:ext cx="2269080" cy="6866280"/>
            </a:xfrm>
            <a:custGeom>
              <a:avLst/>
              <a:gdLst/>
              <a:ah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8" name="CustomShape 6"/>
            <p:cNvSpPr/>
            <p:nvPr/>
          </p:nvSpPr>
          <p:spPr>
            <a:xfrm>
              <a:off x="7205040" y="-8640"/>
              <a:ext cx="1947960" cy="6866280"/>
            </a:xfrm>
            <a:custGeom>
              <a:avLst/>
              <a:gdLst/>
              <a:ah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9" name="CustomShape 7"/>
            <p:cNvSpPr/>
            <p:nvPr/>
          </p:nvSpPr>
          <p:spPr>
            <a:xfrm>
              <a:off x="6638040" y="3920040"/>
              <a:ext cx="2513160" cy="2937600"/>
            </a:xfrm>
            <a:custGeom>
              <a:avLst/>
              <a:gdLst/>
              <a:ah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0" name="CustomShape 8"/>
            <p:cNvSpPr/>
            <p:nvPr/>
          </p:nvSpPr>
          <p:spPr>
            <a:xfrm>
              <a:off x="7010280" y="-8640"/>
              <a:ext cx="2142360" cy="6866280"/>
            </a:xfrm>
            <a:custGeom>
              <a:avLst/>
              <a:gdLst/>
              <a:ah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1" name="CustomShape 9"/>
            <p:cNvSpPr/>
            <p:nvPr/>
          </p:nvSpPr>
          <p:spPr>
            <a:xfrm>
              <a:off x="8295840" y="-8640"/>
              <a:ext cx="857160" cy="6866280"/>
            </a:xfrm>
            <a:custGeom>
              <a:avLst/>
              <a:gdLst/>
              <a:ah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2" name="CustomShape 10"/>
            <p:cNvSpPr/>
            <p:nvPr/>
          </p:nvSpPr>
          <p:spPr>
            <a:xfrm>
              <a:off x="8077320" y="-8640"/>
              <a:ext cx="1066320" cy="6866280"/>
            </a:xfrm>
            <a:custGeom>
              <a:avLst/>
              <a:gdLst/>
              <a:ah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3" name="CustomShape 11"/>
            <p:cNvSpPr/>
            <p:nvPr/>
          </p:nvSpPr>
          <p:spPr>
            <a:xfrm>
              <a:off x="8060400" y="4893840"/>
              <a:ext cx="1093680" cy="1963800"/>
            </a:xfrm>
            <a:custGeom>
              <a:avLst/>
              <a:gdLst/>
              <a:ah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74" name="PlaceHolder 12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latin typeface="Trebuchet MS"/>
              </a:rPr>
              <a:t>Click to edit Master title style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5" name="PlaceHolder 13"/>
          <p:cNvSpPr>
            <a:spLocks noGrp="1"/>
          </p:cNvSpPr>
          <p:nvPr>
            <p:ph type="body"/>
          </p:nvPr>
        </p:nvSpPr>
        <p:spPr>
          <a:xfrm>
            <a:off x="609480" y="2160720"/>
            <a:ext cx="6347520" cy="388044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Edit Master text styles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600" spc="-1" strike="noStrike">
                <a:solidFill>
                  <a:srgbClr val="404040"/>
                </a:solidFill>
                <a:latin typeface="Trebuchet MS"/>
              </a:rPr>
              <a:t>Second level</a:t>
            </a:r>
            <a:endParaRPr b="0" lang="en-US" sz="1600" spc="-1" strike="noStrike">
              <a:solidFill>
                <a:srgbClr val="404040"/>
              </a:solidFill>
              <a:latin typeface="Trebuchet MS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400" spc="-1" strike="noStrike">
                <a:solidFill>
                  <a:srgbClr val="404040"/>
                </a:solidFill>
                <a:latin typeface="Trebuchet MS"/>
              </a:rPr>
              <a:t>Third level</a:t>
            </a:r>
            <a:endParaRPr b="0" lang="en-US" sz="1400" spc="-1" strike="noStrike">
              <a:solidFill>
                <a:srgbClr val="404040"/>
              </a:solidFill>
              <a:latin typeface="Trebuchet MS"/>
            </a:endParaRPr>
          </a:p>
          <a:p>
            <a:pPr lvl="3" marL="1600200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Fourth level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057400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Fifth level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6" name="PlaceHolder 14"/>
          <p:cNvSpPr>
            <a:spLocks noGrp="1"/>
          </p:cNvSpPr>
          <p:nvPr>
            <p:ph type="dt"/>
          </p:nvPr>
        </p:nvSpPr>
        <p:spPr>
          <a:xfrm>
            <a:off x="5405400" y="6041520"/>
            <a:ext cx="6836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3261211F-4E20-48FA-831F-B4F7C4B24592}" type="datetime">
              <a:rPr b="0" lang="en-US" sz="900" spc="-1" strike="noStrike">
                <a:solidFill>
                  <a:srgbClr val="8b8b8b"/>
                </a:solidFill>
                <a:latin typeface="Trebuchet MS"/>
              </a:rPr>
              <a:t>3/20/20</a:t>
            </a:fld>
            <a:endParaRPr b="0" lang="en-US" sz="900" spc="-1" strike="noStrike">
              <a:latin typeface="Times New Roman"/>
            </a:endParaRPr>
          </a:p>
        </p:txBody>
      </p:sp>
      <p:sp>
        <p:nvSpPr>
          <p:cNvPr id="77" name="PlaceHolder 15"/>
          <p:cNvSpPr>
            <a:spLocks noGrp="1"/>
          </p:cNvSpPr>
          <p:nvPr>
            <p:ph type="ftr"/>
          </p:nvPr>
        </p:nvSpPr>
        <p:spPr>
          <a:xfrm>
            <a:off x="609480" y="6041520"/>
            <a:ext cx="462276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78" name="PlaceHolder 16"/>
          <p:cNvSpPr>
            <a:spLocks noGrp="1"/>
          </p:cNvSpPr>
          <p:nvPr>
            <p:ph type="sldNum"/>
          </p:nvPr>
        </p:nvSpPr>
        <p:spPr>
          <a:xfrm>
            <a:off x="6444720" y="6041520"/>
            <a:ext cx="51228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D621561F-484F-49CF-A849-77D327B67BC5}" type="slidenum">
              <a:rPr b="0" lang="en-US" sz="900" spc="-1" strike="noStrike">
                <a:solidFill>
                  <a:srgbClr val="90c226"/>
                </a:solidFill>
                <a:latin typeface="Trebuchet MS"/>
              </a:rPr>
              <a:t>&lt;number&gt;</a:t>
            </a:fld>
            <a:endParaRPr b="0" lang="en-US" sz="9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380880" y="1276200"/>
            <a:ext cx="7772040" cy="6206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90c226"/>
                </a:solidFill>
                <a:latin typeface="Trebuchet MS"/>
              </a:rPr>
              <a:t>Сетилен ситем-око и уво</a:t>
            </a:r>
            <a:endParaRPr b="0" lang="en-US" sz="44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16" name="CustomShape 2"/>
          <p:cNvSpPr/>
          <p:nvPr/>
        </p:nvSpPr>
        <p:spPr>
          <a:xfrm>
            <a:off x="380880" y="36000"/>
            <a:ext cx="8229240" cy="146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91440" anchor="ctr">
            <a:normAutofit/>
          </a:bodyPr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СОЗУ Кузман Шапкарев – Битола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Trebuchet MS"/>
              </a:rPr>
              <a:t>Биологија за III година средно стручно образование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Trebuchet MS"/>
              </a:rPr>
              <a:t>професор Зоран Каранфиловски</a:t>
            </a:r>
            <a:endParaRPr b="0" lang="en-US" sz="1600" spc="-1" strike="noStrike">
              <a:latin typeface="Arial"/>
            </a:endParaRPr>
          </a:p>
        </p:txBody>
      </p:sp>
      <p:pic>
        <p:nvPicPr>
          <p:cNvPr id="117" name="Picture 2" descr=""/>
          <p:cNvPicPr/>
          <p:nvPr/>
        </p:nvPicPr>
        <p:blipFill>
          <a:blip r:embed="rId1"/>
          <a:stretch/>
        </p:blipFill>
        <p:spPr>
          <a:xfrm>
            <a:off x="1665360" y="2438280"/>
            <a:ext cx="5203080" cy="3428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685800" y="380880"/>
            <a:ext cx="7772040" cy="883800"/>
          </a:xfrm>
          <a:prstGeom prst="rect">
            <a:avLst/>
          </a:prstGeom>
          <a:solidFill>
            <a:srgbClr val="d5eda2"/>
          </a:solidFill>
          <a:ln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90c226"/>
                </a:solidFill>
                <a:latin typeface="Trebuchet MS"/>
              </a:rPr>
              <a:t>Oko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19" name="TextShape 2"/>
          <p:cNvSpPr txBox="1"/>
          <p:nvPr/>
        </p:nvSpPr>
        <p:spPr>
          <a:xfrm>
            <a:off x="685800" y="1265400"/>
            <a:ext cx="7772040" cy="5287680"/>
          </a:xfrm>
          <a:prstGeom prst="rect">
            <a:avLst/>
          </a:prstGeom>
          <a:gradFill rotWithShape="0">
            <a:gsLst>
              <a:gs pos="0">
                <a:srgbClr val="e8c160"/>
              </a:gs>
              <a:gs pos="100000">
                <a:srgbClr val="f5e4c4"/>
              </a:gs>
            </a:gsLst>
            <a:lin ang="16200000"/>
          </a:gradFill>
          <a:ln cap="rnd" w="12600">
            <a:solidFill>
              <a:srgbClr val="e6b91e"/>
            </a:solidFill>
            <a:round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Окото е сложен сетивен орган 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Очното јаболко е составено од следните обвивки: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Надворешна обвивка – склера или белка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Втората обвивка е садовница, богата со крвни садови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Третата обвивка е внатрешна или мрежница, богата со нервни клетки, како и клетки наречени чепчиња и стапчиња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Во центарот на окото се сместени: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628560" indent="-2854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Рожницата, низ која влегуваат светлосни зраци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628560" indent="-2854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Очната водичка, која го исполнува очното јаболко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628560" indent="-2854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Леќа, создадена од цврст еластичен материјал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628560" indent="-2854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Стаклесто тело, желатинозна материја која го одржува очното јаболко во неговиот топчест облик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685800" y="457200"/>
            <a:ext cx="7772040" cy="5287680"/>
          </a:xfrm>
          <a:prstGeom prst="rect">
            <a:avLst/>
          </a:prstGeom>
          <a:gradFill rotWithShape="0">
            <a:gsLst>
              <a:gs pos="0">
                <a:srgbClr val="e8c160"/>
              </a:gs>
              <a:gs pos="100000">
                <a:srgbClr val="f5e4c4"/>
              </a:gs>
            </a:gsLst>
            <a:lin ang="16200000"/>
          </a:gradFill>
          <a:ln cap="rnd" w="12600">
            <a:solidFill>
              <a:srgbClr val="e6b91e"/>
            </a:solidFill>
            <a:round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628560" indent="-2854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Шареница ( ирис), која ја регулира количеството на светлина која влегува во окото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628560" indent="-2854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Цилијарно тело, кое учествува во процесот на акомодација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121" name="Picture 4" descr=""/>
          <p:cNvPicPr/>
          <p:nvPr/>
        </p:nvPicPr>
        <p:blipFill>
          <a:blip r:embed="rId1"/>
          <a:stretch/>
        </p:blipFill>
        <p:spPr>
          <a:xfrm>
            <a:off x="2743200" y="2209680"/>
            <a:ext cx="3733560" cy="2800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685800" y="380880"/>
            <a:ext cx="7772040" cy="883800"/>
          </a:xfrm>
          <a:prstGeom prst="rect">
            <a:avLst/>
          </a:prstGeom>
          <a:solidFill>
            <a:srgbClr val="d5eda2"/>
          </a:solidFill>
          <a:ln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90c226"/>
                </a:solidFill>
                <a:latin typeface="Trebuchet MS"/>
              </a:rPr>
              <a:t>Уво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3" name="TextShape 2"/>
          <p:cNvSpPr txBox="1"/>
          <p:nvPr/>
        </p:nvSpPr>
        <p:spPr>
          <a:xfrm>
            <a:off x="685800" y="1265400"/>
            <a:ext cx="7772040" cy="5287680"/>
          </a:xfrm>
          <a:prstGeom prst="rect">
            <a:avLst/>
          </a:prstGeom>
          <a:gradFill rotWithShape="0">
            <a:gsLst>
              <a:gs pos="0">
                <a:srgbClr val="e8c160"/>
              </a:gs>
              <a:gs pos="100000">
                <a:srgbClr val="f5e4c4"/>
              </a:gs>
            </a:gsLst>
            <a:lin ang="16200000"/>
          </a:gradFill>
          <a:ln cap="rnd" w="12600">
            <a:solidFill>
              <a:srgbClr val="e6b91e"/>
            </a:solidFill>
            <a:round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Увото е сетилен орган за слушање и држење на рамнотежа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Увото е поделено на три дела: надворешно, средно и внатрешно уво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628560" indent="-2854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Надворешно уво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628560" indent="3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Се состои од: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628560" indent="3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Ушна школка, надворешниот слушен канал, слушно тапанче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644400" indent="-2854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Средно уво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9748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Се состои од три слушни ковчиња: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9748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Чеканче, наковална и узенгија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644400" indent="-2854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"/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Внатрешно уво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917640" indent="-2854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Тоа е најсложен и најважен дел од увото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917640" indent="-2854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Овој дел уште е наречен коскен лавиринт и се состои од три дела: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628560"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609480" y="457200"/>
            <a:ext cx="7772040" cy="5287680"/>
          </a:xfrm>
          <a:prstGeom prst="rect">
            <a:avLst/>
          </a:prstGeom>
          <a:gradFill rotWithShape="0">
            <a:gsLst>
              <a:gs pos="0">
                <a:srgbClr val="e8c160"/>
              </a:gs>
              <a:gs pos="100000">
                <a:srgbClr val="f5e4c4"/>
              </a:gs>
            </a:gsLst>
            <a:lin ang="16200000"/>
          </a:gradFill>
          <a:ln cap="rnd" w="12600">
            <a:solidFill>
              <a:srgbClr val="e6b91e"/>
            </a:solidFill>
            <a:round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917640" indent="-2854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Преддворје, ушен полжав и полукружни канали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917640" indent="-2854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Во сите три делови има ушна течност – перилимфа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631800"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628560"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125" name="Picture 5" descr=""/>
          <p:cNvPicPr/>
          <p:nvPr/>
        </p:nvPicPr>
        <p:blipFill>
          <a:blip r:embed="rId1"/>
          <a:stretch/>
        </p:blipFill>
        <p:spPr>
          <a:xfrm>
            <a:off x="2019240" y="2133720"/>
            <a:ext cx="4952520" cy="3066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404</TotalTime>
  <Application>LibreOffice/6.3.4.2$Linux_X86_64 LibreOffice_project/60da17e045e08f1793c57c00ba83cdfce946d0aa</Application>
  <Words>227</Words>
  <Paragraphs>35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Tomislav Bosevski</dc:creator>
  <dc:description/>
  <dc:language>en-US</dc:language>
  <cp:lastModifiedBy>HP</cp:lastModifiedBy>
  <dcterms:modified xsi:type="dcterms:W3CDTF">2020-03-20T10:22:45Z</dcterms:modified>
  <cp:revision>139</cp:revision>
  <dc:subject/>
  <dc:title>ЦАРСТВО ПРОТИСТА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5</vt:i4>
  </property>
</Properties>
</file>