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6" r:id="rId8"/>
    <p:sldId id="267" r:id="rId9"/>
    <p:sldId id="262" r:id="rId10"/>
    <p:sldId id="263" r:id="rId11"/>
    <p:sldId id="264" r:id="rId12"/>
    <p:sldId id="265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2AFF504-C928-4165-93AB-8187DCCE1C57}"/>
              </a:ext>
            </a:extLst>
          </p:cNvPr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9DF531B-DD7A-4755-8D4C-9212CA71AF74}"/>
              </a:ext>
            </a:extLst>
          </p:cNvPr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>
            <a:extLst>
              <a:ext uri="{FF2B5EF4-FFF2-40B4-BE49-F238E27FC236}">
                <a16:creationId xmlns:a16="http://schemas.microsoft.com/office/drawing/2014/main" id="{BC68B9E8-603D-42ED-A72C-017052F2CEA4}"/>
              </a:ext>
            </a:extLst>
          </p:cNvPr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14">
            <a:extLst>
              <a:ext uri="{FF2B5EF4-FFF2-40B4-BE49-F238E27FC236}">
                <a16:creationId xmlns:a16="http://schemas.microsoft.com/office/drawing/2014/main" id="{682F4324-AF4B-4150-A312-0DCD0F080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2D96D-9647-492B-A602-05E21E065B88}" type="datetimeFigureOut">
              <a:rPr lang="en-US"/>
              <a:pPr>
                <a:defRPr/>
              </a:pPr>
              <a:t>3/18/2020</a:t>
            </a:fld>
            <a:endParaRPr lang="en-US"/>
          </a:p>
        </p:txBody>
      </p:sp>
      <p:sp>
        <p:nvSpPr>
          <p:cNvPr id="8" name="Slide Number Placeholder 15">
            <a:extLst>
              <a:ext uri="{FF2B5EF4-FFF2-40B4-BE49-F238E27FC236}">
                <a16:creationId xmlns:a16="http://schemas.microsoft.com/office/drawing/2014/main" id="{433C31A0-1228-4545-B381-E6EE4EDD1EF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7E8D35D-B4A1-4DE6-AE52-9066C6A0854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" name="Footer Placeholder 16">
            <a:extLst>
              <a:ext uri="{FF2B5EF4-FFF2-40B4-BE49-F238E27FC236}">
                <a16:creationId xmlns:a16="http://schemas.microsoft.com/office/drawing/2014/main" id="{C35D6FC5-1185-4C02-B387-652CE146739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38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3">
            <a:extLst>
              <a:ext uri="{FF2B5EF4-FFF2-40B4-BE49-F238E27FC236}">
                <a16:creationId xmlns:a16="http://schemas.microsoft.com/office/drawing/2014/main" id="{B81BB2E6-0257-42EA-BC85-483EA7902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E9031-3A72-4B79-9761-0F30145D4555}" type="datetimeFigureOut">
              <a:rPr lang="en-US"/>
              <a:pPr>
                <a:defRPr/>
              </a:pPr>
              <a:t>3/18/2020</a:t>
            </a:fld>
            <a:endParaRPr lang="en-US"/>
          </a:p>
        </p:txBody>
      </p:sp>
      <p:sp>
        <p:nvSpPr>
          <p:cNvPr id="5" name="Footer Placeholder 9">
            <a:extLst>
              <a:ext uri="{FF2B5EF4-FFF2-40B4-BE49-F238E27FC236}">
                <a16:creationId xmlns:a16="http://schemas.microsoft.com/office/drawing/2014/main" id="{6A1A0F72-D077-45E0-9385-E6FBA55E1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>
            <a:extLst>
              <a:ext uri="{FF2B5EF4-FFF2-40B4-BE49-F238E27FC236}">
                <a16:creationId xmlns:a16="http://schemas.microsoft.com/office/drawing/2014/main" id="{EA7CB1ED-82AF-4E67-AB6A-5051F0389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529960-5975-4CF0-BEA3-FA8C6BF3C0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7239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3">
            <a:extLst>
              <a:ext uri="{FF2B5EF4-FFF2-40B4-BE49-F238E27FC236}">
                <a16:creationId xmlns:a16="http://schemas.microsoft.com/office/drawing/2014/main" id="{A820CA0F-137B-408E-88C4-9C0DABEF9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F513E-24BD-4978-883B-137120DB0BEE}" type="datetimeFigureOut">
              <a:rPr lang="en-US"/>
              <a:pPr>
                <a:defRPr/>
              </a:pPr>
              <a:t>3/18/2020</a:t>
            </a:fld>
            <a:endParaRPr lang="en-US"/>
          </a:p>
        </p:txBody>
      </p:sp>
      <p:sp>
        <p:nvSpPr>
          <p:cNvPr id="5" name="Footer Placeholder 9">
            <a:extLst>
              <a:ext uri="{FF2B5EF4-FFF2-40B4-BE49-F238E27FC236}">
                <a16:creationId xmlns:a16="http://schemas.microsoft.com/office/drawing/2014/main" id="{812E2DB7-3186-4A57-9709-B1C43A1BF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>
            <a:extLst>
              <a:ext uri="{FF2B5EF4-FFF2-40B4-BE49-F238E27FC236}">
                <a16:creationId xmlns:a16="http://schemas.microsoft.com/office/drawing/2014/main" id="{2B5D1A57-7FE7-48D7-BF8A-9EC3F35B2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9EBF2E-8489-47E2-9487-CD57BADB55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5163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23">
            <a:extLst>
              <a:ext uri="{FF2B5EF4-FFF2-40B4-BE49-F238E27FC236}">
                <a16:creationId xmlns:a16="http://schemas.microsoft.com/office/drawing/2014/main" id="{8155FF69-78BF-42E0-B284-DFE3F1F68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F8ADD7-8CB0-4CD8-A469-1CA2D69BDCCC}" type="datetimeFigureOut">
              <a:rPr lang="en-US"/>
              <a:pPr>
                <a:defRPr/>
              </a:pPr>
              <a:t>3/18/2020</a:t>
            </a:fld>
            <a:endParaRPr lang="en-US"/>
          </a:p>
        </p:txBody>
      </p:sp>
      <p:sp>
        <p:nvSpPr>
          <p:cNvPr id="5" name="Footer Placeholder 9">
            <a:extLst>
              <a:ext uri="{FF2B5EF4-FFF2-40B4-BE49-F238E27FC236}">
                <a16:creationId xmlns:a16="http://schemas.microsoft.com/office/drawing/2014/main" id="{E5A75097-7649-4EE5-820F-EA7AEE5E9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>
            <a:extLst>
              <a:ext uri="{FF2B5EF4-FFF2-40B4-BE49-F238E27FC236}">
                <a16:creationId xmlns:a16="http://schemas.microsoft.com/office/drawing/2014/main" id="{A710A57F-9F19-471E-A7A2-9018DF92B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81513B-EB8D-4F75-9660-63B50B79F7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3193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9C88E0B-F5CF-4A7F-86EA-91F0E36C0D22}"/>
              </a:ext>
            </a:extLst>
          </p:cNvPr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DA760A2-34A9-4D61-960A-03E3D6327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C9B39-B616-4BB3-809A-519DAA285512}" type="datetimeFigureOut">
              <a:rPr lang="en-US"/>
              <a:pPr>
                <a:defRPr/>
              </a:pPr>
              <a:t>3/18/2020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DC0353B-6652-41B9-A2CD-BDF3A4733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52BF8EB-0BCF-4049-9567-BAF3D24BD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9F63D7-5E4C-41E3-95A9-AD0B5C02FD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6511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23">
            <a:extLst>
              <a:ext uri="{FF2B5EF4-FFF2-40B4-BE49-F238E27FC236}">
                <a16:creationId xmlns:a16="http://schemas.microsoft.com/office/drawing/2014/main" id="{A6F8E6B7-43D4-4782-81FB-8ED75C3FD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795D2-61F0-4D68-B1CD-19D8AE0E8F44}" type="datetimeFigureOut">
              <a:rPr lang="en-US"/>
              <a:pPr>
                <a:defRPr/>
              </a:pPr>
              <a:t>3/18/2020</a:t>
            </a:fld>
            <a:endParaRPr lang="en-US"/>
          </a:p>
        </p:txBody>
      </p:sp>
      <p:sp>
        <p:nvSpPr>
          <p:cNvPr id="6" name="Footer Placeholder 9">
            <a:extLst>
              <a:ext uri="{FF2B5EF4-FFF2-40B4-BE49-F238E27FC236}">
                <a16:creationId xmlns:a16="http://schemas.microsoft.com/office/drawing/2014/main" id="{F6A1F970-276E-4522-A12A-A85D1789C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>
            <a:extLst>
              <a:ext uri="{FF2B5EF4-FFF2-40B4-BE49-F238E27FC236}">
                <a16:creationId xmlns:a16="http://schemas.microsoft.com/office/drawing/2014/main" id="{880C41F9-680D-4501-9C8E-BAB4E73E8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7F541A-2359-4CA6-8C6C-5D371DD52E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9314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82DE1C0-308C-4DFE-88B8-0376D1755E4E}"/>
              </a:ext>
            </a:extLst>
          </p:cNvPr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7FC364A-6252-41B8-8ED4-423D0604C34C}"/>
              </a:ext>
            </a:extLst>
          </p:cNvPr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1B27D8-3A65-4F19-9AA7-41FE079CD20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A2064EF-4AFA-4C0D-B156-DC823C7671C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" name="Footer Placeholder 7">
            <a:extLst>
              <a:ext uri="{FF2B5EF4-FFF2-40B4-BE49-F238E27FC236}">
                <a16:creationId xmlns:a16="http://schemas.microsoft.com/office/drawing/2014/main" id="{78CCB3DD-AD3D-4D2C-8BFA-0859D3DE7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Date Placeholder 6">
            <a:extLst>
              <a:ext uri="{FF2B5EF4-FFF2-40B4-BE49-F238E27FC236}">
                <a16:creationId xmlns:a16="http://schemas.microsoft.com/office/drawing/2014/main" id="{26625B9B-338B-4395-A91E-ECF4B27B08B4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A4056-1E74-444B-B051-4F1CA9CD8B79}" type="datetimeFigureOut">
              <a:rPr lang="en-US"/>
              <a:pPr>
                <a:defRPr/>
              </a:pPr>
              <a:t>3/18/2020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70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3">
            <a:extLst>
              <a:ext uri="{FF2B5EF4-FFF2-40B4-BE49-F238E27FC236}">
                <a16:creationId xmlns:a16="http://schemas.microsoft.com/office/drawing/2014/main" id="{A21C140D-FBA0-478E-85D7-FA7E0CA9A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2B16A-9E3E-4BBD-ADC5-C9024D9421DE}" type="datetimeFigureOut">
              <a:rPr lang="en-US"/>
              <a:pPr>
                <a:defRPr/>
              </a:pPr>
              <a:t>3/18/2020</a:t>
            </a:fld>
            <a:endParaRPr lang="en-US"/>
          </a:p>
        </p:txBody>
      </p:sp>
      <p:sp>
        <p:nvSpPr>
          <p:cNvPr id="4" name="Footer Placeholder 9">
            <a:extLst>
              <a:ext uri="{FF2B5EF4-FFF2-40B4-BE49-F238E27FC236}">
                <a16:creationId xmlns:a16="http://schemas.microsoft.com/office/drawing/2014/main" id="{48E900D0-11C2-4632-A60F-4B964A283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>
            <a:extLst>
              <a:ext uri="{FF2B5EF4-FFF2-40B4-BE49-F238E27FC236}">
                <a16:creationId xmlns:a16="http://schemas.microsoft.com/office/drawing/2014/main" id="{1D098168-E317-4BDC-B4D7-2B57903AF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290846-EC03-4CD9-AFB9-3665CE69CB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9406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3">
            <a:extLst>
              <a:ext uri="{FF2B5EF4-FFF2-40B4-BE49-F238E27FC236}">
                <a16:creationId xmlns:a16="http://schemas.microsoft.com/office/drawing/2014/main" id="{3B30825B-4576-4599-A3A3-F38DC1EF0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3BB06-DC7F-4B17-B266-989B16F93BE6}" type="datetimeFigureOut">
              <a:rPr lang="en-US"/>
              <a:pPr>
                <a:defRPr/>
              </a:pPr>
              <a:t>3/18/2020</a:t>
            </a:fld>
            <a:endParaRPr lang="en-US"/>
          </a:p>
        </p:txBody>
      </p:sp>
      <p:sp>
        <p:nvSpPr>
          <p:cNvPr id="3" name="Footer Placeholder 9">
            <a:extLst>
              <a:ext uri="{FF2B5EF4-FFF2-40B4-BE49-F238E27FC236}">
                <a16:creationId xmlns:a16="http://schemas.microsoft.com/office/drawing/2014/main" id="{4B6B5FA4-6DFC-42C7-AD57-6BAB7AE59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1">
            <a:extLst>
              <a:ext uri="{FF2B5EF4-FFF2-40B4-BE49-F238E27FC236}">
                <a16:creationId xmlns:a16="http://schemas.microsoft.com/office/drawing/2014/main" id="{986C08CF-240E-4188-BE69-09620C7FA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CA1812-498B-49AE-8892-FE5F2E867A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9097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7">
            <a:extLst>
              <a:ext uri="{FF2B5EF4-FFF2-40B4-BE49-F238E27FC236}">
                <a16:creationId xmlns:a16="http://schemas.microsoft.com/office/drawing/2014/main" id="{FE197990-8A13-459F-BD55-79E578DAB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CE09E-AAC8-4F19-B3AA-012EAEEC4713}" type="datetimeFigureOut">
              <a:rPr lang="en-US"/>
              <a:pPr>
                <a:defRPr/>
              </a:pPr>
              <a:t>3/18/2020</a:t>
            </a:fld>
            <a:endParaRPr lang="en-US"/>
          </a:p>
        </p:txBody>
      </p:sp>
      <p:sp>
        <p:nvSpPr>
          <p:cNvPr id="6" name="Slide Number Placeholder 8">
            <a:extLst>
              <a:ext uri="{FF2B5EF4-FFF2-40B4-BE49-F238E27FC236}">
                <a16:creationId xmlns:a16="http://schemas.microsoft.com/office/drawing/2014/main" id="{FC062EAF-44C6-4A70-8DAF-984F38F628B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06F732C-8F0F-4C7C-8B3D-4DCC41C5729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Footer Placeholder 9">
            <a:extLst>
              <a:ext uri="{FF2B5EF4-FFF2-40B4-BE49-F238E27FC236}">
                <a16:creationId xmlns:a16="http://schemas.microsoft.com/office/drawing/2014/main" id="{834AEDFC-6FEB-4289-BD6D-15CF18D4F07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084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7">
            <a:extLst>
              <a:ext uri="{FF2B5EF4-FFF2-40B4-BE49-F238E27FC236}">
                <a16:creationId xmlns:a16="http://schemas.microsoft.com/office/drawing/2014/main" id="{C462FCE5-9C63-407B-A775-7249E44D2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027C0-79A5-4C87-855A-2D38FBE94328}" type="datetimeFigureOut">
              <a:rPr lang="en-US"/>
              <a:pPr>
                <a:defRPr/>
              </a:pPr>
              <a:t>3/18/2020</a:t>
            </a:fld>
            <a:endParaRPr lang="en-US"/>
          </a:p>
        </p:txBody>
      </p:sp>
      <p:sp>
        <p:nvSpPr>
          <p:cNvPr id="6" name="Slide Number Placeholder 8">
            <a:extLst>
              <a:ext uri="{FF2B5EF4-FFF2-40B4-BE49-F238E27FC236}">
                <a16:creationId xmlns:a16="http://schemas.microsoft.com/office/drawing/2014/main" id="{73A79763-22E8-49C5-8ACB-886FABD43E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DD63491-3204-4BAA-8DF6-9C6EDEA64FA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Footer Placeholder 9">
            <a:extLst>
              <a:ext uri="{FF2B5EF4-FFF2-40B4-BE49-F238E27FC236}">
                <a16:creationId xmlns:a16="http://schemas.microsoft.com/office/drawing/2014/main" id="{FA4DDBE9-6EB6-4D2F-9C77-CB96480B4DD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636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8">
            <a:extLst>
              <a:ext uri="{FF2B5EF4-FFF2-40B4-BE49-F238E27FC236}">
                <a16:creationId xmlns:a16="http://schemas.microsoft.com/office/drawing/2014/main" id="{573D6DC6-F84E-4F38-8512-3237363216B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4" name="Date Placeholder 23">
            <a:extLst>
              <a:ext uri="{FF2B5EF4-FFF2-40B4-BE49-F238E27FC236}">
                <a16:creationId xmlns:a16="http://schemas.microsoft.com/office/drawing/2014/main" id="{561125C6-399A-4710-B1C1-B4EE2B7C35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E3EAC9F7-685B-451C-8FCD-8DF0B2262644}" type="datetimeFigureOut">
              <a:rPr lang="en-US"/>
              <a:pPr>
                <a:defRPr/>
              </a:pPr>
              <a:t>3/18/2020</a:t>
            </a:fld>
            <a:endParaRPr lang="en-US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9B444C76-0668-41F1-B9F4-62F4FF39F6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>
            <a:extLst>
              <a:ext uri="{FF2B5EF4-FFF2-40B4-BE49-F238E27FC236}">
                <a16:creationId xmlns:a16="http://schemas.microsoft.com/office/drawing/2014/main" id="{BF117ECE-EBB4-413A-A177-86AEBBBCB0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algn="ctr">
              <a:defRPr sz="1600">
                <a:solidFill>
                  <a:schemeClr val="tx2"/>
                </a:solidFill>
                <a:latin typeface="Constantia" panose="02030602050306030303" pitchFamily="18" charset="0"/>
              </a:defRPr>
            </a:lvl1pPr>
          </a:lstStyle>
          <a:p>
            <a:fld id="{0802F2B6-9B6A-4D58-AB72-19361343439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Title Placeholder 4">
            <a:extLst>
              <a:ext uri="{FF2B5EF4-FFF2-40B4-BE49-F238E27FC236}">
                <a16:creationId xmlns:a16="http://schemas.microsoft.com/office/drawing/2014/main" id="{9C3A73C5-281E-4BEF-8E15-624939F68B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3" r:id="rId1"/>
    <p:sldLayoutId id="2147483677" r:id="rId2"/>
    <p:sldLayoutId id="2147483684" r:id="rId3"/>
    <p:sldLayoutId id="2147483678" r:id="rId4"/>
    <p:sldLayoutId id="2147483685" r:id="rId5"/>
    <p:sldLayoutId id="2147483679" r:id="rId6"/>
    <p:sldLayoutId id="2147483680" r:id="rId7"/>
    <p:sldLayoutId id="2147483686" r:id="rId8"/>
    <p:sldLayoutId id="2147483687" r:id="rId9"/>
    <p:sldLayoutId id="2147483681" r:id="rId10"/>
    <p:sldLayoutId id="214748368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anose="02030602050306030303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anose="02030602050306030303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anose="02030602050306030303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anose="02030602050306030303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anose="02030602050306030303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anose="02030602050306030303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anose="02030602050306030303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anose="02030602050306030303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fontAlgn="base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anose="05020102010507070707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anose="05020102010507070707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7278FC9-8A02-4EB8-8073-D0D4563017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227193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mk-MK" sz="7200" dirty="0">
                <a:ln w="3200">
                  <a:solidFill>
                    <a:schemeClr val="bg2">
                      <a:lumMod val="75000"/>
                      <a:alpha val="25000"/>
                    </a:schemeClr>
                  </a:solidFill>
                  <a:prstDash val="solid"/>
                  <a:round/>
                </a:ln>
                <a:latin typeface="Macedonian Typewriter" pitchFamily="2" charset="0"/>
              </a:rPr>
              <a:t>ИНТЕРПУНКЦИСИ ЗНАЦИ</a:t>
            </a:r>
            <a:endParaRPr sz="7200" dirty="0">
              <a:ln w="3200">
                <a:solidFill>
                  <a:schemeClr val="bg2">
                    <a:lumMod val="75000"/>
                    <a:alpha val="25000"/>
                  </a:schemeClr>
                </a:solidFill>
                <a:prstDash val="solid"/>
                <a:round/>
              </a:ln>
              <a:latin typeface="Macedonian Typewriter" pitchFamily="2" charset="0"/>
            </a:endParaRPr>
          </a:p>
        </p:txBody>
      </p:sp>
      <p:pic>
        <p:nvPicPr>
          <p:cNvPr id="5" name="Picture 4" descr="books letters.jpg">
            <a:extLst>
              <a:ext uri="{FF2B5EF4-FFF2-40B4-BE49-F238E27FC236}">
                <a16:creationId xmlns:a16="http://schemas.microsoft.com/office/drawing/2014/main" id="{45C588EB-518A-438B-A548-BED71D53F0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91" t="37500" r="17090" b="5000"/>
          <a:stretch>
            <a:fillRect/>
          </a:stretch>
        </p:blipFill>
        <p:spPr bwMode="auto">
          <a:xfrm>
            <a:off x="533400" y="2362200"/>
            <a:ext cx="81534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0518760-B3C6-42A0-B2F0-5A091B397F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sz="3200" dirty="0"/>
              <a:t>Извичник се пишува на крајот од извичните реченици.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sz="3200" dirty="0"/>
              <a:t>На крајот од речениците со кои се искажува построга заповед.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sz="3200" dirty="0"/>
              <a:t>Во речениците со кои искажуваме силна возбуда.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sz="3200" dirty="0"/>
              <a:t>Зад извици со кои се искажуваат разни чувства или служат за имитирање звуци или животински гласови</a:t>
            </a:r>
            <a:r>
              <a:rPr lang="ru-RU" dirty="0"/>
              <a:t>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C55D829-023F-40CC-8857-8CEDC86FA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mk-MK" sz="6000" b="1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acedonian Tms" pitchFamily="18" charset="0"/>
              </a:rPr>
              <a:t>Извичник </a:t>
            </a:r>
            <a:r>
              <a:rPr sz="6000" b="1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acedonian Tms" pitchFamily="18" charset="0"/>
              </a:rPr>
              <a:t>	(!)</a:t>
            </a:r>
            <a:endParaRPr sz="6000" b="1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3CBE0FC-229F-44CD-93BF-DC3BA3E6E7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33800"/>
          </a:xfrm>
        </p:spPr>
        <p:txBody>
          <a:bodyPr>
            <a:normAutofit lnSpcReduction="10000"/>
          </a:bodyPr>
          <a:lstStyle/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mk-MK" sz="4000" dirty="0"/>
              <a:t>Овој интерпункциски знак</a:t>
            </a:r>
          </a:p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mk-MK" sz="4000" dirty="0"/>
              <a:t>се користи на крајот </a:t>
            </a:r>
          </a:p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mk-MK" sz="4000" dirty="0"/>
              <a:t>од реченицата во која искажуваме мисла со која </a:t>
            </a:r>
          </a:p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mk-MK" sz="4000" dirty="0"/>
              <a:t>истовремено сме </a:t>
            </a:r>
          </a:p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mk-MK" sz="4000" dirty="0"/>
              <a:t>и изненадени и зачудени</a:t>
            </a:r>
            <a:endParaRPr lang="en-US" sz="40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DD14AB7-5B01-4E82-84EE-AC9D2969D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7526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mk-MK" sz="6000" b="1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acedonian Tms" pitchFamily="18" charset="0"/>
              </a:rPr>
              <a:t>Прашалник извичник  </a:t>
            </a:r>
            <a:r>
              <a:rPr sz="6000" b="1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acedonian Tms" pitchFamily="18" charset="0"/>
              </a:rPr>
              <a:t>(?!)</a:t>
            </a:r>
            <a:endParaRPr sz="6000" b="1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3E54D56-2D96-4038-AC27-AD81302521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ctr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sz="3200" dirty="0"/>
              <a:t>Две точки се пишуваат пред набројување.</a:t>
            </a:r>
            <a:br>
              <a:rPr lang="ru-RU" sz="3200" dirty="0"/>
            </a:br>
            <a:r>
              <a:rPr lang="ru-RU" sz="3200" dirty="0">
                <a:solidFill>
                  <a:schemeClr val="bg2">
                    <a:lumMod val="75000"/>
                  </a:schemeClr>
                </a:solidFill>
              </a:rPr>
              <a:t>     Денес по распоред имаме: англиски,      математика...</a:t>
            </a:r>
          </a:p>
          <a:p>
            <a:pPr marL="514350" indent="-514350" algn="ctr" fontAlgn="auto">
              <a:spcAft>
                <a:spcPts val="0"/>
              </a:spcAft>
              <a:buFont typeface="Wingdings 2"/>
              <a:buNone/>
              <a:defRPr/>
            </a:pPr>
            <a:endParaRPr lang="ru-RU" sz="3200" dirty="0"/>
          </a:p>
          <a:p>
            <a:pPr marL="514350" indent="-51435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200" dirty="0">
                <a:solidFill>
                  <a:schemeClr val="accent2"/>
                </a:solidFill>
              </a:rPr>
              <a:t>2. </a:t>
            </a:r>
            <a:r>
              <a:rPr lang="ru-RU" sz="3200" dirty="0"/>
              <a:t>За директен говор, пред туѓите зборови се пишуваат две точки.</a:t>
            </a:r>
            <a:br>
              <a:rPr lang="ru-RU" sz="3200" dirty="0"/>
            </a:br>
            <a:r>
              <a:rPr lang="ru-RU" sz="3200" dirty="0">
                <a:solidFill>
                  <a:schemeClr val="bg2">
                    <a:lumMod val="75000"/>
                  </a:schemeClr>
                </a:solidFill>
              </a:rPr>
              <a:t>Томе рече: „Денес ќе си одиме порано“.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4606E98-59BA-4033-AB02-8698CCEDD1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mk-MK" sz="6000" b="1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acedonian Tms" pitchFamily="18" charset="0"/>
              </a:rPr>
              <a:t>Две точки </a:t>
            </a:r>
            <a:r>
              <a:rPr sz="6000" b="1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acedonian Tms" pitchFamily="18" charset="0"/>
              </a:rPr>
              <a:t>(:)</a:t>
            </a:r>
            <a:endParaRPr sz="6000" b="1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726D315-E264-4F59-B5E9-AC3B5D0975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5334000"/>
          </a:xfrm>
        </p:spPr>
        <p:txBody>
          <a:bodyPr>
            <a:noAutofit/>
          </a:bodyPr>
          <a:lstStyle/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000" dirty="0">
                <a:solidFill>
                  <a:schemeClr val="accent2"/>
                </a:solidFill>
              </a:rPr>
              <a:t>1. </a:t>
            </a:r>
            <a:r>
              <a:rPr lang="ru-RU" sz="2000" dirty="0"/>
              <a:t>Точка и запирка се пишува помеѓу проширени еднородни делови на реченицата, особено кога во нив има запирки.</a:t>
            </a:r>
            <a:br>
              <a:rPr lang="ru-RU" sz="2000" dirty="0"/>
            </a:br>
            <a:r>
              <a:rPr lang="ru-RU" sz="2000" dirty="0">
                <a:solidFill>
                  <a:schemeClr val="bg2">
                    <a:lumMod val="75000"/>
                  </a:schemeClr>
                </a:solidFill>
              </a:rPr>
              <a:t>На состанокот ќе дојдат: Марко, претседателот на класот; Весна, заменикот и Милена, благајникот.</a:t>
            </a:r>
            <a:br>
              <a:rPr lang="ru-RU" sz="2000" dirty="0"/>
            </a:br>
            <a:r>
              <a:rPr lang="ru-RU" sz="2000" dirty="0">
                <a:solidFill>
                  <a:schemeClr val="accent2"/>
                </a:solidFill>
              </a:rPr>
              <a:t>2. </a:t>
            </a:r>
            <a:r>
              <a:rPr lang="ru-RU" sz="2000" dirty="0"/>
              <a:t>Точка и запирка се пишува по зависни реченици кои се однесуваат на една главна.</a:t>
            </a:r>
            <a:br>
              <a:rPr lang="ru-RU" sz="2000" dirty="0"/>
            </a:br>
            <a:r>
              <a:rPr lang="ru-RU" sz="2000" dirty="0">
                <a:solidFill>
                  <a:schemeClr val="bg2">
                    <a:lumMod val="75000"/>
                  </a:schemeClr>
                </a:solidFill>
              </a:rPr>
              <a:t>Кога ќе научиш; кога ќе си ја средиш собата; кога ќе ги напишеш домашните задачи; тогаш можеш да излезеш.</a:t>
            </a:r>
            <a:br>
              <a:rPr lang="ru-RU" sz="2000" dirty="0"/>
            </a:br>
            <a:r>
              <a:rPr lang="ru-RU" sz="2000" dirty="0">
                <a:solidFill>
                  <a:schemeClr val="accent2"/>
                </a:solidFill>
              </a:rPr>
              <a:t>3. </a:t>
            </a:r>
            <a:r>
              <a:rPr lang="ru-RU" sz="2000" dirty="0"/>
              <a:t>Пред сврзниците: но, сепак, меѓутоа, може да се напише точка и запирка, особено ако во реченицата има многу запирки.</a:t>
            </a:r>
            <a:br>
              <a:rPr lang="ru-RU" sz="2000" dirty="0"/>
            </a:br>
            <a:r>
              <a:rPr lang="ru-RU" sz="2000" dirty="0">
                <a:solidFill>
                  <a:schemeClr val="bg2">
                    <a:lumMod val="75000"/>
                  </a:schemeClr>
                </a:solidFill>
              </a:rPr>
              <a:t>Ние му зборувавме, му укажувавме, го молевме; но ништо не помага.</a:t>
            </a:r>
            <a:br>
              <a:rPr lang="ru-RU" sz="2000" dirty="0"/>
            </a:br>
            <a:r>
              <a:rPr lang="ru-RU" sz="2000" dirty="0">
                <a:solidFill>
                  <a:schemeClr val="accent2"/>
                </a:solidFill>
              </a:rPr>
              <a:t>4. </a:t>
            </a:r>
            <a:r>
              <a:rPr lang="ru-RU" sz="2000" dirty="0"/>
              <a:t>Со точка и запирка се одделуваат и разни заклучоци, решенија и сл. кои се набројуваат под точки.</a:t>
            </a:r>
            <a:br>
              <a:rPr lang="ru-RU" sz="2000" dirty="0"/>
            </a:br>
            <a:r>
              <a:rPr lang="ru-RU" sz="2000" dirty="0">
                <a:solidFill>
                  <a:schemeClr val="bg2">
                    <a:lumMod val="75000"/>
                  </a:schemeClr>
                </a:solidFill>
              </a:rPr>
              <a:t>1. -----;</a:t>
            </a:r>
            <a:br>
              <a:rPr lang="ru-RU" sz="2000" dirty="0">
                <a:solidFill>
                  <a:schemeClr val="bg2">
                    <a:lumMod val="75000"/>
                  </a:schemeClr>
                </a:solidFill>
              </a:rPr>
            </a:br>
            <a:r>
              <a:rPr lang="ru-RU" sz="2000" dirty="0">
                <a:solidFill>
                  <a:schemeClr val="bg2">
                    <a:lumMod val="75000"/>
                  </a:schemeClr>
                </a:solidFill>
              </a:rPr>
              <a:t>2. -----;</a:t>
            </a:r>
            <a:br>
              <a:rPr lang="ru-RU" sz="2000" dirty="0">
                <a:solidFill>
                  <a:schemeClr val="bg2">
                    <a:lumMod val="75000"/>
                  </a:schemeClr>
                </a:solidFill>
              </a:rPr>
            </a:br>
            <a:r>
              <a:rPr lang="ru-RU" sz="2000" dirty="0">
                <a:solidFill>
                  <a:schemeClr val="bg2">
                    <a:lumMod val="75000"/>
                  </a:schemeClr>
                </a:solidFill>
              </a:rPr>
              <a:t>3. -----.</a:t>
            </a:r>
            <a:endParaRPr lang="en-US" sz="20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EBDACEA-B30F-4EE1-81BA-6EC350C0C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mk-MK" sz="6000" b="1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acedonian Tms" pitchFamily="18" charset="0"/>
              </a:rPr>
              <a:t>Точка и запирка</a:t>
            </a:r>
            <a:r>
              <a:rPr sz="6000" b="1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acedonian Tms" pitchFamily="18" charset="0"/>
              </a:rPr>
              <a:t> (;)</a:t>
            </a:r>
            <a:endParaRPr sz="6000" b="1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0459116-F1C6-43A1-B547-418E49E7D2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5181600"/>
          </a:xfrm>
        </p:spPr>
        <p:txBody>
          <a:bodyPr>
            <a:normAutofit fontScale="92500" lnSpcReduction="20000"/>
          </a:bodyPr>
          <a:lstStyle/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>
                <a:solidFill>
                  <a:schemeClr val="accent2"/>
                </a:solidFill>
              </a:rPr>
              <a:t>1</a:t>
            </a:r>
            <a:r>
              <a:rPr lang="ru-RU" sz="3000" dirty="0">
                <a:solidFill>
                  <a:schemeClr val="accent2"/>
                </a:solidFill>
              </a:rPr>
              <a:t>. </a:t>
            </a:r>
            <a:r>
              <a:rPr lang="ru-RU" sz="3000" dirty="0"/>
              <a:t>Надводници се пишуваат на почетокот и крајот на нечии туѓи зборови.</a:t>
            </a:r>
            <a:br>
              <a:rPr lang="ru-RU" sz="3000" dirty="0"/>
            </a:br>
            <a:r>
              <a:rPr lang="ru-RU" sz="3000" dirty="0">
                <a:solidFill>
                  <a:schemeClr val="bg2">
                    <a:lumMod val="75000"/>
                  </a:schemeClr>
                </a:solidFill>
              </a:rPr>
              <a:t>Тој рече: „Денес добро се чувствувам“.</a:t>
            </a:r>
            <a:br>
              <a:rPr lang="ru-RU" sz="3000" dirty="0"/>
            </a:br>
            <a:r>
              <a:rPr lang="ru-RU" sz="3000" dirty="0"/>
              <a:t>Ако реченицата завршува со точка, се пишува: надводници - па точка </a:t>
            </a:r>
            <a:r>
              <a:rPr lang="ru-RU" sz="3000" dirty="0">
                <a:solidFill>
                  <a:schemeClr val="bg2">
                    <a:lumMod val="75000"/>
                  </a:schemeClr>
                </a:solidFill>
              </a:rPr>
              <a:t>(“.)</a:t>
            </a:r>
            <a:r>
              <a:rPr lang="ru-RU" sz="3000" dirty="0"/>
              <a:t>; ако завршува со прашалник, извичник, три точки, тогаш прво се пишуваат тие - па наводниците </a:t>
            </a:r>
            <a:r>
              <a:rPr lang="ru-RU" sz="3000" dirty="0">
                <a:solidFill>
                  <a:schemeClr val="bg2">
                    <a:lumMod val="75000"/>
                  </a:schemeClr>
                </a:solidFill>
              </a:rPr>
              <a:t>(?“)</a:t>
            </a:r>
            <a:br>
              <a:rPr lang="ru-RU" sz="3000" dirty="0"/>
            </a:br>
            <a:r>
              <a:rPr lang="ru-RU" sz="3000" dirty="0">
                <a:solidFill>
                  <a:schemeClr val="bg2">
                    <a:lumMod val="75000"/>
                  </a:schemeClr>
                </a:solidFill>
              </a:rPr>
              <a:t>Тој праша: „Ќе дојдете кај мене?“</a:t>
            </a:r>
            <a:br>
              <a:rPr lang="ru-RU" sz="3000" dirty="0"/>
            </a:br>
            <a:r>
              <a:rPr lang="ru-RU" sz="3000" dirty="0">
                <a:solidFill>
                  <a:schemeClr val="accent2"/>
                </a:solidFill>
              </a:rPr>
              <a:t>2. </a:t>
            </a:r>
            <a:r>
              <a:rPr lang="ru-RU" sz="3000" dirty="0"/>
              <a:t>Во надводници се пишуваат: наслови на книги, песни, раскази, весници, списанија, имиња на установи, претпријатија итн.</a:t>
            </a:r>
            <a:br>
              <a:rPr lang="ru-RU" sz="3000" dirty="0"/>
            </a:br>
            <a:r>
              <a:rPr lang="ru-RU" sz="3000" dirty="0">
                <a:solidFill>
                  <a:schemeClr val="accent2"/>
                </a:solidFill>
              </a:rPr>
              <a:t>3. </a:t>
            </a:r>
            <a:r>
              <a:rPr lang="ru-RU" sz="3000" dirty="0"/>
              <a:t>Во надводници се пишуваат и зборовите кажани во спротивна смисла.</a:t>
            </a:r>
            <a:br>
              <a:rPr lang="ru-RU" sz="3000" dirty="0"/>
            </a:br>
            <a:r>
              <a:rPr lang="ru-RU" sz="3000" dirty="0">
                <a:solidFill>
                  <a:schemeClr val="bg2">
                    <a:lumMod val="75000"/>
                  </a:schemeClr>
                </a:solidFill>
              </a:rPr>
              <a:t>Тој е многу „добар“. (лош)</a:t>
            </a:r>
            <a:endParaRPr lang="en-US" sz="30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84BA13B-2C59-4EDB-BD65-6814F57CC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mk-MK" sz="6000" b="1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acedonian Tms" pitchFamily="18" charset="0"/>
              </a:rPr>
              <a:t>Наводници </a:t>
            </a:r>
            <a:r>
              <a:rPr sz="6000" b="1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acedonian Tms" pitchFamily="18" charset="0"/>
              </a:rPr>
              <a:t>(</a:t>
            </a:r>
            <a:r>
              <a:rPr lang="mk-MK" sz="6000" b="1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acedonian Tms" pitchFamily="18" charset="0"/>
              </a:rPr>
              <a:t>„“</a:t>
            </a:r>
            <a:r>
              <a:rPr sz="6000" b="1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acedonian Tms" pitchFamily="18" charset="0"/>
              </a:rPr>
              <a:t>)</a:t>
            </a:r>
            <a:endParaRPr sz="6000" b="1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D15217F-7736-46F9-96FF-648811892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>
            <a:normAutofit/>
          </a:bodyPr>
          <a:lstStyle/>
          <a:p>
            <a:pPr marL="514350" indent="-514350" algn="ctr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sz="3200" dirty="0"/>
              <a:t>Во загради се пишуваат оние зборови, изрази или цели реченици кои дообјаснуваат нешто.</a:t>
            </a:r>
            <a:br>
              <a:rPr lang="ru-RU" sz="3200" dirty="0"/>
            </a:br>
            <a:r>
              <a:rPr lang="ru-RU" sz="3200" dirty="0">
                <a:solidFill>
                  <a:schemeClr val="bg2">
                    <a:lumMod val="75000"/>
                  </a:schemeClr>
                </a:solidFill>
              </a:rPr>
              <a:t>Тој бил во градот Малме (Шведска).</a:t>
            </a:r>
            <a:endParaRPr lang="en-US" sz="3200" dirty="0">
              <a:solidFill>
                <a:schemeClr val="bg2">
                  <a:lumMod val="75000"/>
                </a:schemeClr>
              </a:solidFill>
            </a:endParaRPr>
          </a:p>
          <a:p>
            <a:pPr marL="514350" indent="-514350" algn="ctr" fontAlgn="auto">
              <a:spcAft>
                <a:spcPts val="0"/>
              </a:spcAft>
              <a:buFont typeface="Wingdings 2"/>
              <a:buNone/>
              <a:defRPr/>
            </a:pPr>
            <a:br>
              <a:rPr lang="ru-RU" sz="3200" dirty="0"/>
            </a:br>
            <a:r>
              <a:rPr lang="ru-RU" sz="3200" dirty="0">
                <a:solidFill>
                  <a:schemeClr val="accent2"/>
                </a:solidFill>
              </a:rPr>
              <a:t>2. </a:t>
            </a:r>
            <a:r>
              <a:rPr lang="ru-RU" sz="3200" dirty="0"/>
              <a:t>Во загради се пишуваат забелешките (ремарките) во драмите.</a:t>
            </a:r>
            <a:br>
              <a:rPr lang="ru-RU" sz="3200" dirty="0"/>
            </a:br>
            <a:r>
              <a:rPr lang="ru-RU" sz="3200" dirty="0">
                <a:solidFill>
                  <a:schemeClr val="bg2">
                    <a:lumMod val="75000"/>
                  </a:schemeClr>
                </a:solidFill>
              </a:rPr>
              <a:t>Лиле </a:t>
            </a:r>
            <a:r>
              <a:rPr lang="ru-RU" sz="3200" i="1" dirty="0">
                <a:solidFill>
                  <a:schemeClr val="bg2">
                    <a:lumMod val="75000"/>
                  </a:schemeClr>
                </a:solidFill>
              </a:rPr>
              <a:t>(влегува од левата страна)</a:t>
            </a:r>
            <a:r>
              <a:rPr lang="ru-RU" sz="3200" dirty="0">
                <a:solidFill>
                  <a:schemeClr val="bg2">
                    <a:lumMod val="75000"/>
                  </a:schemeClr>
                </a:solidFill>
              </a:rPr>
              <a:t>: Добар ден!</a:t>
            </a:r>
            <a:endParaRPr lang="en-US" sz="32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3D784FD-00FD-416B-9F8C-9963ACDD8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mk-MK" sz="6000" b="1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acedonian Tms" pitchFamily="18" charset="0"/>
              </a:rPr>
              <a:t>Загради</a:t>
            </a:r>
            <a:r>
              <a:rPr sz="6000" b="1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acedonian Tms" pitchFamily="18" charset="0"/>
              </a:rPr>
              <a:t> (</a:t>
            </a:r>
            <a:r>
              <a:rPr lang="mk-MK" sz="6000" b="1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acedonian Tms" pitchFamily="18" charset="0"/>
              </a:rPr>
              <a:t> </a:t>
            </a:r>
            <a:r>
              <a:rPr sz="6000" b="1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acedonian Tms" pitchFamily="18" charset="0"/>
              </a:rPr>
              <a:t>)</a:t>
            </a:r>
            <a:endParaRPr sz="6000" b="1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EF74363-7F9B-4CEE-9CA2-D449DCD197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90600"/>
            <a:ext cx="9220200" cy="6019800"/>
          </a:xfrm>
        </p:spPr>
        <p:txBody>
          <a:bodyPr>
            <a:noAutofit/>
          </a:bodyPr>
          <a:lstStyle/>
          <a:p>
            <a:pPr marL="0" indent="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000" dirty="0">
                <a:solidFill>
                  <a:schemeClr val="accent2"/>
                </a:solidFill>
              </a:rPr>
              <a:t>1. </a:t>
            </a:r>
            <a:r>
              <a:rPr lang="ru-RU" sz="2000" dirty="0"/>
              <a:t>Црта се употребува наместо надводници при пренесувањето на туѓи зборови.</a:t>
            </a:r>
            <a:br>
              <a:rPr lang="ru-RU" sz="2000" dirty="0"/>
            </a:br>
            <a:r>
              <a:rPr lang="ru-RU" sz="2000" dirty="0">
                <a:solidFill>
                  <a:schemeClr val="bg2">
                    <a:lumMod val="75000"/>
                  </a:schemeClr>
                </a:solidFill>
              </a:rPr>
              <a:t>- Каде си тргнала? - праша Марко. - Никаде, - одговори Каролина.</a:t>
            </a:r>
            <a:br>
              <a:rPr lang="ru-RU" sz="2000" dirty="0"/>
            </a:br>
            <a:r>
              <a:rPr lang="ru-RU" sz="2000" dirty="0">
                <a:solidFill>
                  <a:schemeClr val="accent2"/>
                </a:solidFill>
              </a:rPr>
              <a:t>2. </a:t>
            </a:r>
            <a:r>
              <a:rPr lang="ru-RU" sz="2000" dirty="0"/>
              <a:t>Црта се пишува пред збор, израз или реченица што сакаме да ја истакнеме.</a:t>
            </a:r>
            <a:br>
              <a:rPr lang="ru-RU" sz="2000" dirty="0"/>
            </a:br>
            <a:r>
              <a:rPr lang="ru-RU" sz="2000" dirty="0">
                <a:solidFill>
                  <a:schemeClr val="bg2">
                    <a:lumMod val="75000"/>
                  </a:schemeClr>
                </a:solidFill>
              </a:rPr>
              <a:t>Тој научи за денес, ама - попусто, професорот не го праша.</a:t>
            </a:r>
            <a:br>
              <a:rPr lang="ru-RU" sz="2000" dirty="0"/>
            </a:br>
            <a:r>
              <a:rPr lang="ru-RU" sz="2000" dirty="0">
                <a:solidFill>
                  <a:schemeClr val="accent2"/>
                </a:solidFill>
              </a:rPr>
              <a:t>3. </a:t>
            </a:r>
            <a:r>
              <a:rPr lang="ru-RU" sz="2000" dirty="0"/>
              <a:t>Црта се става и на местото од испуштени зборови.</a:t>
            </a:r>
            <a:br>
              <a:rPr lang="ru-RU" sz="2000" dirty="0"/>
            </a:br>
            <a:r>
              <a:rPr lang="ru-RU" sz="2000" dirty="0">
                <a:solidFill>
                  <a:schemeClr val="bg2">
                    <a:lumMod val="75000"/>
                  </a:schemeClr>
                </a:solidFill>
              </a:rPr>
              <a:t>Ние за волкот - а тој на врата.</a:t>
            </a:r>
            <a:br>
              <a:rPr lang="ru-RU" sz="2000" dirty="0"/>
            </a:br>
            <a:r>
              <a:rPr lang="ru-RU" sz="2000" dirty="0">
                <a:solidFill>
                  <a:schemeClr val="accent2"/>
                </a:solidFill>
              </a:rPr>
              <a:t>4. </a:t>
            </a:r>
            <a:r>
              <a:rPr lang="ru-RU" sz="2000" dirty="0"/>
              <a:t>Црта се става пред показната заменка </a:t>
            </a:r>
            <a:r>
              <a:rPr lang="ru-RU" sz="2000" i="1" dirty="0"/>
              <a:t>тоа</a:t>
            </a:r>
            <a:r>
              <a:rPr lang="ru-RU" sz="2000" dirty="0"/>
              <a:t> кога се поврзуваат именскиот прирок и подметот.</a:t>
            </a:r>
            <a:br>
              <a:rPr lang="ru-RU" sz="2000" dirty="0"/>
            </a:br>
            <a:r>
              <a:rPr lang="ru-RU" sz="2000" dirty="0">
                <a:solidFill>
                  <a:schemeClr val="bg2">
                    <a:lumMod val="75000"/>
                  </a:schemeClr>
                </a:solidFill>
              </a:rPr>
              <a:t>Зависта - тоа е најлошата особина на човекот.</a:t>
            </a:r>
            <a:br>
              <a:rPr lang="ru-RU" sz="2000" dirty="0"/>
            </a:br>
            <a:r>
              <a:rPr lang="ru-RU" sz="2000" dirty="0">
                <a:solidFill>
                  <a:schemeClr val="accent2"/>
                </a:solidFill>
              </a:rPr>
              <a:t>5. </a:t>
            </a:r>
            <a:r>
              <a:rPr lang="ru-RU" sz="2000" dirty="0"/>
              <a:t>Пред показните честити </a:t>
            </a:r>
            <a:r>
              <a:rPr lang="ru-RU" sz="2000" i="1" dirty="0"/>
              <a:t>еве, ене, ете</a:t>
            </a:r>
            <a:r>
              <a:rPr lang="ru-RU" sz="2000" dirty="0"/>
              <a:t> и пред показните заменки </a:t>
            </a:r>
            <a:r>
              <a:rPr lang="ru-RU" sz="2000" i="1" dirty="0"/>
              <a:t>тоа, ова, она</a:t>
            </a:r>
            <a:r>
              <a:rPr lang="ru-RU" sz="2000" dirty="0"/>
              <a:t> се пишува црта кога со нив опфаќаме некое набројување.</a:t>
            </a:r>
            <a:br>
              <a:rPr lang="ru-RU" sz="2000" dirty="0"/>
            </a:br>
            <a:r>
              <a:rPr lang="ru-RU" sz="2000" dirty="0">
                <a:solidFill>
                  <a:schemeClr val="bg2">
                    <a:lumMod val="75000"/>
                  </a:schemeClr>
                </a:solidFill>
              </a:rPr>
              <a:t>Чистиот воздух, прошетките и вежбите - тоа е мојот доручек.</a:t>
            </a:r>
            <a:br>
              <a:rPr lang="ru-RU" sz="2000" dirty="0"/>
            </a:br>
            <a:r>
              <a:rPr lang="ru-RU" sz="2000" dirty="0">
                <a:solidFill>
                  <a:schemeClr val="accent2"/>
                </a:solidFill>
              </a:rPr>
              <a:t>6. </a:t>
            </a:r>
            <a:r>
              <a:rPr lang="ru-RU" sz="2000" dirty="0"/>
              <a:t>Меѓу броевите, наместо предлогот </a:t>
            </a:r>
            <a:r>
              <a:rPr lang="ru-RU" sz="2000" i="1" dirty="0"/>
              <a:t>до</a:t>
            </a:r>
            <a:r>
              <a:rPr lang="ru-RU" sz="2000" dirty="0"/>
              <a:t> може да се напише црта.</a:t>
            </a:r>
            <a:br>
              <a:rPr lang="ru-RU" sz="2000" dirty="0"/>
            </a:br>
            <a:r>
              <a:rPr lang="ru-RU" sz="2000" dirty="0">
                <a:solidFill>
                  <a:schemeClr val="bg2">
                    <a:lumMod val="75000"/>
                  </a:schemeClr>
                </a:solidFill>
              </a:rPr>
              <a:t>Тие работат од 10-12 часот.</a:t>
            </a:r>
            <a:br>
              <a:rPr lang="ru-RU" sz="2000" dirty="0"/>
            </a:br>
            <a:r>
              <a:rPr lang="ru-RU" sz="2000" dirty="0">
                <a:solidFill>
                  <a:schemeClr val="accent2"/>
                </a:solidFill>
              </a:rPr>
              <a:t>7. </a:t>
            </a:r>
            <a:r>
              <a:rPr lang="ru-RU" sz="2000" dirty="0"/>
              <a:t>Црта се пишува и меѓу две места за да се означи правецот на движењето од едното до другото место.</a:t>
            </a:r>
            <a:br>
              <a:rPr lang="ru-RU" sz="2000" dirty="0"/>
            </a:br>
            <a:r>
              <a:rPr lang="ru-RU" sz="2000" dirty="0">
                <a:solidFill>
                  <a:schemeClr val="bg2">
                    <a:lumMod val="75000"/>
                  </a:schemeClr>
                </a:solidFill>
              </a:rPr>
              <a:t>Вечерва се случи сообраќајна несреќа на патниот правец Скопје - Велес.</a:t>
            </a:r>
            <a:endParaRPr lang="en-US" sz="20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38BFA94-C5EA-485A-B2CA-1BBBEFB6E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28600"/>
            <a:ext cx="8610600" cy="762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mk-MK" sz="6000" b="1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acedonian Tms" pitchFamily="18" charset="0"/>
              </a:rPr>
              <a:t>Црта </a:t>
            </a:r>
            <a:r>
              <a:rPr sz="6000" b="1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acedonian Tms" pitchFamily="18" charset="0"/>
              </a:rPr>
              <a:t> (</a:t>
            </a:r>
            <a:r>
              <a:rPr lang="mk-MK" sz="6000" b="1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acedonian Tms" pitchFamily="18" charset="0"/>
              </a:rPr>
              <a:t>тире)  </a:t>
            </a:r>
            <a:r>
              <a:rPr sz="6000" b="1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acedonian Tms" pitchFamily="18" charset="0"/>
              </a:rPr>
              <a:t>(</a:t>
            </a:r>
            <a:r>
              <a:rPr lang="mk-MK" sz="6000" b="1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acedonian Tms" pitchFamily="18" charset="0"/>
                <a:sym typeface="Symbol"/>
              </a:rPr>
              <a:t></a:t>
            </a:r>
            <a:r>
              <a:rPr sz="6000" b="1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acedonian Tms" pitchFamily="18" charset="0"/>
              </a:rPr>
              <a:t>)</a:t>
            </a:r>
            <a:endParaRPr sz="6000" b="1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613D6E8-1DCF-41B1-B4F6-29855E666D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4953000"/>
          </a:xfrm>
        </p:spPr>
        <p:txBody>
          <a:bodyPr>
            <a:normAutofit fontScale="92500" lnSpcReduction="20000"/>
          </a:bodyPr>
          <a:lstStyle/>
          <a:p>
            <a:pPr marL="514350" indent="-514350" algn="ctr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sz="4000" dirty="0"/>
              <a:t>Сложенките кои го чуваат своето самостојно значење се поврзуваат со цртичка.</a:t>
            </a:r>
            <a:br>
              <a:rPr lang="ru-RU" sz="4000" dirty="0"/>
            </a:br>
            <a:r>
              <a:rPr lang="ru-RU" sz="4000" dirty="0">
                <a:solidFill>
                  <a:schemeClr val="bg2">
                    <a:lumMod val="75000"/>
                  </a:schemeClr>
                </a:solidFill>
              </a:rPr>
              <a:t>предлог-закон, жиро-сметка, охридско-преспански, три-четири</a:t>
            </a:r>
            <a:endParaRPr lang="en-US" sz="4000" dirty="0">
              <a:solidFill>
                <a:schemeClr val="bg2">
                  <a:lumMod val="75000"/>
                </a:schemeClr>
              </a:solidFill>
            </a:endParaRPr>
          </a:p>
          <a:p>
            <a:pPr marL="514350" indent="-514350" algn="ctr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sz="4000" dirty="0"/>
              <a:t>Помеѓу двојни презимиња се пишува цртичка.</a:t>
            </a:r>
            <a:br>
              <a:rPr lang="ru-RU" sz="4000" dirty="0"/>
            </a:br>
            <a:r>
              <a:rPr lang="ru-RU" sz="4000" dirty="0">
                <a:solidFill>
                  <a:schemeClr val="bg2">
                    <a:lumMod val="75000"/>
                  </a:schemeClr>
                </a:solidFill>
              </a:rPr>
              <a:t>Марија Матовска-Стојановска.</a:t>
            </a:r>
            <a:endParaRPr lang="en-US" sz="4000" dirty="0">
              <a:solidFill>
                <a:schemeClr val="bg2">
                  <a:lumMod val="75000"/>
                </a:schemeClr>
              </a:solidFill>
            </a:endParaRPr>
          </a:p>
          <a:p>
            <a:pPr marL="514350" indent="-514350" algn="ctr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sz="4000" dirty="0"/>
              <a:t>При префрлување на зборовите во друг ред, пишуваме цртичка</a:t>
            </a:r>
            <a:r>
              <a:rPr lang="ru-RU" dirty="0"/>
              <a:t>.</a:t>
            </a:r>
            <a:endParaRPr lang="en-US" b="1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793ADBD-F189-49C9-9ACF-DC0266829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mk-MK" sz="6000" b="1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acedonian Tms" pitchFamily="18" charset="0"/>
              </a:rPr>
              <a:t>Цртичка</a:t>
            </a:r>
            <a:r>
              <a:rPr sz="6000" b="1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acedonian Tms" pitchFamily="18" charset="0"/>
              </a:rPr>
              <a:t> </a:t>
            </a:r>
            <a:r>
              <a:rPr lang="mk-MK" sz="6000" b="1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acedonian Tms" pitchFamily="18" charset="0"/>
              </a:rPr>
              <a:t> </a:t>
            </a:r>
            <a:r>
              <a:rPr sz="6000" b="1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acedonian Tms" pitchFamily="18" charset="0"/>
              </a:rPr>
              <a:t>(</a:t>
            </a:r>
            <a:r>
              <a:rPr lang="mk-MK" sz="6000" b="1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acedonian Tms" pitchFamily="18" charset="0"/>
              </a:rPr>
              <a:t>-</a:t>
            </a:r>
            <a:r>
              <a:rPr sz="6000" b="1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acedonian Tms" pitchFamily="18" charset="0"/>
              </a:rPr>
              <a:t>)</a:t>
            </a:r>
            <a:endParaRPr sz="6000" b="1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AFA7CCA-257F-4851-8DEA-80E99BDF7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5029200"/>
          </a:xfrm>
        </p:spPr>
        <p:txBody>
          <a:bodyPr>
            <a:normAutofit fontScale="92500" lnSpcReduction="10000"/>
          </a:bodyPr>
          <a:lstStyle/>
          <a:p>
            <a:pPr marL="0" indent="3175" algn="ctr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sz="4400" dirty="0"/>
              <a:t>Како правописен знак, апострофот се пишува на местото на изоставен глас во зборот.</a:t>
            </a:r>
            <a:endParaRPr lang="en-US" sz="4400" dirty="0"/>
          </a:p>
          <a:p>
            <a:pPr marL="0" indent="3175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4400" dirty="0">
                <a:solidFill>
                  <a:schemeClr val="bg2">
                    <a:lumMod val="75000"/>
                  </a:schemeClr>
                </a:solidFill>
              </a:rPr>
              <a:t>м’гла, с’нце</a:t>
            </a:r>
            <a:endParaRPr lang="en-US" sz="4400" dirty="0">
              <a:solidFill>
                <a:schemeClr val="bg2">
                  <a:lumMod val="75000"/>
                </a:schemeClr>
              </a:solidFill>
            </a:endParaRPr>
          </a:p>
          <a:p>
            <a:pPr marL="0" indent="3175" algn="ctr" fontAlgn="auto">
              <a:spcAft>
                <a:spcPts val="0"/>
              </a:spcAft>
              <a:buFont typeface="Wingdings 2"/>
              <a:buNone/>
              <a:defRPr/>
            </a:pPr>
            <a:br>
              <a:rPr lang="ru-RU" sz="4400" dirty="0"/>
            </a:br>
            <a:r>
              <a:rPr lang="ru-RU" sz="4400" dirty="0">
                <a:solidFill>
                  <a:schemeClr val="accent2"/>
                </a:solidFill>
              </a:rPr>
              <a:t>2. </a:t>
            </a:r>
            <a:r>
              <a:rPr lang="ru-RU" sz="4400" dirty="0"/>
              <a:t>На почетокот од зборот пред самогласното </a:t>
            </a:r>
            <a:r>
              <a:rPr lang="ru-RU" sz="4400" i="1" dirty="0"/>
              <a:t>р</a:t>
            </a:r>
            <a:r>
              <a:rPr lang="ru-RU" sz="4400" dirty="0"/>
              <a:t>.</a:t>
            </a:r>
            <a:br>
              <a:rPr lang="ru-RU" sz="4400" dirty="0"/>
            </a:br>
            <a:r>
              <a:rPr lang="ru-RU" sz="4400" dirty="0">
                <a:solidFill>
                  <a:schemeClr val="bg2">
                    <a:lumMod val="75000"/>
                  </a:schemeClr>
                </a:solidFill>
              </a:rPr>
              <a:t>’рж, ’рти, ’ржи.</a:t>
            </a:r>
            <a:endParaRPr lang="en-US" sz="44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D79ADC6-1D07-4622-85BF-F006FA41F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mk-MK" sz="6000" b="1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acedonian Tms" pitchFamily="18" charset="0"/>
              </a:rPr>
              <a:t>Апостроф </a:t>
            </a:r>
            <a:r>
              <a:rPr sz="6000" b="1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acedonian Tms" pitchFamily="18" charset="0"/>
              </a:rPr>
              <a:t>(</a:t>
            </a:r>
            <a:r>
              <a:rPr sz="6000" b="1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acedonian Tms" pitchFamily="18" charset="0"/>
                <a:sym typeface="Symbol"/>
              </a:rPr>
              <a:t></a:t>
            </a:r>
            <a:r>
              <a:rPr sz="6000" b="1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acedonian Tms" pitchFamily="18" charset="0"/>
              </a:rPr>
              <a:t>)</a:t>
            </a:r>
            <a:endParaRPr sz="60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1C08600-05FC-4218-B063-9D35BDECFD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4953000"/>
          </a:xfrm>
        </p:spPr>
        <p:txBody>
          <a:bodyPr>
            <a:noAutofit/>
          </a:bodyPr>
          <a:lstStyle/>
          <a:p>
            <a:pPr marL="0" indent="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/>
              <a:t>1. Над самогласката </a:t>
            </a:r>
            <a:r>
              <a:rPr lang="ru-RU" sz="2800" i="1" dirty="0"/>
              <a:t>е</a:t>
            </a:r>
            <a:r>
              <a:rPr lang="ru-RU" sz="2800" dirty="0"/>
              <a:t> во кратката заменска форма </a:t>
            </a:r>
            <a:r>
              <a:rPr lang="ru-RU" sz="2800" i="1" dirty="0"/>
              <a:t>нас нѐ</a:t>
            </a:r>
            <a:r>
              <a:rPr lang="ru-RU" sz="2800" dirty="0"/>
              <a:t>, за да се разликува од негацијата </a:t>
            </a:r>
            <a:r>
              <a:rPr lang="ru-RU" sz="2800" i="1" dirty="0"/>
              <a:t>не</a:t>
            </a:r>
            <a:r>
              <a:rPr lang="ru-RU" sz="2800" dirty="0"/>
              <a:t>.</a:t>
            </a:r>
            <a:br>
              <a:rPr lang="ru-RU" sz="2800" dirty="0"/>
            </a:br>
            <a:r>
              <a:rPr lang="ru-RU" sz="2800" dirty="0">
                <a:solidFill>
                  <a:schemeClr val="bg2">
                    <a:lumMod val="75000"/>
                  </a:schemeClr>
                </a:solidFill>
              </a:rPr>
              <a:t>Кога влеговме, не нѐ забележаа веднаш.</a:t>
            </a:r>
            <a:br>
              <a:rPr lang="ru-RU" sz="2800" dirty="0"/>
            </a:br>
            <a:r>
              <a:rPr lang="ru-RU" sz="2800" dirty="0"/>
              <a:t>2. Над самогласката </a:t>
            </a:r>
            <a:r>
              <a:rPr lang="ru-RU" sz="2800" i="1" dirty="0"/>
              <a:t>е</a:t>
            </a:r>
            <a:r>
              <a:rPr lang="ru-RU" sz="2800" dirty="0"/>
              <a:t> во прилогот </a:t>
            </a:r>
            <a:r>
              <a:rPr lang="ru-RU" sz="2800" i="1" dirty="0"/>
              <a:t>сѐ</a:t>
            </a:r>
            <a:r>
              <a:rPr lang="ru-RU" sz="2800" dirty="0"/>
              <a:t> за да се разликува од кратката заменска форма од повратната заменка </a:t>
            </a:r>
            <a:r>
              <a:rPr lang="ru-RU" sz="2800" i="1" dirty="0"/>
              <a:t>себе се</a:t>
            </a:r>
            <a:r>
              <a:rPr lang="ru-RU" sz="2800" dirty="0"/>
              <a:t> која често ја употребуваме со повратните глаголи.</a:t>
            </a:r>
            <a:br>
              <a:rPr lang="ru-RU" sz="2800" dirty="0"/>
            </a:br>
            <a:r>
              <a:rPr lang="ru-RU" sz="2800" dirty="0">
                <a:solidFill>
                  <a:schemeClr val="bg2">
                    <a:lumMod val="75000"/>
                  </a:schemeClr>
                </a:solidFill>
              </a:rPr>
              <a:t>Сѐ се случи многу брзо.</a:t>
            </a:r>
            <a:br>
              <a:rPr lang="ru-RU" sz="2800" dirty="0"/>
            </a:br>
            <a:r>
              <a:rPr lang="ru-RU" sz="2800" dirty="0"/>
              <a:t>3. Над самогласката </a:t>
            </a:r>
            <a:r>
              <a:rPr lang="ru-RU" sz="2800" i="1" dirty="0"/>
              <a:t>и</a:t>
            </a:r>
            <a:r>
              <a:rPr lang="ru-RU" sz="2800" dirty="0"/>
              <a:t> кај кратката заменска форма од </a:t>
            </a:r>
            <a:r>
              <a:rPr lang="ru-RU" sz="2800" i="1" dirty="0"/>
              <a:t>нејзе ѝ</a:t>
            </a:r>
            <a:r>
              <a:rPr lang="ru-RU" sz="2800" dirty="0"/>
              <a:t> за да се разликува од сврзникот </a:t>
            </a:r>
            <a:r>
              <a:rPr lang="ru-RU" sz="2800" i="1" dirty="0"/>
              <a:t>и</a:t>
            </a:r>
            <a:r>
              <a:rPr lang="ru-RU" sz="2800" dirty="0"/>
              <a:t>.</a:t>
            </a:r>
            <a:br>
              <a:rPr lang="ru-RU" sz="2800" dirty="0"/>
            </a:br>
            <a:r>
              <a:rPr lang="ru-RU" sz="2800" dirty="0">
                <a:solidFill>
                  <a:schemeClr val="bg2">
                    <a:lumMod val="75000"/>
                  </a:schemeClr>
                </a:solidFill>
              </a:rPr>
              <a:t>Не ѝ рече ништо и не ѝ дозволи да зборува.</a:t>
            </a:r>
            <a:endParaRPr lang="en-US" sz="28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94A00AE-575D-480C-982B-FC0A6DD58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mk-MK" sz="6000" b="1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acedonian Tms" pitchFamily="18" charset="0"/>
              </a:rPr>
              <a:t>Надреден знак</a:t>
            </a:r>
            <a:endParaRPr sz="6000" b="1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A24618C-713C-496B-90F6-C0379776D6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4114800"/>
          </a:xfrm>
        </p:spPr>
        <p:txBody>
          <a:bodyPr>
            <a:normAutofit fontScale="9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b="1" dirty="0">
                <a:effectLst/>
              </a:rPr>
              <a:t>ИНТЕРПУНКЦИСКИ ЗНАЦИ ГИ НАРЕКУВАМЕ ОНИЕ ЗНАЦИ КОИ СЕ КОРИСТАТ ВО ПИШУВАЊЕТО, ЗА ДА МОЖЕ ПОЈАСНО ДА СЕ ПРИКАЖЕ ОНА ШТО САКАМЕ ДА ГО КАЖЕМЕ</a:t>
            </a:r>
          </a:p>
        </p:txBody>
      </p:sp>
    </p:spTree>
  </p:cSld>
  <p:clrMapOvr>
    <a:masterClrMapping/>
  </p:clrMapOvr>
  <p:transition>
    <p:randomBa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8455CBC-82D2-4D94-ACE0-8E7FBE3B3E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400"/>
            <a:ext cx="8305800" cy="4114800"/>
          </a:xfrm>
        </p:spPr>
        <p:txBody>
          <a:bodyPr numCol="2"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mk-MK" sz="2800" dirty="0">
                <a:latin typeface="Macedonian Tms" pitchFamily="18" charset="0"/>
              </a:rPr>
              <a:t>Точка</a:t>
            </a:r>
            <a:r>
              <a:rPr lang="en-US" sz="2800" dirty="0">
                <a:latin typeface="Macedonian Tms" pitchFamily="18" charset="0"/>
              </a:rPr>
              <a:t>	  </a:t>
            </a:r>
            <a:r>
              <a:rPr lang="mk-MK" sz="2800" dirty="0">
                <a:latin typeface="Macedonian Tms" pitchFamily="18" charset="0"/>
              </a:rPr>
              <a:t>	</a:t>
            </a:r>
            <a:r>
              <a:rPr lang="en-US" sz="2800" dirty="0">
                <a:latin typeface="Macedonian Tms" pitchFamily="18" charset="0"/>
              </a:rPr>
              <a:t> (.)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mk-MK" sz="2800" dirty="0">
                <a:latin typeface="Macedonian Tms" pitchFamily="18" charset="0"/>
              </a:rPr>
              <a:t>Три точки</a:t>
            </a:r>
            <a:r>
              <a:rPr lang="en-US" sz="2800" dirty="0">
                <a:latin typeface="Macedonian Tms" pitchFamily="18" charset="0"/>
              </a:rPr>
              <a:t>	   </a:t>
            </a:r>
            <a:r>
              <a:rPr lang="mk-MK" sz="2800" dirty="0">
                <a:latin typeface="Macedonian Tms" pitchFamily="18" charset="0"/>
              </a:rPr>
              <a:t>	</a:t>
            </a:r>
            <a:r>
              <a:rPr lang="en-US" sz="2800" dirty="0">
                <a:latin typeface="Macedonian Tms" pitchFamily="18" charset="0"/>
              </a:rPr>
              <a:t>(...)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mk-MK" sz="2800" dirty="0">
                <a:latin typeface="Macedonian Tms" pitchFamily="18" charset="0"/>
              </a:rPr>
              <a:t>Запирка </a:t>
            </a:r>
            <a:r>
              <a:rPr lang="en-US" sz="2800" dirty="0">
                <a:latin typeface="Macedonian Tms" pitchFamily="18" charset="0"/>
              </a:rPr>
              <a:t>	   </a:t>
            </a:r>
            <a:r>
              <a:rPr lang="mk-MK" sz="2800" dirty="0">
                <a:latin typeface="Macedonian Tms" pitchFamily="18" charset="0"/>
              </a:rPr>
              <a:t>	</a:t>
            </a:r>
            <a:r>
              <a:rPr lang="en-US" sz="2800" dirty="0">
                <a:latin typeface="Macedonian Tms" pitchFamily="18" charset="0"/>
              </a:rPr>
              <a:t>(,)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mk-MK" sz="2800" dirty="0">
                <a:latin typeface="Macedonian Tms" pitchFamily="18" charset="0"/>
              </a:rPr>
              <a:t>Прашалник 	</a:t>
            </a:r>
            <a:r>
              <a:rPr lang="en-US" sz="2800" dirty="0">
                <a:latin typeface="Macedonian Tms" pitchFamily="18" charset="0"/>
              </a:rPr>
              <a:t>(?)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mk-MK" sz="2800" dirty="0">
                <a:latin typeface="Macedonian Tms" pitchFamily="18" charset="0"/>
              </a:rPr>
              <a:t>Извичник </a:t>
            </a:r>
            <a:r>
              <a:rPr lang="en-US" sz="2800" dirty="0">
                <a:latin typeface="Macedonian Tms" pitchFamily="18" charset="0"/>
              </a:rPr>
              <a:t>	   </a:t>
            </a:r>
            <a:r>
              <a:rPr lang="mk-MK" sz="2800" dirty="0">
                <a:latin typeface="Macedonian Tms" pitchFamily="18" charset="0"/>
              </a:rPr>
              <a:t>	</a:t>
            </a:r>
            <a:r>
              <a:rPr lang="en-US" sz="2800" dirty="0">
                <a:latin typeface="Macedonian Tms" pitchFamily="18" charset="0"/>
              </a:rPr>
              <a:t>(!)</a:t>
            </a:r>
          </a:p>
          <a:p>
            <a:pPr marL="274320" indent="-274320" fontAlgn="auto"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mk-MK" sz="2800" dirty="0">
                <a:latin typeface="Macedonian Tms" pitchFamily="18" charset="0"/>
              </a:rPr>
              <a:t>Прашалник и 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mk-MK" sz="2800" dirty="0">
                <a:latin typeface="Macedonian Tms" pitchFamily="18" charset="0"/>
              </a:rPr>
              <a:t>    извичник</a:t>
            </a:r>
            <a:r>
              <a:rPr lang="en-US" sz="2800" dirty="0">
                <a:latin typeface="Macedonian Tms" pitchFamily="18" charset="0"/>
              </a:rPr>
              <a:t>	</a:t>
            </a:r>
            <a:r>
              <a:rPr lang="mk-MK" sz="2800" dirty="0">
                <a:latin typeface="Macedonian Tms" pitchFamily="18" charset="0"/>
              </a:rPr>
              <a:t> </a:t>
            </a:r>
            <a:r>
              <a:rPr lang="en-US" sz="2800" dirty="0">
                <a:latin typeface="Macedonian Tms" pitchFamily="18" charset="0"/>
              </a:rPr>
              <a:t>  </a:t>
            </a:r>
            <a:r>
              <a:rPr lang="mk-MK" sz="2800" dirty="0">
                <a:latin typeface="Macedonian Tms" pitchFamily="18" charset="0"/>
              </a:rPr>
              <a:t>	</a:t>
            </a:r>
            <a:r>
              <a:rPr lang="en-US" sz="2800" dirty="0">
                <a:latin typeface="Macedonian Tms" pitchFamily="18" charset="0"/>
              </a:rPr>
              <a:t>(?!)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mk-MK" sz="2800" dirty="0">
                <a:latin typeface="Macedonian Tms" pitchFamily="18" charset="0"/>
              </a:rPr>
              <a:t>Две точки</a:t>
            </a:r>
            <a:r>
              <a:rPr lang="en-US" sz="2800" dirty="0">
                <a:latin typeface="Macedonian Tms" pitchFamily="18" charset="0"/>
              </a:rPr>
              <a:t>	   </a:t>
            </a:r>
            <a:r>
              <a:rPr lang="mk-MK" sz="2800" dirty="0">
                <a:latin typeface="Macedonian Tms" pitchFamily="18" charset="0"/>
              </a:rPr>
              <a:t>	</a:t>
            </a:r>
            <a:r>
              <a:rPr lang="en-US" sz="2800" dirty="0">
                <a:latin typeface="Macedonian Tms" pitchFamily="18" charset="0"/>
              </a:rPr>
              <a:t>(:)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mk-MK" sz="2800" dirty="0">
                <a:latin typeface="Macedonian Tms" pitchFamily="18" charset="0"/>
              </a:rPr>
              <a:t>Точка запирка	</a:t>
            </a:r>
            <a:r>
              <a:rPr lang="en-US" sz="2800" dirty="0">
                <a:latin typeface="Macedonian Tms" pitchFamily="18" charset="0"/>
              </a:rPr>
              <a:t>(;)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mk-MK" sz="2800" dirty="0">
                <a:latin typeface="Macedonian Tms" pitchFamily="18" charset="0"/>
              </a:rPr>
              <a:t>Наводници </a:t>
            </a:r>
            <a:r>
              <a:rPr lang="en-US" sz="2800" dirty="0">
                <a:latin typeface="Macedonian Tms" pitchFamily="18" charset="0"/>
              </a:rPr>
              <a:t>   </a:t>
            </a:r>
            <a:r>
              <a:rPr lang="mk-MK" sz="2800" dirty="0">
                <a:latin typeface="Macedonian Tms" pitchFamily="18" charset="0"/>
              </a:rPr>
              <a:t>	</a:t>
            </a:r>
            <a:r>
              <a:rPr lang="en-US" sz="2800" dirty="0">
                <a:latin typeface="Macedonian Tms" pitchFamily="18" charset="0"/>
              </a:rPr>
              <a:t>(</a:t>
            </a:r>
            <a:r>
              <a:rPr lang="mk-MK" sz="2800" dirty="0">
                <a:latin typeface="Macedonian Tms" pitchFamily="18" charset="0"/>
              </a:rPr>
              <a:t>„“</a:t>
            </a:r>
            <a:r>
              <a:rPr lang="en-US" sz="2800" dirty="0">
                <a:latin typeface="Macedonian Tms" pitchFamily="18" charset="0"/>
              </a:rPr>
              <a:t>) 	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mk-MK" sz="2800" dirty="0">
                <a:latin typeface="Macedonian Tms" pitchFamily="18" charset="0"/>
              </a:rPr>
              <a:t>Загради 		</a:t>
            </a:r>
            <a:r>
              <a:rPr lang="en-US" sz="2800" dirty="0">
                <a:latin typeface="Macedonian Tms" pitchFamily="18" charset="0"/>
              </a:rPr>
              <a:t>(</a:t>
            </a:r>
            <a:r>
              <a:rPr lang="mk-MK" sz="2800" dirty="0">
                <a:latin typeface="Macedonian Tms" pitchFamily="18" charset="0"/>
              </a:rPr>
              <a:t> </a:t>
            </a:r>
            <a:r>
              <a:rPr lang="en-US" sz="2800" dirty="0">
                <a:latin typeface="Macedonian Tms" pitchFamily="18" charset="0"/>
              </a:rPr>
              <a:t>)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mk-MK" sz="2800" dirty="0">
                <a:latin typeface="Macedonian Tms" pitchFamily="18" charset="0"/>
              </a:rPr>
              <a:t>Црта </a:t>
            </a:r>
            <a:r>
              <a:rPr lang="en-US" sz="2800" dirty="0">
                <a:latin typeface="Macedonian Tms" pitchFamily="18" charset="0"/>
              </a:rPr>
              <a:t> (</a:t>
            </a:r>
            <a:r>
              <a:rPr lang="mk-MK" sz="2800" dirty="0">
                <a:latin typeface="Macedonian Tms" pitchFamily="18" charset="0"/>
              </a:rPr>
              <a:t>тире</a:t>
            </a:r>
            <a:r>
              <a:rPr lang="en-US" sz="2800" dirty="0">
                <a:latin typeface="Macedonian Tms" pitchFamily="18" charset="0"/>
              </a:rPr>
              <a:t>) 	(</a:t>
            </a:r>
            <a:r>
              <a:rPr lang="mk-MK" sz="2800" dirty="0">
                <a:latin typeface="Macedonian Tms" pitchFamily="18" charset="0"/>
              </a:rPr>
              <a:t>-</a:t>
            </a:r>
            <a:r>
              <a:rPr lang="en-US" sz="2800" dirty="0">
                <a:latin typeface="Macedonian Tms" pitchFamily="18" charset="0"/>
              </a:rPr>
              <a:t>)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mk-MK" sz="2800" dirty="0">
                <a:latin typeface="Macedonian Tms" pitchFamily="18" charset="0"/>
              </a:rPr>
              <a:t>Цртичка 		</a:t>
            </a:r>
            <a:r>
              <a:rPr lang="en-US" sz="2800" dirty="0">
                <a:latin typeface="Macedonian Tms" pitchFamily="18" charset="0"/>
              </a:rPr>
              <a:t>(</a:t>
            </a:r>
            <a:r>
              <a:rPr lang="mk-MK" sz="2800" dirty="0">
                <a:latin typeface="Macedonian Tms" pitchFamily="18" charset="0"/>
              </a:rPr>
              <a:t>-</a:t>
            </a:r>
            <a:r>
              <a:rPr lang="en-US" sz="2800" dirty="0">
                <a:latin typeface="Macedonian Tms" pitchFamily="18" charset="0"/>
              </a:rPr>
              <a:t>)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mk-MK" sz="2800" dirty="0">
                <a:latin typeface="Macedonian Tms" pitchFamily="18" charset="0"/>
              </a:rPr>
              <a:t>Апостроф </a:t>
            </a:r>
            <a:r>
              <a:rPr lang="en-US" sz="2800" dirty="0">
                <a:latin typeface="Macedonian Tms" pitchFamily="18" charset="0"/>
              </a:rPr>
              <a:t> 	(‘)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err="1">
                <a:latin typeface="Macedonian Tms" pitchFamily="18" charset="0"/>
              </a:rPr>
              <a:t>Nadreden</a:t>
            </a:r>
            <a:r>
              <a:rPr lang="en-US" sz="2800" dirty="0">
                <a:latin typeface="Macedonian Tms" pitchFamily="18" charset="0"/>
              </a:rPr>
              <a:t> </a:t>
            </a:r>
            <a:r>
              <a:rPr lang="en-US" sz="2800" dirty="0" err="1">
                <a:latin typeface="Macedonian Tms" pitchFamily="18" charset="0"/>
              </a:rPr>
              <a:t>znak</a:t>
            </a:r>
            <a:r>
              <a:rPr lang="en-US" sz="2800" dirty="0">
                <a:latin typeface="Macedonian Tms" pitchFamily="18" charset="0"/>
              </a:rPr>
              <a:t>    ( )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sz="2800" dirty="0">
              <a:latin typeface="Macedonian Tms" pitchFamily="18" charset="0"/>
            </a:endParaRPr>
          </a:p>
        </p:txBody>
      </p:sp>
      <p:sp>
        <p:nvSpPr>
          <p:cNvPr id="4" name="Title 2">
            <a:extLst>
              <a:ext uri="{FF2B5EF4-FFF2-40B4-BE49-F238E27FC236}">
                <a16:creationId xmlns:a16="http://schemas.microsoft.com/office/drawing/2014/main" id="{18096782-615F-49E4-8180-92159E2C4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8288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mk-MK" sz="6000" b="1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acedonian Tms" pitchFamily="18" charset="0"/>
              </a:rPr>
              <a:t>Интерпункциски знаци</a:t>
            </a:r>
            <a:endParaRPr sz="6000" b="1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Macedonian Tms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F0C4548-1EEB-4792-A31C-35FD6A61B0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752600"/>
            <a:ext cx="8534400" cy="4343400"/>
          </a:xfrm>
        </p:spPr>
        <p:txBody>
          <a:bodyPr/>
          <a:lstStyle/>
          <a:p>
            <a:pPr marL="514350" indent="-514350">
              <a:buFont typeface="Wingdings 2" panose="05020102010507070707" pitchFamily="18" charset="2"/>
              <a:buAutoNum type="arabicPeriod"/>
            </a:pPr>
            <a:r>
              <a:rPr lang="ru-RU" altLang="en-US" sz="2800"/>
              <a:t>Точка се пишува на крајот од расказните реченици и на крајот од речениците со кои се искажува блага заповед;</a:t>
            </a:r>
            <a:endParaRPr lang="en-US" altLang="en-US" sz="2800"/>
          </a:p>
          <a:p>
            <a:pPr marL="514350" indent="-514350">
              <a:buFont typeface="Wingdings 2" panose="05020102010507070707" pitchFamily="18" charset="2"/>
              <a:buAutoNum type="arabicPeriod"/>
            </a:pPr>
            <a:r>
              <a:rPr lang="ru-RU" altLang="en-US" sz="2800"/>
              <a:t>Правописно, точка се пишува кај скратениците;</a:t>
            </a:r>
            <a:endParaRPr lang="en-US" altLang="en-US" sz="2800"/>
          </a:p>
          <a:p>
            <a:pPr marL="514350" indent="-514350">
              <a:buFont typeface="Wingdings 2" panose="05020102010507070707" pitchFamily="18" charset="2"/>
              <a:buAutoNum type="arabicPeriod"/>
            </a:pPr>
            <a:r>
              <a:rPr lang="ru-RU" altLang="en-US" sz="2800"/>
              <a:t>Кога набројуваме, зад редните броеви (ако се напишани со арапски </a:t>
            </a:r>
            <a:r>
              <a:rPr lang="mk-MK" altLang="en-US" sz="2800"/>
              <a:t>броеви</a:t>
            </a:r>
            <a:r>
              <a:rPr lang="ru-RU" altLang="en-US" sz="2800"/>
              <a:t>);</a:t>
            </a:r>
            <a:endParaRPr lang="en-US" altLang="en-US" sz="2800"/>
          </a:p>
          <a:p>
            <a:pPr marL="514350" indent="-514350">
              <a:buFont typeface="Wingdings 2" panose="05020102010507070707" pitchFamily="18" charset="2"/>
              <a:buAutoNum type="arabicPeriod"/>
            </a:pPr>
            <a:r>
              <a:rPr lang="ru-RU" altLang="en-US" sz="2800"/>
              <a:t>Кај датумите, ако се напишани со арапски броеви, се пишува точка, а ако се напишани со римски не се пишува точка.</a:t>
            </a:r>
            <a:endParaRPr lang="en-US" altLang="en-US" sz="280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6038AF9-97CA-4CA8-8704-8F25E0F1BA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6000" b="1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acedonian Tms" pitchFamily="18" charset="0"/>
              </a:rPr>
              <a:t>T</a:t>
            </a:r>
            <a:r>
              <a:rPr lang="mk-MK" sz="6000" b="1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acedonian Tms" pitchFamily="18" charset="0"/>
              </a:rPr>
              <a:t>очка</a:t>
            </a:r>
            <a:r>
              <a:rPr sz="6000" b="1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acedonian Tms" pitchFamily="18" charset="0"/>
              </a:rPr>
              <a:t>  (.)</a:t>
            </a:r>
            <a:endParaRPr sz="6000" b="1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F54A8DA-834E-4921-83B3-113D69A60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72000"/>
          </a:xfrm>
        </p:spPr>
        <p:txBody>
          <a:bodyPr/>
          <a:lstStyle/>
          <a:p>
            <a:pPr algn="ctr">
              <a:buNone/>
            </a:pPr>
            <a:r>
              <a:rPr lang="ru-RU" altLang="en-US" sz="4000" dirty="0">
                <a:latin typeface="Macedonian Tms" pitchFamily="18" charset="0"/>
              </a:rPr>
              <a:t>Кога некоја мисла </a:t>
            </a:r>
          </a:p>
          <a:p>
            <a:pPr algn="ctr">
              <a:buNone/>
            </a:pPr>
            <a:r>
              <a:rPr lang="ru-RU" altLang="en-US" sz="4000" dirty="0">
                <a:latin typeface="Macedonian Tms" pitchFamily="18" charset="0"/>
              </a:rPr>
              <a:t>што сакаме да ја искажеме ја прекинуваме,</a:t>
            </a:r>
          </a:p>
          <a:p>
            <a:pPr algn="ctr">
              <a:buNone/>
            </a:pPr>
            <a:r>
              <a:rPr lang="ru-RU" altLang="en-US" sz="4000" dirty="0">
                <a:latin typeface="Macedonian Tms" pitchFamily="18" charset="0"/>
              </a:rPr>
              <a:t> така што таа останува недовршена,</a:t>
            </a:r>
          </a:p>
          <a:p>
            <a:pPr algn="ctr">
              <a:buNone/>
            </a:pPr>
            <a:r>
              <a:rPr lang="ru-RU" altLang="en-US" sz="4000" dirty="0">
                <a:latin typeface="Macedonian Tms" pitchFamily="18" charset="0"/>
              </a:rPr>
              <a:t> пишуваме три точки на крајот</a:t>
            </a:r>
            <a:endParaRPr lang="en-US" altLang="en-US" sz="4000" dirty="0">
              <a:latin typeface="Macedonian Tms" pitchFamily="18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AFE3193-8DF4-45E6-9F82-3AD046F57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382000" cy="8382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mk-MK" sz="6000" b="1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acedonian Tms" pitchFamily="18" charset="0"/>
              </a:rPr>
              <a:t>Три точки</a:t>
            </a:r>
            <a:r>
              <a:rPr sz="6000" b="1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acedonian Tms" pitchFamily="18" charset="0"/>
              </a:rPr>
              <a:t>(...)</a:t>
            </a:r>
            <a:endParaRPr sz="6000" b="1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611F6A2-9E2C-45E5-B8DE-73A371BC8D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14400"/>
            <a:ext cx="8610600" cy="5791200"/>
          </a:xfrm>
        </p:spPr>
        <p:txBody>
          <a:bodyPr>
            <a:noAutofit/>
          </a:bodyPr>
          <a:lstStyle/>
          <a:p>
            <a:pPr marL="274320" indent="-27432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800" dirty="0"/>
              <a:t> Со запирка се одделуваат еднаквите делови во реченицата (подмети, предмети, атрибути), како набројување</a:t>
            </a:r>
            <a:r>
              <a:rPr lang="en-US" sz="1800" dirty="0"/>
              <a:t>;</a:t>
            </a:r>
          </a:p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>
                <a:solidFill>
                  <a:schemeClr val="bg2">
                    <a:lumMod val="75000"/>
                  </a:schemeClr>
                </a:solidFill>
              </a:rPr>
              <a:t>Доматите, пиперките, морковите и компирите беа скапи оваа година.</a:t>
            </a:r>
            <a:endParaRPr lang="en-US" sz="1800" dirty="0">
              <a:solidFill>
                <a:schemeClr val="bg2">
                  <a:lumMod val="75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800" dirty="0"/>
              <a:t>Апозицијата се одделува со запирка</a:t>
            </a:r>
            <a:r>
              <a:rPr lang="en-US" sz="1800" dirty="0"/>
              <a:t>;</a:t>
            </a:r>
          </a:p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>
                <a:solidFill>
                  <a:schemeClr val="bg2">
                    <a:lumMod val="75000"/>
                  </a:schemeClr>
                </a:solidFill>
              </a:rPr>
              <a:t>Тони, мојот сосед, има убаво куче.</a:t>
            </a:r>
            <a:endParaRPr lang="en-US" sz="1800" dirty="0">
              <a:solidFill>
                <a:schemeClr val="bg2">
                  <a:lumMod val="75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800" dirty="0"/>
              <a:t>Извиците се одделуваат со запирка</a:t>
            </a:r>
            <a:r>
              <a:rPr lang="en-US" sz="1800" dirty="0"/>
              <a:t>;</a:t>
            </a:r>
          </a:p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>
                <a:solidFill>
                  <a:schemeClr val="bg2">
                    <a:lumMod val="75000"/>
                  </a:schemeClr>
                </a:solidFill>
              </a:rPr>
              <a:t>Оф, нешто ме боцна.</a:t>
            </a:r>
            <a:endParaRPr lang="en-US" sz="1800" dirty="0">
              <a:solidFill>
                <a:schemeClr val="bg2">
                  <a:lumMod val="75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800" dirty="0"/>
              <a:t>Вметнатите зборови и изрази се одделуваат со запирка</a:t>
            </a:r>
            <a:r>
              <a:rPr lang="en-US" sz="1800" dirty="0"/>
              <a:t>;</a:t>
            </a:r>
          </a:p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>
                <a:solidFill>
                  <a:schemeClr val="bg2">
                    <a:lumMod val="75000"/>
                  </a:schemeClr>
                </a:solidFill>
              </a:rPr>
              <a:t>Вие, се разбира, сте во право.</a:t>
            </a:r>
            <a:endParaRPr lang="en-US" sz="1800" dirty="0">
              <a:solidFill>
                <a:schemeClr val="bg2">
                  <a:lumMod val="75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800" dirty="0"/>
              <a:t>Зборовите за обраќање се одделуваат со запирка</a:t>
            </a:r>
            <a:r>
              <a:rPr lang="en-US" sz="1800" dirty="0"/>
              <a:t>;</a:t>
            </a:r>
          </a:p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>
                <a:solidFill>
                  <a:schemeClr val="bg2">
                    <a:lumMod val="75000"/>
                  </a:schemeClr>
                </a:solidFill>
              </a:rPr>
              <a:t>Мамо, јас ќе си легнам.</a:t>
            </a:r>
            <a:endParaRPr lang="en-US" sz="1800" dirty="0">
              <a:solidFill>
                <a:schemeClr val="bg2">
                  <a:lumMod val="75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800" dirty="0"/>
              <a:t>Запирка се става и пред зборовите: то ест, односно, и тоа, како и; пред спротивните сврзници: а, ама, но, туку</a:t>
            </a:r>
            <a:r>
              <a:rPr lang="en-US" sz="1800" dirty="0"/>
              <a:t>;</a:t>
            </a:r>
          </a:p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>
                <a:solidFill>
                  <a:schemeClr val="bg2">
                    <a:lumMod val="75000"/>
                  </a:schemeClr>
                </a:solidFill>
              </a:rPr>
              <a:t>Тој нема да дојде, т.е. не може да дојде. </a:t>
            </a:r>
            <a:r>
              <a:rPr lang="en-US" sz="1800" dirty="0">
                <a:solidFill>
                  <a:schemeClr val="bg2">
                    <a:lumMod val="75000"/>
                  </a:schemeClr>
                </a:solidFill>
              </a:rPr>
              <a:t>                         </a:t>
            </a:r>
            <a:r>
              <a:rPr lang="ru-RU" sz="1800" dirty="0">
                <a:solidFill>
                  <a:schemeClr val="bg2">
                    <a:lumMod val="75000"/>
                  </a:schemeClr>
                </a:solidFill>
              </a:rPr>
              <a:t>Јас го направив тоа, а не ти.</a:t>
            </a:r>
            <a:endParaRPr lang="en-US" sz="1800" dirty="0">
              <a:solidFill>
                <a:schemeClr val="bg2">
                  <a:lumMod val="75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800" dirty="0"/>
              <a:t>Потврдната честица ДА и одречната НЕ, се одделуваат со запирка кога стојат на почетокот од реченицата.</a:t>
            </a:r>
            <a:endParaRPr lang="en-US" sz="1800" dirty="0"/>
          </a:p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>
                <a:solidFill>
                  <a:schemeClr val="bg2">
                    <a:lumMod val="75000"/>
                  </a:schemeClr>
                </a:solidFill>
              </a:rPr>
              <a:t>Да, ќе дојдам. Не, не доаѓам.</a:t>
            </a:r>
            <a:endParaRPr lang="en-US" sz="18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70EE774-D771-4B7F-843E-FB0ADFB2E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mk-MK" sz="5400" b="1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acedonian Tms" pitchFamily="18" charset="0"/>
              </a:rPr>
              <a:t>Запирка </a:t>
            </a:r>
            <a:r>
              <a:rPr sz="5400" b="1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acedonian Tms" pitchFamily="18" charset="0"/>
              </a:rPr>
              <a:t> (,)</a:t>
            </a:r>
            <a:endParaRPr sz="5400" b="1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FB47702-F601-47AA-98B8-311ED43F2A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>
                <a:solidFill>
                  <a:schemeClr val="accent2"/>
                </a:solidFill>
              </a:rPr>
              <a:t>1.     </a:t>
            </a:r>
            <a:r>
              <a:rPr lang="ru-RU" dirty="0"/>
              <a:t>Составните реченици се одделуваат со запирка, освен кога се поврзани со сврзникот </a:t>
            </a:r>
            <a:r>
              <a:rPr lang="mk-MK" dirty="0"/>
              <a:t>и</a:t>
            </a:r>
            <a:r>
              <a:rPr lang="ru-RU" dirty="0"/>
              <a:t>. Пред сврзникот и никогаш не се пишува запирка.</a:t>
            </a:r>
            <a:endParaRPr lang="en-US" dirty="0"/>
          </a:p>
          <a:p>
            <a:pPr marL="514350" indent="-51435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Тој дојде, седна и почна да чита.</a:t>
            </a:r>
            <a:endParaRPr lang="en-US" dirty="0">
              <a:solidFill>
                <a:schemeClr val="bg2">
                  <a:lumMod val="75000"/>
                </a:schemeClr>
              </a:solidFill>
            </a:endParaRPr>
          </a:p>
          <a:p>
            <a:pPr marL="514350" indent="-51435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>
                <a:solidFill>
                  <a:schemeClr val="accent2"/>
                </a:solidFill>
              </a:rPr>
              <a:t>2.    </a:t>
            </a:r>
            <a:r>
              <a:rPr lang="ru-RU" dirty="0"/>
              <a:t>Спротивните реченици редовно се одделуваат со запирка.</a:t>
            </a:r>
            <a:endParaRPr lang="en-US" dirty="0"/>
          </a:p>
          <a:p>
            <a:pPr marL="514350" indent="-51435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Не зборувај, туку слушај.</a:t>
            </a:r>
            <a:endParaRPr lang="en-US" dirty="0">
              <a:solidFill>
                <a:schemeClr val="bg2">
                  <a:lumMod val="75000"/>
                </a:schemeClr>
              </a:solidFill>
            </a:endParaRPr>
          </a:p>
          <a:p>
            <a:pPr marL="514350" indent="-514350" fontAlgn="auto">
              <a:spcAft>
                <a:spcPts val="0"/>
              </a:spcAft>
              <a:buFont typeface="Wingdings 2"/>
              <a:buAutoNum type="arabicPeriod" startAt="3"/>
              <a:defRPr/>
            </a:pPr>
            <a:r>
              <a:rPr lang="ru-RU" dirty="0"/>
              <a:t>Разделните реченици не се одвојуваат со запирка, освен ако втората е особено истакната или реченицата е премногу долга.</a:t>
            </a:r>
            <a:endParaRPr lang="en-US" dirty="0"/>
          </a:p>
          <a:p>
            <a:pPr marL="514350" indent="-51435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Или слушај ме, или ќе те истепам!</a:t>
            </a:r>
            <a:endParaRPr lang="en-US" dirty="0">
              <a:solidFill>
                <a:schemeClr val="bg2">
                  <a:lumMod val="75000"/>
                </a:schemeClr>
              </a:solidFill>
            </a:endParaRPr>
          </a:p>
          <a:p>
            <a:pPr marL="514350" indent="-51435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>
                <a:solidFill>
                  <a:schemeClr val="accent2"/>
                </a:solidFill>
              </a:rPr>
              <a:t>4.    </a:t>
            </a:r>
            <a:r>
              <a:rPr lang="ru-RU" dirty="0"/>
              <a:t>Исклучните и заклучните реченици се одвојуваат со запирка.</a:t>
            </a:r>
            <a:endParaRPr lang="en-US" dirty="0"/>
          </a:p>
          <a:p>
            <a:pPr marL="514350" indent="-51435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Сите дојдоа, само тој не дојде. </a:t>
            </a: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                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Тој дојде, значи ме сака.</a:t>
            </a:r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AF360B6-F432-4E16-9DC7-BD4946B5D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mk-MK" b="1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Запирка во независносложената </a:t>
            </a:r>
            <a:br>
              <a:rPr b="1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mk-MK" b="1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реченица</a:t>
            </a:r>
            <a:endParaRPr b="1" spc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C741FF5-72E9-4F39-B4DD-FFD5753EBC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dirty="0"/>
              <a:t>Сите зависни реченици кога се во инверзија или се вметнати, се одделуваат со запирка.</a:t>
            </a:r>
            <a:br>
              <a:rPr lang="ru-RU" dirty="0"/>
            </a:br>
            <a:r>
              <a:rPr lang="ru-RU" dirty="0"/>
              <a:t>              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Кога ќе дојдеш, ќе учиме заедно.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dirty="0"/>
              <a:t>Кога се во обичен ред може, но и не мора да се одвојат со запирка. Тоа зависи од потесната или полабавата врска меѓу нив.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dirty="0"/>
              <a:t>Исказните и целните реченици никогаш не се одделуваат со запирка.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Тој рече дека ќе дојде.               Тој застана да купи леб.</a:t>
            </a:r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3D7ED35-607F-42D5-9CF6-9E220526F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mk-MK" b="1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Запирка во зависносложената реченица</a:t>
            </a:r>
            <a:endParaRPr b="1" spc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3FFF43E-6840-44FE-9681-CFC9019465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3886200"/>
          </a:xfrm>
        </p:spPr>
        <p:txBody>
          <a:bodyPr>
            <a:normAutofit/>
          </a:bodyPr>
          <a:lstStyle/>
          <a:p>
            <a:pPr marL="514350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sz="3000" dirty="0"/>
              <a:t>Прашалник се пишува на крајот од прашалната реченица.</a:t>
            </a:r>
            <a:br>
              <a:rPr lang="ru-RU" sz="3000" dirty="0"/>
            </a:br>
            <a:r>
              <a:rPr lang="ru-RU" sz="3000" dirty="0">
                <a:solidFill>
                  <a:schemeClr val="bg2">
                    <a:lumMod val="75000"/>
                  </a:schemeClr>
                </a:solidFill>
              </a:rPr>
              <a:t>                Ќе дојдеш ли утре кај мене?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None/>
              <a:defRPr/>
            </a:pPr>
            <a:endParaRPr lang="ru-RU" sz="3000" dirty="0"/>
          </a:p>
          <a:p>
            <a:pPr marL="514350" indent="-51435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000" dirty="0">
                <a:solidFill>
                  <a:schemeClr val="accent2"/>
                </a:solidFill>
              </a:rPr>
              <a:t>2.   </a:t>
            </a:r>
            <a:r>
              <a:rPr lang="ru-RU" sz="3000" dirty="0"/>
              <a:t>Се пишува зад прашални зборови и искази.</a:t>
            </a:r>
            <a:br>
              <a:rPr lang="ru-RU" sz="3000" dirty="0"/>
            </a:br>
            <a:r>
              <a:rPr lang="ru-RU" sz="3000" dirty="0">
                <a:solidFill>
                  <a:schemeClr val="bg2">
                    <a:lumMod val="75000"/>
                  </a:schemeClr>
                </a:solidFill>
              </a:rPr>
              <a:t>                      Кога? Каде? Зошто?</a:t>
            </a:r>
            <a:endParaRPr lang="en-US" sz="30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4689277-D97A-413F-A9B5-78ECD06F1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mk-MK" sz="6000" b="1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acedonian Tms" pitchFamily="18" charset="0"/>
              </a:rPr>
              <a:t>Прашалник  </a:t>
            </a:r>
            <a:r>
              <a:rPr sz="6000" b="1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acedonian Tms" pitchFamily="18" charset="0"/>
              </a:rPr>
              <a:t>(?)</a:t>
            </a:r>
            <a:endParaRPr sz="6000" b="1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169</TotalTime>
  <Words>1472</Words>
  <Application>Microsoft Office PowerPoint</Application>
  <PresentationFormat>On-screen Show (4:3)</PresentationFormat>
  <Paragraphs>95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Constantia</vt:lpstr>
      <vt:lpstr>Macedonian Tms</vt:lpstr>
      <vt:lpstr>Macedonian Typewriter</vt:lpstr>
      <vt:lpstr>Wingdings</vt:lpstr>
      <vt:lpstr>Wingdings 2</vt:lpstr>
      <vt:lpstr>Paper</vt:lpstr>
      <vt:lpstr>ИНТЕРПУНКЦИСИ ЗНАЦИ</vt:lpstr>
      <vt:lpstr>ИНТЕРПУНКЦИСКИ ЗНАЦИ ГИ НАРЕКУВАМЕ ОНИЕ ЗНАЦИ КОИ СЕ КОРИСТАТ ВО ПИШУВАЊЕТО, ЗА ДА МОЖЕ ПОЈАСНО ДА СЕ ПРИКАЖЕ ОНА ШТО САКАМЕ ДА ГО КАЖЕМЕ</vt:lpstr>
      <vt:lpstr>Интерпункциски знаци</vt:lpstr>
      <vt:lpstr>Tочка  (.)</vt:lpstr>
      <vt:lpstr>Три точки(...)</vt:lpstr>
      <vt:lpstr>Запирка  (,)</vt:lpstr>
      <vt:lpstr>Запирка во независносложената  реченица</vt:lpstr>
      <vt:lpstr>Запирка во зависносложената реченица</vt:lpstr>
      <vt:lpstr>Прашалник  (?)</vt:lpstr>
      <vt:lpstr>Извичник  (!)</vt:lpstr>
      <vt:lpstr>Прашалник извичник  (?!)</vt:lpstr>
      <vt:lpstr>Две точки (:)</vt:lpstr>
      <vt:lpstr>Точка и запирка (;)</vt:lpstr>
      <vt:lpstr>Наводници („“)</vt:lpstr>
      <vt:lpstr>Загради ( )</vt:lpstr>
      <vt:lpstr>Црта  (тире)  ()</vt:lpstr>
      <vt:lpstr>Цртичка  (-)</vt:lpstr>
      <vt:lpstr>Апостроф ()</vt:lpstr>
      <vt:lpstr>Надреден знак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INTERPUNKCISKI ZNACI</dc:title>
  <dc:creator>Lidija</dc:creator>
  <cp:lastModifiedBy>Fujitsu ©</cp:lastModifiedBy>
  <cp:revision>19</cp:revision>
  <dcterms:created xsi:type="dcterms:W3CDTF">2011-04-27T12:40:16Z</dcterms:created>
  <dcterms:modified xsi:type="dcterms:W3CDTF">2020-03-18T17:53:22Z</dcterms:modified>
</cp:coreProperties>
</file>