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7.xml.rels" ContentType="application/vnd.openxmlformats-package.relationship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2.jpeg" ContentType="image/jpeg"/>
  <Override PartName="/ppt/media/image1.png" ContentType="image/png"/>
  <Override PartName="/ppt/media/image3.png" ContentType="image/png"/>
  <Override PartName="/ppt/media/image5.png" ContentType="image/png"/>
  <Override PartName="/ppt/media/image4.png" ContentType="image/png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_rels/.rels" ContentType="application/vnd.openxmlformats-package.relationshi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63475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09480" y="4187520"/>
            <a:ext cx="63475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38620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09480" y="41875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3862080" y="41875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2755800" y="21607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902120" y="21607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0" name="PlaceHolder 5"/>
          <p:cNvSpPr>
            <a:spLocks noGrp="1"/>
          </p:cNvSpPr>
          <p:nvPr>
            <p:ph type="body"/>
          </p:nvPr>
        </p:nvSpPr>
        <p:spPr>
          <a:xfrm>
            <a:off x="609480" y="41875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1" name="PlaceHolder 6"/>
          <p:cNvSpPr>
            <a:spLocks noGrp="1"/>
          </p:cNvSpPr>
          <p:nvPr>
            <p:ph type="body"/>
          </p:nvPr>
        </p:nvSpPr>
        <p:spPr>
          <a:xfrm>
            <a:off x="2755800" y="41875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2" name="PlaceHolder 7"/>
          <p:cNvSpPr>
            <a:spLocks noGrp="1"/>
          </p:cNvSpPr>
          <p:nvPr>
            <p:ph type="body"/>
          </p:nvPr>
        </p:nvSpPr>
        <p:spPr>
          <a:xfrm>
            <a:off x="4902120" y="41875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609480" y="2160720"/>
            <a:ext cx="6347520" cy="388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63475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3097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3862080" y="2160720"/>
            <a:ext cx="3097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609480" y="609480"/>
            <a:ext cx="6347520" cy="612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3862080" y="2160720"/>
            <a:ext cx="3097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609480" y="41875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subTitle"/>
          </p:nvPr>
        </p:nvSpPr>
        <p:spPr>
          <a:xfrm>
            <a:off x="609480" y="2160720"/>
            <a:ext cx="6347520" cy="388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3097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38620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3862080" y="41875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38620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09480" y="4187520"/>
            <a:ext cx="63475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63475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09480" y="4187520"/>
            <a:ext cx="63475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38620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09480" y="41875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3862080" y="41875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2755800" y="21607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902120" y="21607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609480" y="41875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2755800" y="41875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4902120" y="41875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63475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3097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862080" y="2160720"/>
            <a:ext cx="3097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subTitle"/>
          </p:nvPr>
        </p:nvSpPr>
        <p:spPr>
          <a:xfrm>
            <a:off x="609480" y="609480"/>
            <a:ext cx="6347520" cy="612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862080" y="2160720"/>
            <a:ext cx="3097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09480" y="41875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3097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38620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3862080" y="41875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38620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609480" y="4187520"/>
            <a:ext cx="63475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-8640" y="-8640"/>
            <a:ext cx="9169560" cy="6874920"/>
            <a:chOff x="-8640" y="-8640"/>
            <a:chExt cx="9169560" cy="6874920"/>
          </a:xfrm>
        </p:grpSpPr>
        <p:sp>
          <p:nvSpPr>
            <p:cNvPr id="1" name="CustomShape 2"/>
            <p:cNvSpPr/>
            <p:nvPr/>
          </p:nvSpPr>
          <p:spPr>
            <a:xfrm>
              <a:off x="-8640" y="4013280"/>
              <a:ext cx="456840" cy="2853000"/>
            </a:xfrm>
            <a:custGeom>
              <a:avLst/>
              <a:gd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" name="Line 3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cap="rnd"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Line 4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cap="rnd"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6891840" y="0"/>
              <a:ext cx="2269080" cy="686628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7205040" y="-8640"/>
              <a:ext cx="1947960" cy="686628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6638040" y="3920040"/>
              <a:ext cx="2513160" cy="293760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7010280" y="-8640"/>
              <a:ext cx="2142360" cy="686628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8295840" y="-8640"/>
              <a:ext cx="857160" cy="686628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8077320" y="-8640"/>
              <a:ext cx="1066320" cy="686628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8060400" y="4893840"/>
              <a:ext cx="1093680" cy="196380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11" name="Group 12"/>
          <p:cNvGrpSpPr/>
          <p:nvPr/>
        </p:nvGrpSpPr>
        <p:grpSpPr>
          <a:xfrm>
            <a:off x="-8640" y="-8640"/>
            <a:ext cx="9169560" cy="6874920"/>
            <a:chOff x="-8640" y="-8640"/>
            <a:chExt cx="9169560" cy="6874920"/>
          </a:xfrm>
        </p:grpSpPr>
        <p:sp>
          <p:nvSpPr>
            <p:cNvPr id="12" name="Line 13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cap="rnd"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3" name="Line 14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cap="rnd"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4" name="CustomShape 15"/>
            <p:cNvSpPr/>
            <p:nvPr/>
          </p:nvSpPr>
          <p:spPr>
            <a:xfrm>
              <a:off x="6891840" y="0"/>
              <a:ext cx="2269080" cy="686628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7205040" y="-8640"/>
              <a:ext cx="1947960" cy="686628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6638040" y="3920040"/>
              <a:ext cx="2513160" cy="293760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7010280" y="-8640"/>
              <a:ext cx="2142360" cy="686628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8295840" y="-8640"/>
              <a:ext cx="857160" cy="686628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8077320" y="-8640"/>
              <a:ext cx="1066320" cy="686628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8060400" y="4893840"/>
              <a:ext cx="1093680" cy="196380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>
              <a:off x="-8640" y="-8640"/>
              <a:ext cx="863280" cy="5697720"/>
            </a:xfrm>
            <a:custGeom>
              <a:avLst/>
              <a:gdLst/>
              <a:ah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2" name="PlaceHolder 23"/>
          <p:cNvSpPr>
            <a:spLocks noGrp="1"/>
          </p:cNvSpPr>
          <p:nvPr>
            <p:ph type="title"/>
          </p:nvPr>
        </p:nvSpPr>
        <p:spPr>
          <a:xfrm>
            <a:off x="1130760" y="2404440"/>
            <a:ext cx="5826240" cy="1645920"/>
          </a:xfrm>
          <a:prstGeom prst="rect">
            <a:avLst/>
          </a:prstGeom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r>
              <a:rPr b="0" lang="en-US" sz="5400" spc="-1" strike="noStrike">
                <a:solidFill>
                  <a:srgbClr val="90c226"/>
                </a:solidFill>
                <a:latin typeface="Trebuchet MS"/>
              </a:rPr>
              <a:t>Click to edit Master title style</a:t>
            </a:r>
            <a:endParaRPr b="0" lang="en-US" sz="54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3" name="PlaceHolder 24"/>
          <p:cNvSpPr>
            <a:spLocks noGrp="1"/>
          </p:cNvSpPr>
          <p:nvPr>
            <p:ph type="dt"/>
          </p:nvPr>
        </p:nvSpPr>
        <p:spPr>
          <a:xfrm>
            <a:off x="5405400" y="6041520"/>
            <a:ext cx="6836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B924C586-C072-42AB-B02A-F54740D1E96A}" type="datetime">
              <a:rPr b="0" lang="en-US" sz="900" spc="-1" strike="noStrike">
                <a:solidFill>
                  <a:srgbClr val="8b8b8b"/>
                </a:solidFill>
                <a:latin typeface="Trebuchet MS"/>
              </a:rPr>
              <a:t>3/20/20</a:t>
            </a:fld>
            <a:endParaRPr b="0" lang="en-US" sz="900" spc="-1" strike="noStrike">
              <a:latin typeface="Times New Roman"/>
            </a:endParaRPr>
          </a:p>
        </p:txBody>
      </p:sp>
      <p:sp>
        <p:nvSpPr>
          <p:cNvPr id="24" name="PlaceHolder 25"/>
          <p:cNvSpPr>
            <a:spLocks noGrp="1"/>
          </p:cNvSpPr>
          <p:nvPr>
            <p:ph type="ftr"/>
          </p:nvPr>
        </p:nvSpPr>
        <p:spPr>
          <a:xfrm>
            <a:off x="609480" y="6041520"/>
            <a:ext cx="462276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25" name="PlaceHolder 26"/>
          <p:cNvSpPr>
            <a:spLocks noGrp="1"/>
          </p:cNvSpPr>
          <p:nvPr>
            <p:ph type="sldNum"/>
          </p:nvPr>
        </p:nvSpPr>
        <p:spPr>
          <a:xfrm>
            <a:off x="6444720" y="6041520"/>
            <a:ext cx="51228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CDED6E9B-5807-453A-822E-CAA4D7A3D4FF}" type="slidenum">
              <a:rPr b="0" lang="en-US" sz="900" spc="-1" strike="noStrike">
                <a:solidFill>
                  <a:srgbClr val="90c226"/>
                </a:solidFill>
                <a:latin typeface="Trebuchet MS"/>
              </a:rPr>
              <a:t>&lt;number&gt;</a:t>
            </a:fld>
            <a:endParaRPr b="0" lang="en-US" sz="900" spc="-1" strike="noStrike">
              <a:latin typeface="Times New Roman"/>
            </a:endParaRPr>
          </a:p>
        </p:txBody>
      </p:sp>
      <p:sp>
        <p:nvSpPr>
          <p:cNvPr id="26" name="PlaceHolder 2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Click to edit the outline text format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404040"/>
                </a:solidFill>
                <a:latin typeface="Trebuchet MS"/>
              </a:rPr>
              <a:t>Second Outline Level</a:t>
            </a:r>
            <a:endParaRPr b="0" lang="en-US" sz="1400" spc="-1" strike="noStrike">
              <a:solidFill>
                <a:srgbClr val="404040"/>
              </a:solidFill>
              <a:latin typeface="Trebuchet M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Third Outline Level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Fourth Outline Level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Fifth Outline Level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Sixth Outline Level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Seventh Outline Level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1"/>
          <p:cNvGrpSpPr/>
          <p:nvPr/>
        </p:nvGrpSpPr>
        <p:grpSpPr>
          <a:xfrm>
            <a:off x="-8640" y="-8640"/>
            <a:ext cx="9169560" cy="6874920"/>
            <a:chOff x="-8640" y="-8640"/>
            <a:chExt cx="9169560" cy="6874920"/>
          </a:xfrm>
        </p:grpSpPr>
        <p:sp>
          <p:nvSpPr>
            <p:cNvPr id="64" name="CustomShape 2"/>
            <p:cNvSpPr/>
            <p:nvPr/>
          </p:nvSpPr>
          <p:spPr>
            <a:xfrm>
              <a:off x="-8640" y="4013280"/>
              <a:ext cx="456840" cy="2853000"/>
            </a:xfrm>
            <a:custGeom>
              <a:avLst/>
              <a:gd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5" name="Line 3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cap="rnd"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6" name="Line 4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cap="rnd"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7" name="CustomShape 5"/>
            <p:cNvSpPr/>
            <p:nvPr/>
          </p:nvSpPr>
          <p:spPr>
            <a:xfrm>
              <a:off x="6891840" y="0"/>
              <a:ext cx="2269080" cy="686628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8" name="CustomShape 6"/>
            <p:cNvSpPr/>
            <p:nvPr/>
          </p:nvSpPr>
          <p:spPr>
            <a:xfrm>
              <a:off x="7205040" y="-8640"/>
              <a:ext cx="1947960" cy="686628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9" name="CustomShape 7"/>
            <p:cNvSpPr/>
            <p:nvPr/>
          </p:nvSpPr>
          <p:spPr>
            <a:xfrm>
              <a:off x="6638040" y="3920040"/>
              <a:ext cx="2513160" cy="293760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0" name="CustomShape 8"/>
            <p:cNvSpPr/>
            <p:nvPr/>
          </p:nvSpPr>
          <p:spPr>
            <a:xfrm>
              <a:off x="7010280" y="-8640"/>
              <a:ext cx="2142360" cy="686628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1" name="CustomShape 9"/>
            <p:cNvSpPr/>
            <p:nvPr/>
          </p:nvSpPr>
          <p:spPr>
            <a:xfrm>
              <a:off x="8295840" y="-8640"/>
              <a:ext cx="857160" cy="686628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2" name="CustomShape 10"/>
            <p:cNvSpPr/>
            <p:nvPr/>
          </p:nvSpPr>
          <p:spPr>
            <a:xfrm>
              <a:off x="8077320" y="-8640"/>
              <a:ext cx="1066320" cy="686628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3" name="CustomShape 11"/>
            <p:cNvSpPr/>
            <p:nvPr/>
          </p:nvSpPr>
          <p:spPr>
            <a:xfrm>
              <a:off x="8060400" y="4893840"/>
              <a:ext cx="1093680" cy="196380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74" name="PlaceHolder 12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Click to edit Master title style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5" name="PlaceHolder 13"/>
          <p:cNvSpPr>
            <a:spLocks noGrp="1"/>
          </p:cNvSpPr>
          <p:nvPr>
            <p:ph type="body"/>
          </p:nvPr>
        </p:nvSpPr>
        <p:spPr>
          <a:xfrm>
            <a:off x="609480" y="2160720"/>
            <a:ext cx="6347520" cy="388044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Edit Master text styles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600" spc="-1" strike="noStrike">
                <a:solidFill>
                  <a:srgbClr val="404040"/>
                </a:solidFill>
                <a:latin typeface="Trebuchet MS"/>
              </a:rPr>
              <a:t>Second level</a:t>
            </a: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400" spc="-1" strike="noStrike">
                <a:solidFill>
                  <a:srgbClr val="404040"/>
                </a:solidFill>
                <a:latin typeface="Trebuchet MS"/>
              </a:rPr>
              <a:t>Third level</a:t>
            </a:r>
            <a:endParaRPr b="0" lang="en-US" sz="1400" spc="-1" strike="noStrike">
              <a:solidFill>
                <a:srgbClr val="404040"/>
              </a:solidFill>
              <a:latin typeface="Trebuchet MS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Fourth level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Fifth level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6" name="PlaceHolder 14"/>
          <p:cNvSpPr>
            <a:spLocks noGrp="1"/>
          </p:cNvSpPr>
          <p:nvPr>
            <p:ph type="dt"/>
          </p:nvPr>
        </p:nvSpPr>
        <p:spPr>
          <a:xfrm>
            <a:off x="5405400" y="6041520"/>
            <a:ext cx="6836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9E8A4AF-5062-47BF-8D21-9F244B1A6269}" type="datetime">
              <a:rPr b="0" lang="en-US" sz="900" spc="-1" strike="noStrike">
                <a:solidFill>
                  <a:srgbClr val="8b8b8b"/>
                </a:solidFill>
                <a:latin typeface="Trebuchet MS"/>
              </a:rPr>
              <a:t>3/20/20</a:t>
            </a:fld>
            <a:endParaRPr b="0" lang="en-US" sz="900" spc="-1" strike="noStrike">
              <a:latin typeface="Times New Roman"/>
            </a:endParaRPr>
          </a:p>
        </p:txBody>
      </p:sp>
      <p:sp>
        <p:nvSpPr>
          <p:cNvPr id="77" name="PlaceHolder 15"/>
          <p:cNvSpPr>
            <a:spLocks noGrp="1"/>
          </p:cNvSpPr>
          <p:nvPr>
            <p:ph type="ftr"/>
          </p:nvPr>
        </p:nvSpPr>
        <p:spPr>
          <a:xfrm>
            <a:off x="609480" y="6041520"/>
            <a:ext cx="462276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78" name="PlaceHolder 16"/>
          <p:cNvSpPr>
            <a:spLocks noGrp="1"/>
          </p:cNvSpPr>
          <p:nvPr>
            <p:ph type="sldNum"/>
          </p:nvPr>
        </p:nvSpPr>
        <p:spPr>
          <a:xfrm>
            <a:off x="6444720" y="6041520"/>
            <a:ext cx="51228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AE1D2289-5FF8-48B9-BB0A-F6307C674164}" type="slidenum">
              <a:rPr b="0" lang="en-US" sz="900" spc="-1" strike="noStrike">
                <a:solidFill>
                  <a:srgbClr val="90c226"/>
                </a:solidFill>
                <a:latin typeface="Trebuchet MS"/>
              </a:rPr>
              <a:t>&lt;number&gt;</a:t>
            </a:fld>
            <a:endParaRPr b="0" lang="en-US" sz="9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04920" y="1294200"/>
            <a:ext cx="8381520" cy="620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ctr">
              <a:lnSpc>
                <a:spcPct val="100000"/>
              </a:lnSpc>
            </a:pPr>
            <a:r>
              <a:rPr b="0" lang="en-US" sz="5400" spc="-1" strike="noStrike">
                <a:solidFill>
                  <a:srgbClr val="90c226"/>
                </a:solidFill>
                <a:latin typeface="Trebuchet MS"/>
              </a:rPr>
              <a:t>Докази за еволуција</a:t>
            </a:r>
            <a:endParaRPr b="0" lang="en-US" sz="54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380880" y="36000"/>
            <a:ext cx="8229240" cy="1469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91440"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Trebuchet MS"/>
              </a:rPr>
              <a:t>СОЗУ Кузман Шапкарев – Битола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2000" spc="-1" strike="noStrike">
                <a:solidFill>
                  <a:srgbClr val="000000"/>
                </a:solidFill>
                <a:latin typeface="Trebuchet MS"/>
              </a:rPr>
              <a:t>Биологија за IV година средно стручно образование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Trebuchet MS"/>
              </a:rPr>
              <a:t>професор Зоран Каранфиловски</a:t>
            </a:r>
            <a:endParaRPr b="0" lang="en-U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rebuchet MS"/>
              </a:rPr>
              <a:t>Учебник по Биологија за IV година средно образование, стр.245 - 247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17" name="CustomShape 3"/>
          <p:cNvSpPr/>
          <p:nvPr/>
        </p:nvSpPr>
        <p:spPr>
          <a:xfrm>
            <a:off x="762120" y="2057400"/>
            <a:ext cx="685764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en-US" sz="1800" spc="-1" strike="noStrike">
                <a:solidFill>
                  <a:srgbClr val="000000"/>
                </a:solidFill>
                <a:latin typeface="Trebuchet MS"/>
              </a:rPr>
              <a:t>Доказите за еволуцијата се научни факти од различни научни дисциплини за заедничкото потекло на животните и растенијата</a:t>
            </a:r>
            <a:endParaRPr b="0" lang="en-US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en-US" sz="1800" spc="-1" strike="noStrike">
                <a:solidFill>
                  <a:srgbClr val="000000"/>
                </a:solidFill>
                <a:latin typeface="Trebuchet MS"/>
              </a:rPr>
              <a:t>Ваквите докази се делат на три групи: 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118" name="Picture 3" descr=""/>
          <p:cNvPicPr/>
          <p:nvPr/>
        </p:nvPicPr>
        <p:blipFill>
          <a:blip r:embed="rId1"/>
          <a:stretch/>
        </p:blipFill>
        <p:spPr>
          <a:xfrm>
            <a:off x="2405160" y="3400200"/>
            <a:ext cx="4181040" cy="31392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914400" y="533520"/>
            <a:ext cx="7772040" cy="883800"/>
          </a:xfrm>
          <a:prstGeom prst="rect">
            <a:avLst/>
          </a:prstGeom>
          <a:solidFill>
            <a:srgbClr val="d5eda2"/>
          </a:solidFill>
          <a:ln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90c226"/>
                </a:solidFill>
                <a:latin typeface="Trebuchet MS"/>
              </a:rPr>
              <a:t>Палеонтолошки докази</a:t>
            </a:r>
            <a:endParaRPr b="0" lang="en-US" sz="32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0" name="TextShape 2"/>
          <p:cNvSpPr txBox="1"/>
          <p:nvPr/>
        </p:nvSpPr>
        <p:spPr>
          <a:xfrm>
            <a:off x="915120" y="1417680"/>
            <a:ext cx="7772040" cy="5211360"/>
          </a:xfrm>
          <a:prstGeom prst="rect">
            <a:avLst/>
          </a:prstGeom>
          <a:gradFill rotWithShape="0">
            <a:gsLst>
              <a:gs pos="0">
                <a:srgbClr val="e8c160"/>
              </a:gs>
              <a:gs pos="100000">
                <a:srgbClr val="f5e4c4"/>
              </a:gs>
            </a:gsLst>
            <a:lin ang="16200000"/>
          </a:gradFill>
          <a:ln cap="rnd" w="12600">
            <a:solidFill>
              <a:srgbClr val="e6b91e"/>
            </a:solidFill>
            <a:round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Тоа се скаменети делови од растенија и животни ( фосили)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Тука спаѓаат преодни форми и палеонтолошки низи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Преодни форми се фосили кои имаат сличности со еволутивно постара и еволутивно помлада група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Палеонтолошките низи ги содржат сите фосили кои ја реконструираат еволуцијата на еден вид 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121" name="Picture 2" descr="Image result for докази за еволуцијата"/>
          <p:cNvPicPr/>
          <p:nvPr/>
        </p:nvPicPr>
        <p:blipFill>
          <a:blip r:embed="rId1"/>
          <a:stretch/>
        </p:blipFill>
        <p:spPr>
          <a:xfrm>
            <a:off x="2657520" y="4572000"/>
            <a:ext cx="4285800" cy="11998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914400" y="533520"/>
            <a:ext cx="7772040" cy="883800"/>
          </a:xfrm>
          <a:prstGeom prst="rect">
            <a:avLst/>
          </a:prstGeom>
          <a:solidFill>
            <a:srgbClr val="d5eda2"/>
          </a:solidFill>
          <a:ln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90c226"/>
                </a:solidFill>
                <a:latin typeface="Trebuchet MS"/>
              </a:rPr>
              <a:t>Докази од споредбена ембриологија</a:t>
            </a:r>
            <a:endParaRPr b="0" lang="en-US" sz="32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915120" y="1417680"/>
            <a:ext cx="7772040" cy="5211360"/>
          </a:xfrm>
          <a:prstGeom prst="rect">
            <a:avLst/>
          </a:prstGeom>
          <a:gradFill rotWithShape="0">
            <a:gsLst>
              <a:gs pos="0">
                <a:srgbClr val="e8c160"/>
              </a:gs>
              <a:gs pos="100000">
                <a:srgbClr val="f5e4c4"/>
              </a:gs>
            </a:gsLst>
            <a:lin ang="16200000"/>
          </a:gradFill>
          <a:ln cap="rnd" w="12600">
            <a:solidFill>
              <a:srgbClr val="e6b91e"/>
            </a:solidFill>
            <a:round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Сите ембриони потекнуваат од зигот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Сите ембриони на рбетниците минуваат низ стадиум со жабри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124" name="Picture 4" descr=""/>
          <p:cNvPicPr/>
          <p:nvPr/>
        </p:nvPicPr>
        <p:blipFill>
          <a:blip r:embed="rId1"/>
          <a:stretch/>
        </p:blipFill>
        <p:spPr>
          <a:xfrm>
            <a:off x="2914560" y="2819520"/>
            <a:ext cx="3771720" cy="34322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914400" y="533520"/>
            <a:ext cx="7772040" cy="883800"/>
          </a:xfrm>
          <a:prstGeom prst="rect">
            <a:avLst/>
          </a:prstGeom>
          <a:solidFill>
            <a:srgbClr val="d5eda2"/>
          </a:solidFill>
          <a:ln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90c226"/>
                </a:solidFill>
                <a:latin typeface="Trebuchet MS"/>
              </a:rPr>
              <a:t>Докази од споредбена анатомија</a:t>
            </a:r>
            <a:endParaRPr b="0" lang="en-US" sz="32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6" name="TextShape 2"/>
          <p:cNvSpPr txBox="1"/>
          <p:nvPr/>
        </p:nvSpPr>
        <p:spPr>
          <a:xfrm>
            <a:off x="915120" y="1417680"/>
            <a:ext cx="7772040" cy="5211360"/>
          </a:xfrm>
          <a:prstGeom prst="rect">
            <a:avLst/>
          </a:prstGeom>
          <a:gradFill rotWithShape="0">
            <a:gsLst>
              <a:gs pos="0">
                <a:srgbClr val="e8c160"/>
              </a:gs>
              <a:gs pos="100000">
                <a:srgbClr val="f5e4c4"/>
              </a:gs>
            </a:gsLst>
            <a:lin ang="16200000"/>
          </a:gradFill>
          <a:ln cap="rnd" w="12600">
            <a:solidFill>
              <a:srgbClr val="e6b91e"/>
            </a:solidFill>
            <a:round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Заедничкото потекло на видовите се докажува со споредување на анатомската градба на организмите: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Хомологни органи: имаат заедничко потекло, слична положба во телото а извршуваат различни функции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Аналогни органи: имаат различна градба и ембрионално потекло, а извршуваат иста функција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Рудиментирани органи: постоеле, но со време ја изгубиле функцијата и рудиментирале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127" name="Picture 3" descr=""/>
          <p:cNvPicPr/>
          <p:nvPr/>
        </p:nvPicPr>
        <p:blipFill>
          <a:blip r:embed="rId1"/>
          <a:stretch/>
        </p:blipFill>
        <p:spPr>
          <a:xfrm>
            <a:off x="1514520" y="4510800"/>
            <a:ext cx="3058560" cy="1858680"/>
          </a:xfrm>
          <a:prstGeom prst="rect">
            <a:avLst/>
          </a:prstGeom>
          <a:ln>
            <a:noFill/>
          </a:ln>
        </p:spPr>
      </p:pic>
      <p:pic>
        <p:nvPicPr>
          <p:cNvPr id="128" name="Picture 5" descr=""/>
          <p:cNvPicPr/>
          <p:nvPr/>
        </p:nvPicPr>
        <p:blipFill>
          <a:blip r:embed="rId2"/>
          <a:stretch/>
        </p:blipFill>
        <p:spPr>
          <a:xfrm>
            <a:off x="4827240" y="4807080"/>
            <a:ext cx="3171600" cy="12664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355</TotalTime>
  <Application>LibreOffice/6.3.4.2$Linux_X86_64 LibreOffice_project/60da17e045e08f1793c57c00ba83cdfce946d0aa</Application>
  <Words>182</Words>
  <Paragraphs>23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Tomislav Bosevski</dc:creator>
  <dc:description/>
  <dc:language>en-US</dc:language>
  <cp:lastModifiedBy>HP</cp:lastModifiedBy>
  <dcterms:modified xsi:type="dcterms:W3CDTF">2020-03-20T10:23:02Z</dcterms:modified>
  <cp:revision>135</cp:revision>
  <dc:subject/>
  <dc:title>ЦАРСТВО ПРОТИСТА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4</vt:i4>
  </property>
</Properties>
</file>