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80" r:id="rId9"/>
    <p:sldMasterId id="2147483792" r:id="rId10"/>
    <p:sldMasterId id="2147483804" r:id="rId11"/>
  </p:sldMasterIdLst>
  <p:sldIdLst>
    <p:sldId id="260" r:id="rId12"/>
    <p:sldId id="271" r:id="rId13"/>
    <p:sldId id="272" r:id="rId14"/>
    <p:sldId id="259" r:id="rId15"/>
    <p:sldId id="261" r:id="rId16"/>
    <p:sldId id="262" r:id="rId17"/>
    <p:sldId id="263" r:id="rId18"/>
    <p:sldId id="265" r:id="rId19"/>
    <p:sldId id="266" r:id="rId20"/>
    <p:sldId id="267" r:id="rId21"/>
    <p:sldId id="269" r:id="rId22"/>
    <p:sldId id="270" r:id="rId23"/>
    <p:sldId id="273" r:id="rId24"/>
    <p:sldId id="274" r:id="rId25"/>
    <p:sldId id="275" r:id="rId26"/>
    <p:sldId id="276" r:id="rId27"/>
    <p:sldId id="278" r:id="rId28"/>
    <p:sldId id="279" r:id="rId29"/>
    <p:sldId id="281" r:id="rId30"/>
    <p:sldId id="282" r:id="rId31"/>
    <p:sldId id="283" r:id="rId32"/>
    <p:sldId id="284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00"/>
    <a:srgbClr val="00FF00"/>
    <a:srgbClr val="000066"/>
    <a:srgbClr val="FF9900"/>
    <a:srgbClr val="CC3300"/>
    <a:srgbClr val="6633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21A40C-54E7-4121-856A-03913843BA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E93A8D-DC1A-4B45-A6B9-69777430F5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9F5CE4-9C23-4BB3-958C-79D35CAFA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F3B044-2A53-4CC8-A9D8-09248BF174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7D380F-D89A-4E80-8F17-770BB91299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420797-19F5-4525-9EEB-428949858A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EA6AC9-91C2-42EC-A541-1B5A0C752A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C988AF-CF34-4883-A424-84D03DD45C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A73547-3326-4BB1-87AF-AA6F598D32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D3C211-3729-4B95-B106-0886EE00D0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5D1E23-C783-4464-9498-23B46BA7F7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CE5382-EE7A-4D5F-B093-324457BD3F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7C35A7-72D1-4267-8FAB-E823B80081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B80181-3BFE-4302-98D3-3864923488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79A94-94F8-4C95-88D4-75DFB7D856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026A62-6762-410C-9E54-D531E75681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23E4B6-30EE-475D-92E4-7AE7BBF36B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F3862C-BA7F-4F58-B013-EBB655DDBE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8F5ABA-8613-4CB4-9F1E-2148BB7D8B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AB1A58-859E-48DF-A6BB-048A31F5A8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A8162B-945A-462C-9BFE-3EE3B2EA9B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1DBDF1-546E-40D1-9554-5B3DEC9471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0F9565-D082-42EA-A5B8-2231F9D582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8136BD-340F-4614-AD73-A1A95A65E3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1812C5-DA24-4299-B1F2-DCE0AD3FF9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0E90D3-A93C-49EE-9C1B-1C44197F77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551B97-DF95-4F40-A7A1-2FA7B341A6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5DDC5F-1673-4242-9160-753A8CC16E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F93764-4A60-40A9-80F2-FCA543A81E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A2F79-4800-4462-BF87-C7650C8891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7A7C6-E111-472D-A0EF-68C94A5EB3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540183-584B-435D-BFCD-079E53FE3D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716E0A-10EE-4463-9290-EFEF787316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9AF28-7E51-485C-A015-4BB44EAF30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734BBC-5DF4-4A1B-B034-6FA081414E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CCDDFC-7507-4A95-8E5C-F9D3AFF0B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4B8B4C-0B85-4679-8575-AD9295C051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A8695B-ADD7-4A2E-82DD-BE1B829D26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543993-B177-4423-AD38-D44DB6CC46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6B08AA-0C36-4B72-B7A9-1663CE5090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864A53-B212-4D00-A778-BCBD72A8F3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080E7-7D8B-4F1B-9E29-5A2C3513C6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847F5-696B-4FFB-A788-DE14BB4234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977322-12AA-4870-92E5-842E55AF62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E3B18A-EB59-4AC8-8E4A-2D05DB4943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96C56-7D6D-4EAE-87EE-B532412DC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327910-8A8A-4DCA-A644-31C36E3A72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6778A2-478B-4E61-A708-591D1F4671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ABF163-1F16-44FD-8827-65303A36E3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044D0-AF47-4690-A617-F329525B8C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3DF84-58C8-4A5C-AF5E-B4252EDCE5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2146D0-6B27-48E8-8C1F-5CF92EB13C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F09132-A01E-432F-A097-5F11F2505E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27BE11-ABB0-4E46-A3EA-D2C4546599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DA099B-CA27-4CB4-81D6-D630E248DC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927F12-C33B-44C2-87DD-D39E775052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D03BB-E8D7-468A-9990-5BC7F3708B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D0681E-3BEF-4C7E-9B34-77B3D8E093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B65440-BBB6-4563-8905-883ABF33A0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A3CDB8-B08B-499B-A921-681E705A63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DA9E8-F600-4CB1-A4AF-01A15AF615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FFC8A0-717E-4D5E-95F5-5E8E9FA8AE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A62127-6D99-4F7C-B783-2C862BAE99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FD6CF6-1C78-472F-A2BD-F3C1AABAF5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4AEEC3-A248-428D-B4D3-3493F07F05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A443D7-D739-45A1-88DC-D8230FF28C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1A8A32-13DF-4CEC-8ECD-7F3E79C5FB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A23173-214C-488E-AEFE-7369B36257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5E036-012F-42DE-AA06-5EF004BF8A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ED7E01-7B2F-4622-9FEC-64A228B08A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836731-1545-4A21-9831-B5579F0636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CDBAC0-118B-4CF6-A297-F0A17E5331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B17939-8804-4F2D-A0F2-FDA2FD6C4E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6B6C97-421A-4355-AEEE-1150D786AD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C5C8A5-8CE3-4F1E-B329-7257B2F0ED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65B05B-99D6-479F-91E2-831C6A4AD0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047694-077E-471F-AB6E-943403BD0A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1A3C12-7441-4ED5-BAF8-48728FF505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A9E6BD-9E9F-4ABF-A1FA-D9F8A0678A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4FB11-AC84-4235-89B2-4F09B7D244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29ED53-1958-4DA2-BEFE-0539309698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F6CB3F-A44C-4330-9B20-93E75E914F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40D85F-4288-4ACC-8130-502B6A421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9BD947-9E28-400A-BF8E-DB59A19310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67CFB1-73D4-49B5-BB5C-2B24CE72DC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A28B77-D2F8-4BC8-9313-608A3131AB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C32796-ED43-443C-8776-42320662A9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35336F-771C-4069-8D3D-57397C7080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C386E8-62F5-4103-8A9E-B6EB89F747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B13F4D-D64C-4DC4-9CFF-3E4714358C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F55290-F029-4BAF-BA32-646822DDBB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6386A1-7963-4F37-870E-BC20C75929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582710-3489-49A2-AF08-8723E8ED8C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A43595-BD8D-456B-B41A-6188A5B72B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D282E9-76E8-450C-A80E-685E4F4DEF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164EC5-7F8A-4349-B39A-9FD0F67485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858494-F1AC-4C14-B0FB-A4101C282C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D4F41D-6373-4099-91B2-B376343C3D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65894D-FF7F-424B-8F5E-1D023AFFF4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9E5A73-7B06-4EB2-A557-C628EE8162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A85CE4-CBD9-4279-8104-BB0EE110D3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31C5C8-BF0B-4E59-A44D-A61E8C3A8F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E6086C-59D7-4438-9922-AA58146B80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3FD506-6178-4E01-80B4-C0ED9F4F4F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0B0221-2753-4F95-86FB-3028055880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F18507-6A76-4E3E-824D-D707A42A46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5348D4-7A05-4FDD-8963-A7DA3CE766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262BCB-9F0F-4CF2-8065-D959BC39D2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1DBE7B-5CD1-4A97-94F6-60E638AE18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87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D08CAA-72C0-4849-87C2-1F9D69EA6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658213-0E80-47EB-A763-0C35CEB043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FF4CB0-855D-4552-A0C7-B5745203CF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997362-1E95-4EA8-B1A3-B68FECFE21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0D1B3B-CA01-44E1-A6A7-D54EF4B410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797D1D-BB74-475A-A82B-D8009786A5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F191DB-0211-437B-8EF8-4E3234FE42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F212B-BAFD-4E2F-9795-AD0FC54848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AF944B-2BAE-499B-A81C-FAD1746166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37D647-0A46-4681-9AE2-AF0BAC6D16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6DBB1E-4AC6-4530-BB46-3C626721FB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49AB46-ADF8-46E1-80B7-2CDB296883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C364C-B720-4276-93F2-F0D9901DE2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1162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1162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1162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1162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1162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162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1165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5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6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1167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7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8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8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8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168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161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1162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84DFB-9E71-42F1-A4A2-4BC54EF963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2391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2391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2391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2391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91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394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4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5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2396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6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7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7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7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397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390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2390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C012A-A22C-4757-A0A0-81FA302F05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3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33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0C756-B91B-45B2-996D-72BF0C423D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560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61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61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61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61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63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3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3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3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4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5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565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566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60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560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888BA-3559-41F8-9D3F-9D10409A7C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789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789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789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789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790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790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792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2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2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2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2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2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3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3794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4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795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89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3789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27A91-1330-4063-A8EA-B6E02E73A0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018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018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018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018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018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018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021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1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2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023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3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4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4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4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4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4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5024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017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5018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6BE14-CF9C-429D-B37F-D90DB62FFD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247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247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247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247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247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6247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250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0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1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6252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2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3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3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3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6253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246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6246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D50A7-E1DB-4599-A96C-6E971E6C63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476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7476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7476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7476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476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7476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478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8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79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0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7481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1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2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7482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475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7475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C8544-1C71-4588-96FC-37FBBA1477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704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8704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8705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8705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705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705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707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7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7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7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8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09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8709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710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704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8704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E61B8-2FE8-43E4-9333-3894FA7CE8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9933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02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9933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9933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9933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9934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934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936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6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6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6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6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6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6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6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6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6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6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6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6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6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6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6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6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6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7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6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6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6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6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6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6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86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6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CC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938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6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6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8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6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6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6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6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6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6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6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6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939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6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CC00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86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1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CC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933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9933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86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6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CC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3F397-8533-4F0A-9C99-7E5D92FCF7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beaker_bubbles_steam_sm_wm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590800"/>
            <a:ext cx="4343400" cy="70788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легури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6D474-allo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3962400"/>
            <a:ext cx="1796143" cy="1676400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741412">
            <a:off x="838200" y="1066800"/>
            <a:ext cx="2190750" cy="1352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Picture 6" descr="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61043">
            <a:off x="5943600" y="1676399"/>
            <a:ext cx="1905000" cy="1952625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819400" y="4800600"/>
            <a:ext cx="5410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mk-MK" b="1"/>
              <a:t>Предметен наставник: Дорина М.Петковска</a:t>
            </a:r>
          </a:p>
          <a:p>
            <a:r>
              <a:rPr lang="mk-MK" b="1"/>
              <a:t>Предмет Технологија на матерјали</a:t>
            </a:r>
            <a:endParaRPr lang="en-GB" b="1"/>
          </a:p>
          <a:p>
            <a:pPr>
              <a:spcBef>
                <a:spcPct val="50000"/>
              </a:spcBef>
            </a:pPr>
            <a:endParaRPr lang="bg-BG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04013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Rectangle 1"/>
          <p:cNvSpPr/>
          <p:nvPr/>
        </p:nvSpPr>
        <p:spPr>
          <a:xfrm>
            <a:off x="155221" y="2967335"/>
            <a:ext cx="883357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3200" b="1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66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КЛАСИФИКАЦИЈА НА СТОМАТОЛОШКИТЕ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3200" b="1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66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ЛЕГУРИ </a:t>
            </a:r>
            <a:endParaRPr lang="en-US" sz="3200" b="1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66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" y="1468438"/>
            <a:ext cx="88392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MS Sans Serif"/>
              <a:buChar char="-"/>
            </a:pPr>
            <a:r>
              <a:rPr lang="mk-MK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тип I</a:t>
            </a:r>
            <a:r>
              <a:rPr lang="mk-MK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:  легури со мала цврстина, наменети за одлевоци изложени на мал притисок - инлеи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MS Sans Serif"/>
              <a:buChar char="-"/>
            </a:pPr>
            <a:r>
              <a:rPr lang="mk-MK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тип II</a:t>
            </a:r>
            <a:r>
              <a:rPr lang="mk-MK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: </a:t>
            </a:r>
            <a:r>
              <a:rPr lang="mk-MK" sz="2800" b="1" i="1">
                <a:solidFill>
                  <a:srgbClr val="2B0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легури со средна цврстина, кои се наменети за инлеи и онлеи</a:t>
            </a:r>
            <a:r>
              <a:rPr lang="mk-MK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/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mk-MK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тип III</a:t>
            </a:r>
            <a:r>
              <a:rPr lang="mk-MK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: </a:t>
            </a:r>
            <a:r>
              <a:rPr lang="mk-MK" sz="2800" b="1" i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легури наменети за големи притисоци како што се онлеите коронките и мостовите</a:t>
            </a:r>
          </a:p>
          <a:p>
            <a:pPr algn="just"/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mk-MK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тип IV</a:t>
            </a:r>
            <a:r>
              <a:rPr lang="mk-MK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: </a:t>
            </a:r>
            <a:r>
              <a:rPr lang="mk-MK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легури наменети да поднесат многу големи притисоци како што се големите конструкции: циркуларни мостови и скелетирани парцијални протези </a:t>
            </a:r>
            <a:endParaRPr lang="en-US" sz="2800" b="1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MS Sans Serif"/>
              <a:buChar char="-"/>
            </a:pPr>
            <a:endParaRPr lang="mk-MK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" y="695325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FFFF"/>
                  </a:solidFill>
                </a:uFill>
                <a:latin typeface="Arial" pitchFamily="34" charset="0"/>
                <a:cs typeface="Arial" pitchFamily="34" charset="0"/>
              </a:rPr>
              <a:t>според ц</a:t>
            </a:r>
            <a:r>
              <a:rPr lang="mk-MK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FFFF"/>
                  </a:solidFill>
                </a:uFill>
                <a:latin typeface="Arial" pitchFamily="34" charset="0"/>
                <a:cs typeface="Arial" pitchFamily="34" charset="0"/>
              </a:rPr>
              <a:t>врстината и примената</a:t>
            </a:r>
            <a:r>
              <a:rPr lang="mk-MK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668588"/>
            <a:ext cx="87630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постои поделба на легурите и во зависност од содржината на благородните метали</a:t>
            </a:r>
          </a:p>
          <a:p>
            <a:pPr algn="just">
              <a:defRPr/>
            </a:pPr>
            <a:endParaRPr lang="mk-MK" sz="12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постојат високоблагородни, благородни и неблагородни метали </a:t>
            </a:r>
            <a:endParaRPr lang="en-US" sz="28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mk-MK" sz="12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благородни метали се злато, платина, паладиум, родиум, иридиум, осмиум и сребро </a:t>
            </a:r>
            <a:endParaRPr 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6_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95400" y="152400"/>
            <a:ext cx="2590800" cy="202406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2965450"/>
            <a:ext cx="8610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mk-MK" sz="2800" b="1" i="1" dirty="0">
                <a:latin typeface="Arial" pitchFamily="34" charset="0"/>
                <a:cs typeface="Arial" pitchFamily="34" charset="0"/>
              </a:rPr>
              <a:t>разлика од другите метали среброто во усната празнина реагира нетипично на останатите благородни </a:t>
            </a:r>
            <a:r>
              <a:rPr lang="mk-MK" sz="2800" b="1" i="1" dirty="0">
                <a:latin typeface="Arial" pitchFamily="34" charset="0"/>
                <a:cs typeface="Arial" pitchFamily="34" charset="0"/>
              </a:rPr>
              <a:t>метали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12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според</a:t>
            </a:r>
            <a:r>
              <a:rPr lang="mk-MK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C C Times" pitchFamily="18" charset="0"/>
                <a:cs typeface="+mn-cs"/>
              </a:rPr>
              <a:t>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ADA (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American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ental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ssociations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) во практиката носители на благородните метали се златото и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платината</a:t>
            </a: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C C Times" pitchFamily="18" charset="0"/>
              <a:cs typeface="+mn-cs"/>
            </a:endParaRPr>
          </a:p>
        </p:txBody>
      </p:sp>
      <p:pic>
        <p:nvPicPr>
          <p:cNvPr id="36867" name="Picture 3" descr="Balerina 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52253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3975100"/>
            <a:ext cx="8077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класификацијата според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хемискиот состав може да се каже дека претставува основа за поделба на стоматолошките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легури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j04014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886200" cy="259080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732088"/>
            <a:ext cx="91440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u="dotted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ЛЕГУРИ НА ЗЛАТО </a:t>
            </a:r>
            <a:r>
              <a:rPr lang="mk-MK" sz="2800" b="1" i="1" u="dotted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( Au )</a:t>
            </a:r>
            <a:endParaRPr lang="en-US" sz="2800" b="1" i="1" u="dotted" dirty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еден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од првите метали кои воопшто човекот ги има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запознаено е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златото кое претставува и еден од култните метали во 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човештвото заради бојата и карактеристиките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p049DentalJewelry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3400" y="218500"/>
            <a:ext cx="5791200" cy="2372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105400"/>
            <a:ext cx="1762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19812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28600" y="1792288"/>
            <a:ext cx="89916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k-MK" sz="2800" b="1" i="1">
                <a:solidFill>
                  <a:srgbClr val="FFFF00"/>
                </a:solidFill>
              </a:rPr>
              <a:t>Злато: специфична тежина 19,25 g/cm</a:t>
            </a:r>
            <a:r>
              <a:rPr lang="mk-MK" sz="2800" b="1" i="1" baseline="30000">
                <a:solidFill>
                  <a:srgbClr val="FFFF00"/>
                </a:solidFill>
              </a:rPr>
              <a:t>3</a:t>
            </a:r>
            <a:r>
              <a:rPr lang="mk-MK" sz="2800" b="1" i="1">
                <a:solidFill>
                  <a:srgbClr val="FFFF00"/>
                </a:solidFill>
              </a:rPr>
              <a:t>, точка на топење 1063°C, тврдина според Мос 2,5 додека според Бринел 19. </a:t>
            </a:r>
            <a:endParaRPr lang="en-US" sz="2800" b="1" i="1">
              <a:solidFill>
                <a:srgbClr val="FFFF00"/>
              </a:solidFill>
            </a:endParaRPr>
          </a:p>
          <a:p>
            <a:r>
              <a:rPr lang="mk-MK" sz="2800" b="1" i="1">
                <a:solidFill>
                  <a:srgbClr val="FFFF00"/>
                </a:solidFill>
              </a:rPr>
              <a:t>Мек метал, нееластичен добар спроводник на топлина и струја</a:t>
            </a:r>
          </a:p>
        </p:txBody>
      </p:sp>
      <p:pic>
        <p:nvPicPr>
          <p:cNvPr id="39939" name="Picture 3" descr="Dental%20Ang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600200" cy="154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TextBox 4"/>
          <p:cNvSpPr txBox="1"/>
          <p:nvPr/>
        </p:nvSpPr>
        <p:spPr>
          <a:xfrm>
            <a:off x="457200" y="4114800"/>
            <a:ext cx="5791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златен песок,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златна жица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руда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z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33800" y="3962400"/>
            <a:ext cx="2468880" cy="20574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797979"/>
            </a:gs>
            <a:gs pos="47000">
              <a:schemeClr val="bg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200" y="4419599"/>
            <a:ext cx="2895600" cy="221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" y="2205038"/>
            <a:ext cx="89154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легурите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oд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злато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према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ISO стандардите кои се општо прифатени за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дa може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една легура да биде златна треба да има во својот состав најмалку 65% злато или 75% злато и платинска група на елементи како би се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употребувала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стоматологијата</a:t>
            </a:r>
            <a:r>
              <a:rPr lang="mk-MK" sz="3600" b="1" i="1" dirty="0">
                <a:solidFill>
                  <a:srgbClr val="FFFF00"/>
                </a:solidFill>
                <a:latin typeface="MAC C Times" pitchFamily="18" charset="0"/>
                <a:cs typeface="+mn-cs"/>
              </a:rPr>
              <a:t> </a:t>
            </a:r>
            <a:endParaRPr lang="en-US" sz="3600" b="1" i="1" dirty="0">
              <a:solidFill>
                <a:srgbClr val="FFFF00"/>
              </a:solidFill>
              <a:latin typeface="MAC C Times" pitchFamily="18" charset="0"/>
              <a:cs typeface="+mn-cs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8800" y="762000"/>
            <a:ext cx="3376246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6858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mk-MK" sz="2800" b="1" i="1">
                <a:solidFill>
                  <a:srgbClr val="FFFF00"/>
                </a:solidFill>
              </a:rPr>
              <a:t>во златните легури има и: Ag, Cu, Pd, Fe, Cn и Ga, и нивниот состав варира во зависност од степенот на тврдинатa на легурата којa е потребнa во зависност од намената на легурата</a:t>
            </a:r>
            <a:r>
              <a:rPr lang="en-US" sz="2800" b="1" i="1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41987" name="Picture 3" descr="Dental_Face_First_In_Ser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495425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988" name="Picture 4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953000"/>
            <a:ext cx="15128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57400" y="3581400"/>
            <a:ext cx="6324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застапеноста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количеството на злато во легурата се изразува во карати (К) и во проценти (%).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91400" y="22098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45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mk-MK" sz="2800" b="1" i="1">
                <a:solidFill>
                  <a:srgbClr val="FFFF00"/>
                </a:solidFill>
              </a:rPr>
              <a:t>стопроцентна застапеност на златото се изразува како 24К,  или еден карат изразен во проценти е 4,17%. </a:t>
            </a:r>
            <a:endParaRPr lang="en-US" sz="2800" b="1" i="1">
              <a:solidFill>
                <a:srgbClr val="FFFF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mk-MK" sz="2800" b="1" i="1">
                <a:solidFill>
                  <a:srgbClr val="FFFF00"/>
                </a:solidFill>
              </a:rPr>
              <a:t>ако златото е застапено со 84% легурата е 20-каратна </a:t>
            </a:r>
            <a:endParaRPr lang="en-US" sz="2800" b="1" i="1">
              <a:solidFill>
                <a:srgbClr val="FFFF00"/>
              </a:solidFill>
            </a:endParaRPr>
          </a:p>
        </p:txBody>
      </p:sp>
      <p:pic>
        <p:nvPicPr>
          <p:cNvPr id="43011" name="Picture 3" descr="3_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124200" cy="259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" name="Picture 3" descr="gold$20filling$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67200"/>
            <a:ext cx="2209800" cy="15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6600" y="403860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30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" y="472160"/>
            <a:ext cx="3962400" cy="256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81601" y="381000"/>
            <a:ext cx="2743200" cy="330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3060700"/>
            <a:ext cx="7924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mk-MK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метални материјали кои се состојат од основен метал и oд eдen или повеќе легирачки елементи се викаат легури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4864100"/>
            <a:ext cx="8382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комбинација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повеќе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метали во форма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легури се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користат нешто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повеќе од 100 - 150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години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 </a:t>
            </a:r>
            <a:r>
              <a:rPr lang="mk-MK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стоматологијата </a:t>
            </a: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2"/>
          <p:cNvSpPr txBox="1">
            <a:spLocks noChangeArrowheads="1"/>
          </p:cNvSpPr>
          <p:nvPr/>
        </p:nvSpPr>
        <p:spPr bwMode="auto">
          <a:xfrm>
            <a:off x="0" y="1339850"/>
            <a:ext cx="5029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mk-MK" sz="2800" b="1" i="1">
                <a:solidFill>
                  <a:srgbClr val="FFFF00"/>
                </a:solidFill>
              </a:rPr>
              <a:t>според поделбата на легурите по тврдина од I до IV, процентуалната застапеност на златото опаѓа додека за сметка на тоа застапеноста на другите метали расте</a:t>
            </a:r>
            <a:r>
              <a:rPr lang="mk-MK" sz="3600" b="1" i="1">
                <a:solidFill>
                  <a:srgbClr val="FFFF00"/>
                </a:solidFill>
                <a:latin typeface="MAC C Times"/>
              </a:rPr>
              <a:t> </a:t>
            </a:r>
            <a:endParaRPr lang="en-US" sz="3600" b="1" i="1">
              <a:solidFill>
                <a:srgbClr val="FFFF00"/>
              </a:solidFill>
              <a:latin typeface="MAC C Times"/>
            </a:endParaRPr>
          </a:p>
        </p:txBody>
      </p:sp>
      <p:pic>
        <p:nvPicPr>
          <p:cNvPr id="44035" name="Picture 3" descr="o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PIC00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657600" cy="434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/>
          </a:extLst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1649413"/>
            <a:ext cx="52578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благородните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особини на златото да не реагира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 киселини да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кородира и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се менува во усната празнина го прават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најзастапен метал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 стоматолошката </a:t>
            </a:r>
            <a:r>
              <a:rPr lang="mk-MK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протетика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C C Times" pitchFamily="18" charset="0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6-silver-panda-kil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228600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28600" y="1665288"/>
            <a:ext cx="86868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Сребро </a:t>
            </a:r>
            <a:r>
              <a:rPr lang="mk-MK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(Ag)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 метал кој после златото најмногу се наоѓа во овие легури, како расте класата на тврдост од I до IV, така обратно пропорционално се зголемува процентот на среброто за разлика од процентот на златото кој се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намалува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4368800"/>
            <a:ext cx="868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заради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пониската точка на топење (960°C), среброто на легурите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oд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злато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им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ja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нaмалува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точката на </a:t>
            </a:r>
            <a:r>
              <a:rPr lang="mk-MK" sz="2800" b="1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топење </a:t>
            </a:r>
            <a:endParaRPr lang="en-US" sz="2800" b="1" i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1093" y="5181600"/>
            <a:ext cx="1764707" cy="1600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2"/>
          <p:cNvSpPr txBox="1">
            <a:spLocks noChangeArrowheads="1"/>
          </p:cNvSpPr>
          <p:nvPr/>
        </p:nvSpPr>
        <p:spPr bwMode="auto">
          <a:xfrm>
            <a:off x="0" y="2362200"/>
            <a:ext cx="883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k-MK" sz="2800" b="1" i="1">
                <a:solidFill>
                  <a:schemeClr val="tx2"/>
                </a:solidFill>
              </a:rPr>
              <a:t>Сребрено - амалгамските пломби и сребрено паладиумските коронки во устата брзо потемнуваат заради разложувањето на храната кое сoздава сумпорни соединенија со кои среброто се врзува во устата</a:t>
            </a:r>
            <a:endParaRPr lang="en-US" sz="2800" b="1" i="1">
              <a:solidFill>
                <a:schemeClr val="tx2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i="1">
              <a:solidFill>
                <a:srgbClr val="FF0000"/>
              </a:solidFill>
            </a:endParaRPr>
          </a:p>
        </p:txBody>
      </p:sp>
      <p:pic>
        <p:nvPicPr>
          <p:cNvPr id="47107" name="Picture 3" descr="AR%20007 sre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609600"/>
            <a:ext cx="2514600" cy="15087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10200" y="4648200"/>
            <a:ext cx="2628900" cy="173355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5" name="Picture 4" descr="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47800" y="441960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2"/>
          <p:cNvSpPr txBox="1">
            <a:spLocks noChangeArrowheads="1"/>
          </p:cNvSpPr>
          <p:nvPr/>
        </p:nvSpPr>
        <p:spPr bwMode="auto">
          <a:xfrm>
            <a:off x="304800" y="2133600"/>
            <a:ext cx="8610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mk-MK" sz="2800" b="1" i="1">
                <a:solidFill>
                  <a:srgbClr val="CC3300"/>
                </a:solidFill>
              </a:rPr>
              <a:t>Бакар (Cu) со точка на топење од 1083°C е трет по ред застапен метал во оваа легура, дава црвенкаста боја и поголема можност за тврдост која со жарење повторно се намалува и е лесна за обработка </a:t>
            </a:r>
            <a:endParaRPr lang="en-US" sz="2800" b="1" i="1">
              <a:solidFill>
                <a:srgbClr val="CC3300"/>
              </a:solidFill>
            </a:endParaRPr>
          </a:p>
        </p:txBody>
      </p:sp>
      <p:pic>
        <p:nvPicPr>
          <p:cNvPr id="48131" name="Picture 3" descr="Dental-Roman_Sto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4419600"/>
            <a:ext cx="2057400" cy="213360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4" name="Picture 3" descr="b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38100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Picture 4" descr="b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4800600"/>
            <a:ext cx="2286000" cy="171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33800" y="4419600"/>
            <a:ext cx="1844566" cy="137160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5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200" y="2438400"/>
            <a:ext cx="3124200" cy="2819400"/>
          </a:xfrm>
          <a:prstGeom prst="rect">
            <a:avLst/>
          </a:prstGeom>
        </p:spPr>
      </p:pic>
      <p:pic>
        <p:nvPicPr>
          <p:cNvPr id="4" name="Picture 3" descr="PlatinumMan-Toot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85000" y="4699000"/>
            <a:ext cx="21590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9200" y="457200"/>
            <a:ext cx="1757363" cy="17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Платина (Pt)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е благороден метал со сивкаста боја кој на оваа легура и дава повисока точка на топење1774°C.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Важно е што кристалите на платината во истопената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златна легура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 однесуваат како центри на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кристализацијата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Паладиумот (Pd)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влијае на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механичките својства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mk-MK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цинкот </a:t>
            </a:r>
            <a:r>
              <a:rPr lang="mk-MK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(Zn)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е застапен во мало количество, a </a:t>
            </a:r>
            <a:r>
              <a:rPr lang="mk-MK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индиумот </a:t>
            </a:r>
            <a:r>
              <a:rPr lang="mk-MK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(In)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го има во златото во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трагови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C C Times" pitchFamily="18" charset="0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91600" cy="4114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mk-M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цинк </a:t>
            </a:r>
            <a:endParaRPr lang="mk-M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застапен 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мала </a:t>
            </a: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количина</a:t>
            </a:r>
            <a:endParaRPr lang="mk-MK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ја 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смалува </a:t>
            </a: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точката (интервал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на топење</a:t>
            </a: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-ја 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подобрува </a:t>
            </a: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ливноста - смалува 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површински напон</a:t>
            </a: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(основна </a:t>
            </a:r>
            <a:r>
              <a:rPr lang="mk-MK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причина </a:t>
            </a:r>
            <a:r>
              <a:rPr lang="mk-MK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неговата присатност во легурата)</a:t>
            </a:r>
          </a:p>
          <a:p>
            <a:pPr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афинитет 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према кислород - </a:t>
            </a:r>
            <a:r>
              <a:rPr lang="mk-MK" sz="2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дезоксиданс</a:t>
            </a:r>
            <a:endParaRPr lang="tr-TR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228600"/>
            <a:ext cx="2628900" cy="173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4501662"/>
            <a:ext cx="3581400" cy="2203938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8839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сребрено - паладиумска легура </a:t>
            </a:r>
            <a:endParaRPr lang="en-US" sz="28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алтернативна </a:t>
            </a: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легура на </a:t>
            </a: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златнaтa  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поевтина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се користи за  изработка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надоместоци од типот на мостови, коронки, онлеи -  третата </a:t>
            </a: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група на легури </a:t>
            </a:r>
            <a:r>
              <a:rPr lang="mk-MK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според тврдината кои се користат за издржливост на големи сили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7400" y="4267200"/>
            <a:ext cx="2143125" cy="2143125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247184">
            <a:off x="4215534" y="388527"/>
            <a:ext cx="2466976" cy="2209552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814882">
            <a:off x="6199415" y="3014845"/>
            <a:ext cx="1695450" cy="2695575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4114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Состав:</a:t>
            </a:r>
            <a:endParaRPr lang="mk-MK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сребро-60-70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паладиум-25-30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злато-малку </a:t>
            </a:r>
            <a:r>
              <a:rPr lang="mk-MK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не е </a:t>
            </a: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присутно</a:t>
            </a:r>
            <a:endParaRPr lang="mk-MK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неблагородни метали: </a:t>
            </a:r>
            <a:r>
              <a:rPr lang="mk-MK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бакар</a:t>
            </a:r>
            <a:r>
              <a:rPr lang="mk-MK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цинк, индиум, </a:t>
            </a:r>
            <a:endParaRPr lang="mk-MK" sz="2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никел </a:t>
            </a:r>
            <a:r>
              <a:rPr lang="mk-MK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mk-MK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железо - </a:t>
            </a:r>
            <a:r>
              <a:rPr lang="mk-MK" sz="28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mk-MK" sz="28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пониска </a:t>
            </a:r>
            <a:r>
              <a:rPr lang="mk-MK" sz="28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точка </a:t>
            </a:r>
            <a:r>
              <a:rPr lang="mk-MK" sz="28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топење </a:t>
            </a:r>
            <a:endParaRPr lang="mk-MK" sz="2800" b="1" i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mk-MK" sz="2800" b="1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mk-MK" sz="28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дезоксидација </a:t>
            </a:r>
            <a:endParaRPr lang="tr-TR" sz="2800" b="1" i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71600" y="4114800"/>
            <a:ext cx="815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mk-MK" sz="2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сивкаста  бела боја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defRPr/>
            </a:pPr>
            <a:r>
              <a:rPr lang="mk-MK" sz="28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 топи на температура од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defRPr/>
            </a:pPr>
            <a:r>
              <a:rPr lang="mk-MK" sz="28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900-1200 степени С</a:t>
            </a:r>
            <a:r>
              <a:rPr lang="mk-MK" sz="28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mk-MK" sz="28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defRPr/>
            </a:pPr>
            <a:r>
              <a:rPr lang="mk-MK" sz="2800" b="1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има помала густина од златните легури</a:t>
            </a:r>
            <a:endParaRPr lang="tr-TR" sz="2800" b="1" i="1" kern="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5799" y="457200"/>
            <a:ext cx="2046875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2936875"/>
            <a:ext cx="8429625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негативните особености на поедините метали: да оксидираат или да бидат премногу еластични односно премногу крути со комбинирање на повеќе од нив во вид на легури се компензираат и го добиваат вистинското место во стоматолошката протетика со само за нив доблеснитe карактеристики </a:t>
            </a:r>
            <a:endParaRPr lang="en-US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zt_service_120_rdax_80x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56290">
            <a:off x="6705600" y="4876800"/>
            <a:ext cx="167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sz="2000">
              <a:solidFill>
                <a:srgbClr val="FFCC00"/>
              </a:solidFill>
              <a:latin typeface="MAC C Time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2682875"/>
            <a:ext cx="84582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стоматолошките легури треба да ги исполнат основните карактеристики на материјали што треба да останат во устата на пациентот непроменети, па поради сето тоа се со различен состав и секако со различна цена како би биле пошироко прифатливи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7400" y="609599"/>
            <a:ext cx="3048000" cy="2233649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2514600"/>
            <a:ext cx="8839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составни делови на легурите се </a:t>
            </a:r>
            <a:endParaRPr lang="en-US" sz="28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метали, а понекогаш и </a:t>
            </a: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неметали</a:t>
            </a:r>
            <a:r>
              <a:rPr lang="en-US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но </a:t>
            </a:r>
            <a:endParaRPr lang="en-US" sz="28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mk-MK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секогаш доминира металната компонента</a:t>
            </a:r>
            <a:endParaRPr lang="en-US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0290" name="Picture 3" descr="co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800600"/>
            <a:ext cx="3562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4" descr="line_sp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739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4913"/>
            <a:ext cx="7772400" cy="1462087"/>
          </a:xfrm>
        </p:spPr>
        <p:txBody>
          <a:bodyPr/>
          <a:lstStyle/>
          <a:p>
            <a:pPr algn="just" eaLnBrk="1" hangingPunct="1">
              <a:defRPr/>
            </a:pPr>
            <a: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k-MK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k-MK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на легурите:</a:t>
            </a:r>
            <a:endParaRPr lang="tr-TR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458200" cy="32766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основниот метал кој го  одредува видот на кристализацијата</a:t>
            </a:r>
            <a:endParaRPr lang="en-US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битниот додаден метал кој на легурата и дава нови особини</a:t>
            </a:r>
            <a:endParaRPr lang="en-US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додатоци</a:t>
            </a:r>
            <a:endParaRPr lang="en-US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случајни состојци</a:t>
            </a:r>
            <a:endParaRPr lang="tr-TR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6800" y="685800"/>
            <a:ext cx="2590800" cy="197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0200" y="1981200"/>
            <a:ext cx="2019300" cy="2257425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81000" y="533400"/>
            <a:ext cx="8305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зависност од бројот на </a:t>
            </a:r>
          </a:p>
          <a:p>
            <a:pPr algn="just">
              <a:defRPr/>
            </a:pPr>
            <a:r>
              <a:rPr lang="mk-MK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елементите кои учествуваат </a:t>
            </a:r>
          </a:p>
          <a:p>
            <a:pPr algn="just">
              <a:defRPr/>
            </a:pPr>
            <a:r>
              <a:rPr lang="mk-MK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легурата тие можат да бидат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defRPr/>
            </a:pP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бинарни 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тернарни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кватернарни итн. 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429000"/>
            <a:ext cx="8305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примањето </a:t>
            </a: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атоми од друг метал </a:t>
            </a: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 </a:t>
            </a: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својата кристална решетка </a:t>
            </a: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еден метал се </a:t>
            </a: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вика создавање на цврст </a:t>
            </a:r>
            <a:r>
              <a:rPr lang="mk-MK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раствор</a:t>
            </a:r>
            <a:endParaRPr lang="en-US" sz="2800" b="1" i="1" dirty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953000"/>
            <a:ext cx="8610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 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разликуваат два типа на цврсти раствори: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 descr="line_bar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2" name="Picture 3" descr="line_bar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3124200"/>
            <a:ext cx="83058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C C Times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интерстициски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металите кои имаат поситни атоми од постоечките атоми на металот се раствoраат меѓу нив а елементите со такви ситни атоми се: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C, N, H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3400" y="774700"/>
            <a:ext cx="80772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mk-MK" sz="2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супституциски</a:t>
            </a:r>
            <a:endParaRPr lang="en-US" sz="28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tx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атомите од другиот метал влегуваат во кристалната решетка</a:t>
            </a:r>
            <a:r>
              <a:rPr lang="en-US" sz="2800" b="1" i="1" dirty="0">
                <a:solidFill>
                  <a:schemeClr val="tx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tx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800" b="1" i="1" dirty="0">
                <a:solidFill>
                  <a:schemeClr val="tx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tx2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ги заменуваат постоечките атоми, тоа се случува доколку металите се слични како на пр: </a:t>
            </a:r>
            <a:r>
              <a:rPr lang="mk-MK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Au, Ag, Pd, Pt</a:t>
            </a:r>
            <a:r>
              <a:rPr lang="mk-M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C C Times" pitchFamily="18" charset="0"/>
                <a:cs typeface="+mn-cs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C C Times" pitchFamily="18" charset="0"/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6307138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интерметални соединенија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AC C Times" pitchFamily="18" charset="0"/>
              <a:cs typeface="+mn-cs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афинитет на елементите помеѓу себе да се поврзуваат 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 тоа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обратнопропорционално од нивното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место во периодичниот систем 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Balerina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85800"/>
            <a:ext cx="26082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927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132</vt:i4>
      </vt:variant>
      <vt:variant>
        <vt:lpstr>Slide Titles</vt:lpstr>
      </vt:variant>
      <vt:variant>
        <vt:i4>28</vt:i4>
      </vt:variant>
    </vt:vector>
  </HeadingPairs>
  <TitlesOfParts>
    <vt:vector size="167" baseType="lpstr">
      <vt:lpstr>Arial Black</vt:lpstr>
      <vt:lpstr>Arial</vt:lpstr>
      <vt:lpstr>Times New Roman</vt:lpstr>
      <vt:lpstr>Calibri</vt:lpstr>
      <vt:lpstr>MAC C Times</vt:lpstr>
      <vt:lpstr>MS Sans Serif</vt:lpstr>
      <vt:lpstr>Symbol</vt:lpstr>
      <vt:lpstr>Fireworks</vt:lpstr>
      <vt:lpstr>1_Fireworks</vt:lpstr>
      <vt:lpstr>2_Fireworks</vt:lpstr>
      <vt:lpstr>3_Fireworks</vt:lpstr>
      <vt:lpstr>4_Fireworks</vt:lpstr>
      <vt:lpstr>6_Fireworks</vt:lpstr>
      <vt:lpstr>7_Fireworks</vt:lpstr>
      <vt:lpstr>8_Fireworks</vt:lpstr>
      <vt:lpstr>10_Fireworks</vt:lpstr>
      <vt:lpstr>11_Fireworks</vt:lpstr>
      <vt:lpstr>12_Fireworks</vt:lpstr>
      <vt:lpstr>Fireworks</vt:lpstr>
      <vt:lpstr>Fireworks</vt:lpstr>
      <vt:lpstr>Fireworks</vt:lpstr>
      <vt:lpstr>Fireworks</vt:lpstr>
      <vt:lpstr>Fireworks</vt:lpstr>
      <vt:lpstr>Fireworks</vt:lpstr>
      <vt:lpstr>Fireworks</vt:lpstr>
      <vt:lpstr>Fireworks</vt:lpstr>
      <vt:lpstr>Fireworks</vt:lpstr>
      <vt:lpstr>Fireworks</vt:lpstr>
      <vt:lpstr>Fireworks</vt:lpstr>
      <vt:lpstr>1_Fireworks</vt:lpstr>
      <vt:lpstr>1_Fireworks</vt:lpstr>
      <vt:lpstr>1_Fireworks</vt:lpstr>
      <vt:lpstr>1_Fireworks</vt:lpstr>
      <vt:lpstr>1_Fireworks</vt:lpstr>
      <vt:lpstr>1_Fireworks</vt:lpstr>
      <vt:lpstr>1_Fireworks</vt:lpstr>
      <vt:lpstr>1_Fireworks</vt:lpstr>
      <vt:lpstr>1_Fireworks</vt:lpstr>
      <vt:lpstr>1_Fireworks</vt:lpstr>
      <vt:lpstr>1_Fireworks</vt:lpstr>
      <vt:lpstr>2_Fireworks</vt:lpstr>
      <vt:lpstr>2_Fireworks</vt:lpstr>
      <vt:lpstr>2_Fireworks</vt:lpstr>
      <vt:lpstr>2_Fireworks</vt:lpstr>
      <vt:lpstr>2_Fireworks</vt:lpstr>
      <vt:lpstr>2_Fireworks</vt:lpstr>
      <vt:lpstr>2_Fireworks</vt:lpstr>
      <vt:lpstr>2_Fireworks</vt:lpstr>
      <vt:lpstr>2_Fireworks</vt:lpstr>
      <vt:lpstr>2_Fireworks</vt:lpstr>
      <vt:lpstr>2_Fireworks</vt:lpstr>
      <vt:lpstr>3_Fireworks</vt:lpstr>
      <vt:lpstr>3_Fireworks</vt:lpstr>
      <vt:lpstr>3_Fireworks</vt:lpstr>
      <vt:lpstr>3_Fireworks</vt:lpstr>
      <vt:lpstr>3_Fireworks</vt:lpstr>
      <vt:lpstr>3_Fireworks</vt:lpstr>
      <vt:lpstr>3_Fireworks</vt:lpstr>
      <vt:lpstr>3_Fireworks</vt:lpstr>
      <vt:lpstr>3_Fireworks</vt:lpstr>
      <vt:lpstr>3_Fireworks</vt:lpstr>
      <vt:lpstr>3_Fireworks</vt:lpstr>
      <vt:lpstr>4_Fireworks</vt:lpstr>
      <vt:lpstr>4_Fireworks</vt:lpstr>
      <vt:lpstr>4_Fireworks</vt:lpstr>
      <vt:lpstr>4_Fireworks</vt:lpstr>
      <vt:lpstr>4_Fireworks</vt:lpstr>
      <vt:lpstr>4_Fireworks</vt:lpstr>
      <vt:lpstr>4_Fireworks</vt:lpstr>
      <vt:lpstr>4_Fireworks</vt:lpstr>
      <vt:lpstr>4_Fireworks</vt:lpstr>
      <vt:lpstr>4_Fireworks</vt:lpstr>
      <vt:lpstr>4_Fireworks</vt:lpstr>
      <vt:lpstr>6_Fireworks</vt:lpstr>
      <vt:lpstr>6_Fireworks</vt:lpstr>
      <vt:lpstr>6_Fireworks</vt:lpstr>
      <vt:lpstr>6_Fireworks</vt:lpstr>
      <vt:lpstr>6_Fireworks</vt:lpstr>
      <vt:lpstr>6_Fireworks</vt:lpstr>
      <vt:lpstr>6_Fireworks</vt:lpstr>
      <vt:lpstr>6_Fireworks</vt:lpstr>
      <vt:lpstr>6_Fireworks</vt:lpstr>
      <vt:lpstr>6_Fireworks</vt:lpstr>
      <vt:lpstr>6_Fireworks</vt:lpstr>
      <vt:lpstr>7_Fireworks</vt:lpstr>
      <vt:lpstr>7_Fireworks</vt:lpstr>
      <vt:lpstr>7_Fireworks</vt:lpstr>
      <vt:lpstr>7_Fireworks</vt:lpstr>
      <vt:lpstr>7_Fireworks</vt:lpstr>
      <vt:lpstr>7_Fireworks</vt:lpstr>
      <vt:lpstr>7_Fireworks</vt:lpstr>
      <vt:lpstr>7_Fireworks</vt:lpstr>
      <vt:lpstr>7_Fireworks</vt:lpstr>
      <vt:lpstr>7_Fireworks</vt:lpstr>
      <vt:lpstr>7_Fireworks</vt:lpstr>
      <vt:lpstr>8_Fireworks</vt:lpstr>
      <vt:lpstr>8_Fireworks</vt:lpstr>
      <vt:lpstr>8_Fireworks</vt:lpstr>
      <vt:lpstr>8_Fireworks</vt:lpstr>
      <vt:lpstr>8_Fireworks</vt:lpstr>
      <vt:lpstr>8_Fireworks</vt:lpstr>
      <vt:lpstr>8_Fireworks</vt:lpstr>
      <vt:lpstr>8_Fireworks</vt:lpstr>
      <vt:lpstr>8_Fireworks</vt:lpstr>
      <vt:lpstr>8_Fireworks</vt:lpstr>
      <vt:lpstr>8_Fireworks</vt:lpstr>
      <vt:lpstr>10_Fireworks</vt:lpstr>
      <vt:lpstr>10_Fireworks</vt:lpstr>
      <vt:lpstr>10_Fireworks</vt:lpstr>
      <vt:lpstr>10_Fireworks</vt:lpstr>
      <vt:lpstr>10_Fireworks</vt:lpstr>
      <vt:lpstr>10_Fireworks</vt:lpstr>
      <vt:lpstr>10_Fireworks</vt:lpstr>
      <vt:lpstr>10_Fireworks</vt:lpstr>
      <vt:lpstr>10_Fireworks</vt:lpstr>
      <vt:lpstr>10_Fireworks</vt:lpstr>
      <vt:lpstr>10_Fireworks</vt:lpstr>
      <vt:lpstr>11_Fireworks</vt:lpstr>
      <vt:lpstr>11_Fireworks</vt:lpstr>
      <vt:lpstr>11_Fireworks</vt:lpstr>
      <vt:lpstr>11_Fireworks</vt:lpstr>
      <vt:lpstr>11_Fireworks</vt:lpstr>
      <vt:lpstr>11_Fireworks</vt:lpstr>
      <vt:lpstr>11_Fireworks</vt:lpstr>
      <vt:lpstr>11_Fireworks</vt:lpstr>
      <vt:lpstr>11_Fireworks</vt:lpstr>
      <vt:lpstr>11_Fireworks</vt:lpstr>
      <vt:lpstr>11_Fireworks</vt:lpstr>
      <vt:lpstr>12_Fireworks</vt:lpstr>
      <vt:lpstr>12_Fireworks</vt:lpstr>
      <vt:lpstr>12_Fireworks</vt:lpstr>
      <vt:lpstr>12_Fireworks</vt:lpstr>
      <vt:lpstr>12_Fireworks</vt:lpstr>
      <vt:lpstr>12_Fireworks</vt:lpstr>
      <vt:lpstr>12_Fireworks</vt:lpstr>
      <vt:lpstr>12_Fireworks</vt:lpstr>
      <vt:lpstr>12_Fireworks</vt:lpstr>
      <vt:lpstr>12_Fireworks</vt:lpstr>
      <vt:lpstr>12_Fireworks</vt:lpstr>
      <vt:lpstr>Slide 1</vt:lpstr>
      <vt:lpstr>Slide 2</vt:lpstr>
      <vt:lpstr>Slide 3</vt:lpstr>
      <vt:lpstr>Slide 4</vt:lpstr>
      <vt:lpstr>Slide 5</vt:lpstr>
      <vt:lpstr> состав на легурите: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</dc:creator>
  <cp:lastModifiedBy>aki petkovski</cp:lastModifiedBy>
  <cp:revision>48</cp:revision>
  <dcterms:created xsi:type="dcterms:W3CDTF">2006-08-16T00:00:00Z</dcterms:created>
  <dcterms:modified xsi:type="dcterms:W3CDTF">2020-03-19T14:34:30Z</dcterms:modified>
</cp:coreProperties>
</file>