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7"/>
  </p:notesMasterIdLst>
  <p:sldIdLst>
    <p:sldId id="256" r:id="rId2"/>
    <p:sldId id="268" r:id="rId3"/>
    <p:sldId id="265" r:id="rId4"/>
    <p:sldId id="266" r:id="rId5"/>
    <p:sldId id="26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8" autoAdjust="0"/>
    <p:restoredTop sz="94660"/>
  </p:normalViewPr>
  <p:slideViewPr>
    <p:cSldViewPr>
      <p:cViewPr>
        <p:scale>
          <a:sx n="50" d="100"/>
          <a:sy n="50" d="100"/>
        </p:scale>
        <p:origin x="-2472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Header Placeholder 2150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/>
          <a:p>
            <a:pPr lvl="0"/>
            <a:fld id="{42DB5A6F-091C-477C-B453-82A67E9AA158}" type="header">
              <a:rPr sz="1200"/>
              <a:pPr lvl="0"/>
              <a:t></a:t>
            </a:fld>
            <a:endParaRPr sz="1200"/>
          </a:p>
        </p:txBody>
      </p:sp>
      <p:sp>
        <p:nvSpPr>
          <p:cNvPr id="21507" name="Date Placeholder 21506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r"/>
            <a:endParaRPr sz="1200"/>
          </a:p>
        </p:txBody>
      </p:sp>
      <p:sp>
        <p:nvSpPr>
          <p:cNvPr id="21508" name="Slide Image Placeholder 2150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prstClr val="black"/>
            </a:solidFill>
            <a:miter lim="800000"/>
          </a:ln>
        </p:spPr>
      </p:sp>
      <p:sp>
        <p:nvSpPr>
          <p:cNvPr id="21509" name="Notes Placeholder 2150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1510" name="Footer Placeholder 21509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/>
            <a:fld id="{64A572ED-73C5-413D-8B74-1F54D7415464}" type="footer">
              <a:rPr sz="1200"/>
              <a:pPr lvl="0"/>
              <a:t></a:t>
            </a:fld>
            <a:endParaRPr sz="1200"/>
          </a:p>
        </p:txBody>
      </p:sp>
      <p:sp>
        <p:nvSpPr>
          <p:cNvPr id="21511" name="Slide Number Placeholder 21510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r"/>
            <a:fld id="{D410E25C-617D-45EF-9248-D9F1EBF51978}" type="slidenum">
              <a:rPr sz="1200"/>
              <a:pPr lvl="0" algn="r"/>
              <a:t>‹#›</a:t>
            </a:fld>
            <a:endParaRPr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/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5A251BDB-0764-415E-B687-974226AACA84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3AE1883-0942-4AA3-9DB2-9C7C3A0314B1}" type="slidenum">
              <a:rPr lang="en-US" sz="1400" smtClean="0"/>
              <a:pPr lvl="0" algn="r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6FDC3AD9-6DA0-4B32-88A7-CC9DD7EADD78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3AE1883-0942-4AA3-9DB2-9C7C3A0314B1}" type="slidenum">
              <a:rPr lang="en-US" sz="1400" smtClean="0"/>
              <a:pPr lvl="0"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104CB016-06BE-47F9-9B0B-1C2BDE67BE3E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3AE1883-0942-4AA3-9DB2-9C7C3A0314B1}" type="slidenum">
              <a:rPr lang="en-US" sz="1400" smtClean="0"/>
              <a:pPr lvl="0"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en-US" sz="140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 algn="ctr"/>
            <a:fld id="{7442644B-EFB1-4F83-8BFE-B853CDAE7CA9}" type="footer">
              <a:rPr lang="en-US" sz="1400" smtClean="0"/>
              <a:pPr lvl="0" algn="ctr"/>
              <a:t>As.Nehat Seferi</a:t>
            </a:fld>
            <a:endParaRPr lang="en-US" sz="140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 algn="r"/>
            <a:fld id="{8CDA871A-63DF-45E3-96A2-A2C5B877F313}" type="slidenum">
              <a:rPr lang="en-US" sz="1400" smtClean="0"/>
              <a:pPr lvl="0" algn="r"/>
              <a:t>‹#›</a:t>
            </a:fld>
            <a:endParaRPr lang="en-US" sz="140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jpeg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100"/>
          <p:cNvSpPr/>
          <p:nvPr/>
        </p:nvSpPr>
        <p:spPr>
          <a:xfrm>
            <a:off x="457200" y="304800"/>
            <a:ext cx="8382000" cy="92333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 eaLnBrk="0" hangingPunct="0">
              <a:spcBef>
                <a:spcPct val="50000"/>
              </a:spcBef>
            </a:pPr>
            <a:r>
              <a:rPr sz="5400" b="1" dirty="0"/>
              <a:t>M</a:t>
            </a:r>
            <a:r>
              <a:rPr lang="sq-AL" altLang="en-US" sz="5400" b="1" dirty="0"/>
              <a:t> A T E M A T I K Ë</a:t>
            </a:r>
          </a:p>
        </p:txBody>
      </p:sp>
      <p:sp>
        <p:nvSpPr>
          <p:cNvPr id="4102" name="Rectangle 4101"/>
          <p:cNvSpPr/>
          <p:nvPr/>
        </p:nvSpPr>
        <p:spPr>
          <a:xfrm>
            <a:off x="1828800" y="3733800"/>
            <a:ext cx="48768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3200" dirty="0" smtClean="0"/>
              <a:t>Ars.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Bozhana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Sotirovska</a:t>
            </a:r>
            <a:endParaRPr lang="sq-AL" altLang="en-US" sz="3200" dirty="0"/>
          </a:p>
        </p:txBody>
      </p:sp>
      <p:sp>
        <p:nvSpPr>
          <p:cNvPr id="4103" name="Rectangle 4102"/>
          <p:cNvSpPr/>
          <p:nvPr/>
        </p:nvSpPr>
        <p:spPr>
          <a:xfrm>
            <a:off x="3429000" y="4343400"/>
            <a:ext cx="25908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endParaRPr lang="sq-AL" altLang="en-US" sz="3200" dirty="0"/>
          </a:p>
        </p:txBody>
      </p:sp>
      <p:sp>
        <p:nvSpPr>
          <p:cNvPr id="4108" name="Rectangle 4107"/>
          <p:cNvSpPr/>
          <p:nvPr/>
        </p:nvSpPr>
        <p:spPr>
          <a:xfrm>
            <a:off x="685800" y="1371600"/>
            <a:ext cx="76962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 eaLnBrk="0" hangingPunct="0">
              <a:spcBef>
                <a:spcPct val="50000"/>
              </a:spcBef>
            </a:pPr>
            <a:r>
              <a:rPr lang="sq-AL" altLang="en-US" sz="2800" b="1" dirty="0">
                <a:solidFill>
                  <a:srgbClr val="001B70"/>
                </a:solidFill>
              </a:rPr>
              <a:t> </a:t>
            </a:r>
            <a:r>
              <a:rPr lang="sq-AL" altLang="en-US" sz="3600" b="1" dirty="0"/>
              <a:t>Thyesat dhe llojet e thyesave</a:t>
            </a:r>
          </a:p>
        </p:txBody>
      </p:sp>
      <p:sp>
        <p:nvSpPr>
          <p:cNvPr id="4109" name="Rectangle 4108"/>
          <p:cNvSpPr/>
          <p:nvPr/>
        </p:nvSpPr>
        <p:spPr>
          <a:xfrm>
            <a:off x="914400" y="2209800"/>
            <a:ext cx="7696200" cy="584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 eaLnBrk="0" hangingPunct="0">
              <a:spcBef>
                <a:spcPct val="50000"/>
              </a:spcBef>
            </a:pPr>
            <a:r>
              <a:rPr sz="3200" b="1" dirty="0"/>
              <a:t>-m</a:t>
            </a:r>
            <a:r>
              <a:rPr lang="sq-AL" altLang="en-US" sz="3200" b="1" dirty="0"/>
              <a:t>ësimi është në faqen  42</a:t>
            </a:r>
          </a:p>
        </p:txBody>
      </p:sp>
      <p:sp>
        <p:nvSpPr>
          <p:cNvPr id="41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sz="1400" dirty="0"/>
          </a:p>
        </p:txBody>
      </p:sp>
      <p:sp>
        <p:nvSpPr>
          <p:cNvPr id="41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4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animMotion origin="layout" path="M 3.33333E-06 -7.40741E-07 L -0.23334 0.25787" ptsTypes="">
                                      <p:cBhvr>
                                        <p:cTn id="31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33333 E" ptsTypes="">
                                      <p:cBhvr>
                                        <p:cTn id="3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08" grpId="0"/>
      <p:bldP spid="4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33793"/>
          <p:cNvSpPr/>
          <p:nvPr/>
        </p:nvSpPr>
        <p:spPr>
          <a:xfrm>
            <a:off x="5562600" y="2438400"/>
            <a:ext cx="3810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miter lim="800000"/>
          </a:ln>
        </p:spPr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5638800" y="2438400"/>
          <a:ext cx="2700338" cy="533400"/>
        </p:xfrm>
        <a:graphic>
          <a:graphicData uri="http://schemas.openxmlformats.org/presentationml/2006/ole">
            <p:oleObj spid="_x0000_s1038" name="Equation" r:id="rId3" imgW="0" imgH="0" progId="">
              <p:embed/>
            </p:oleObj>
          </a:graphicData>
        </a:graphic>
      </p:graphicFrame>
      <p:graphicFrame>
        <p:nvGraphicFramePr>
          <p:cNvPr id="33797" name="Object 3"/>
          <p:cNvGraphicFramePr>
            <a:graphicFrameLocks noChangeAspect="1"/>
          </p:cNvGraphicFramePr>
          <p:nvPr/>
        </p:nvGraphicFramePr>
        <p:xfrm>
          <a:off x="5562600" y="1143000"/>
          <a:ext cx="2730500" cy="533400"/>
        </p:xfrm>
        <a:graphic>
          <a:graphicData uri="http://schemas.openxmlformats.org/presentationml/2006/ole">
            <p:oleObj spid="_x0000_s1039" name="Equation" r:id="rId4" imgW="0" imgH="0" progId="">
              <p:embed/>
            </p:oleObj>
          </a:graphicData>
        </a:graphic>
      </p:graphicFrame>
      <p:sp>
        <p:nvSpPr>
          <p:cNvPr id="33798" name="Rectangle 33797"/>
          <p:cNvSpPr/>
          <p:nvPr/>
        </p:nvSpPr>
        <p:spPr>
          <a:xfrm>
            <a:off x="228600" y="2209800"/>
            <a:ext cx="152400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b="1">
                <a:solidFill>
                  <a:srgbClr val="000000"/>
                </a:solidFill>
                <a:latin typeface="Calibri" pitchFamily="34" charset="0"/>
                <a:ea typeface="Arial" pitchFamily="34" charset="0"/>
              </a:rPr>
              <a:t>-</a:t>
            </a:r>
            <a:r>
              <a:rPr sz="2800" b="1">
                <a:solidFill>
                  <a:srgbClr val="000000"/>
                </a:solidFill>
                <a:latin typeface="Calibri" pitchFamily="34" charset="0"/>
                <a:ea typeface="Arial" pitchFamily="34" charset="0"/>
              </a:rPr>
              <a:t>thyesa</a:t>
            </a:r>
            <a:r>
              <a:rPr lang="sq-AL" altLang="en-US" sz="2400" b="1">
                <a:solidFill>
                  <a:srgbClr val="000000"/>
                </a:solidFill>
                <a:latin typeface="Calibri" pitchFamily="34" charset="0"/>
                <a:ea typeface="Arial" pitchFamily="34" charset="0"/>
              </a:rPr>
              <a:t>:</a:t>
            </a:r>
          </a:p>
        </p:txBody>
      </p:sp>
      <p:sp>
        <p:nvSpPr>
          <p:cNvPr id="33799" name="Rectangle 33798"/>
          <p:cNvSpPr/>
          <p:nvPr/>
        </p:nvSpPr>
        <p:spPr>
          <a:xfrm>
            <a:off x="2362200" y="1981200"/>
            <a:ext cx="28194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sz="2400" b="1">
                <a:latin typeface="Calibri" pitchFamily="34" charset="0"/>
                <a:ea typeface="Arial" pitchFamily="34" charset="0"/>
              </a:rPr>
              <a:t>të rregullta.</a:t>
            </a:r>
          </a:p>
        </p:txBody>
      </p:sp>
      <p:sp>
        <p:nvSpPr>
          <p:cNvPr id="33800" name="Rectangle 33799"/>
          <p:cNvSpPr/>
          <p:nvPr/>
        </p:nvSpPr>
        <p:spPr>
          <a:xfrm>
            <a:off x="2286000" y="2438400"/>
            <a:ext cx="3429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sz="2400" b="1">
                <a:latin typeface="Calibri" pitchFamily="34" charset="0"/>
                <a:ea typeface="Arial" pitchFamily="34" charset="0"/>
              </a:rPr>
              <a:t> jo të rregullta.</a:t>
            </a:r>
          </a:p>
        </p:txBody>
      </p:sp>
      <p:sp>
        <p:nvSpPr>
          <p:cNvPr id="33801" name="Rectangle 33800"/>
          <p:cNvSpPr/>
          <p:nvPr/>
        </p:nvSpPr>
        <p:spPr>
          <a:xfrm>
            <a:off x="2438400" y="3048000"/>
            <a:ext cx="28956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sz="2400" b="1">
                <a:latin typeface="Calibri" pitchFamily="34" charset="0"/>
                <a:ea typeface="Arial" pitchFamily="34" charset="0"/>
              </a:rPr>
              <a:t>me numër të përzier.</a:t>
            </a:r>
          </a:p>
        </p:txBody>
      </p:sp>
      <p:cxnSp>
        <p:nvCxnSpPr>
          <p:cNvPr id="33802" name="Straight Connector 33801"/>
          <p:cNvCxnSpPr/>
          <p:nvPr/>
        </p:nvCxnSpPr>
        <p:spPr>
          <a:xfrm flipV="1">
            <a:off x="1524000" y="1600200"/>
            <a:ext cx="838200" cy="914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33803" name="Straight Connector 33802"/>
          <p:cNvCxnSpPr/>
          <p:nvPr/>
        </p:nvCxnSpPr>
        <p:spPr>
          <a:xfrm>
            <a:off x="1524000" y="2514600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33804" name="Straight Connector 33803"/>
          <p:cNvCxnSpPr/>
          <p:nvPr/>
        </p:nvCxnSpPr>
        <p:spPr>
          <a:xfrm flipV="1">
            <a:off x="1524000" y="2209800"/>
            <a:ext cx="83820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sp>
        <p:nvSpPr>
          <p:cNvPr id="33805" name="Rectangle 33804"/>
          <p:cNvSpPr/>
          <p:nvPr/>
        </p:nvSpPr>
        <p:spPr>
          <a:xfrm>
            <a:off x="2362200" y="1295400"/>
            <a:ext cx="23622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sz="2400" b="1">
                <a:latin typeface="Calibri" pitchFamily="34" charset="0"/>
                <a:ea typeface="Arial" pitchFamily="34" charset="0"/>
              </a:rPr>
              <a:t>të dukshme.</a:t>
            </a:r>
          </a:p>
        </p:txBody>
      </p:sp>
      <p:cxnSp>
        <p:nvCxnSpPr>
          <p:cNvPr id="33806" name="Straight Connector 33805"/>
          <p:cNvCxnSpPr/>
          <p:nvPr/>
        </p:nvCxnSpPr>
        <p:spPr>
          <a:xfrm>
            <a:off x="1524000" y="2514600"/>
            <a:ext cx="76200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33807" name="Object 3"/>
          <p:cNvGraphicFramePr>
            <a:graphicFrameLocks noChangeAspect="1"/>
          </p:cNvGraphicFramePr>
          <p:nvPr/>
        </p:nvGraphicFramePr>
        <p:xfrm>
          <a:off x="5562600" y="1828800"/>
          <a:ext cx="2730500" cy="533400"/>
        </p:xfrm>
        <a:graphic>
          <a:graphicData uri="http://schemas.openxmlformats.org/presentationml/2006/ole">
            <p:oleObj spid="_x0000_s1040" name="Equation" r:id="rId5" imgW="0" imgH="0" progId="">
              <p:embed/>
            </p:oleObj>
          </a:graphicData>
        </a:graphic>
      </p:graphicFrame>
      <p:graphicFrame>
        <p:nvGraphicFramePr>
          <p:cNvPr id="33808" name="Object 3"/>
          <p:cNvGraphicFramePr>
            <a:graphicFrameLocks noChangeAspect="1"/>
          </p:cNvGraphicFramePr>
          <p:nvPr/>
        </p:nvGraphicFramePr>
        <p:xfrm>
          <a:off x="5486400" y="2971800"/>
          <a:ext cx="3421062" cy="609600"/>
        </p:xfrm>
        <a:graphic>
          <a:graphicData uri="http://schemas.openxmlformats.org/presentationml/2006/ole">
            <p:oleObj spid="_x0000_s1041" name="Equation" r:id="rId6" imgW="0" imgH="0" progId="">
              <p:embed/>
            </p:oleObj>
          </a:graphicData>
        </a:graphic>
      </p:graphicFrame>
      <p:sp>
        <p:nvSpPr>
          <p:cNvPr id="33809" name="Rectangle 33808"/>
          <p:cNvSpPr/>
          <p:nvPr/>
        </p:nvSpPr>
        <p:spPr>
          <a:xfrm>
            <a:off x="0" y="3657600"/>
            <a:ext cx="9144000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dirty="0">
                <a:latin typeface="Calibri" pitchFamily="34" charset="0"/>
                <a:ea typeface="Arial" pitchFamily="34" charset="0"/>
              </a:rPr>
              <a:t>-nëse thyesa       paraqet numër natyrorë  </a:t>
            </a:r>
            <a:r>
              <a:rPr lang="sq-AL" altLang="en-US" b="1" i="1" dirty="0">
                <a:latin typeface="Times New Roman" pitchFamily="18" charset="0"/>
                <a:ea typeface="Arial" pitchFamily="34" charset="0"/>
              </a:rPr>
              <a:t>n</a:t>
            </a:r>
            <a:r>
              <a:rPr lang="sq-AL" altLang="en-US" dirty="0">
                <a:latin typeface="Calibri" pitchFamily="34" charset="0"/>
                <a:ea typeface="Arial" pitchFamily="34" charset="0"/>
              </a:rPr>
              <a:t>, 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at</a:t>
            </a:r>
            <a:r>
              <a:rPr lang="en-US" altLang="en-US" dirty="0" smtClean="0">
                <a:latin typeface="Calibri" pitchFamily="34" charset="0"/>
                <a:ea typeface="Arial" pitchFamily="34" charset="0"/>
              </a:rPr>
              <a:t>e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her</a:t>
            </a:r>
            <a:r>
              <a:rPr lang="en-US" altLang="en-US" dirty="0" smtClean="0">
                <a:latin typeface="Calibri" pitchFamily="34" charset="0"/>
                <a:ea typeface="Arial" pitchFamily="34" charset="0"/>
              </a:rPr>
              <a:t>e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 </a:t>
            </a:r>
            <a:r>
              <a:rPr lang="sq-AL" altLang="en-US" dirty="0">
                <a:latin typeface="Calibri" pitchFamily="34" charset="0"/>
                <a:ea typeface="Arial" pitchFamily="34" charset="0"/>
              </a:rPr>
              <a:t>ajo thyesë quhet e dukëshme.</a:t>
            </a:r>
          </a:p>
        </p:txBody>
      </p:sp>
      <p:graphicFrame>
        <p:nvGraphicFramePr>
          <p:cNvPr id="33810" name="Object 33809"/>
          <p:cNvGraphicFramePr>
            <a:graphicFrameLocks noChangeAspect="1"/>
          </p:cNvGraphicFramePr>
          <p:nvPr/>
        </p:nvGraphicFramePr>
        <p:xfrm>
          <a:off x="1371600" y="3505200"/>
          <a:ext cx="236538" cy="609600"/>
        </p:xfrm>
        <a:graphic>
          <a:graphicData uri="http://schemas.openxmlformats.org/presentationml/2006/ole">
            <p:oleObj spid="_x0000_s1042" name="Equation" r:id="rId7" imgW="0" imgH="0" progId="">
              <p:embed/>
            </p:oleObj>
          </a:graphicData>
        </a:graphic>
      </p:graphicFrame>
      <p:sp>
        <p:nvSpPr>
          <p:cNvPr id="33811" name="Rectangle 33810"/>
          <p:cNvSpPr/>
          <p:nvPr/>
        </p:nvSpPr>
        <p:spPr>
          <a:xfrm>
            <a:off x="0" y="4191000"/>
            <a:ext cx="9144000" cy="7794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dirty="0">
                <a:latin typeface="Calibri" pitchFamily="34" charset="0"/>
                <a:ea typeface="Arial" pitchFamily="34" charset="0"/>
              </a:rPr>
              <a:t>-nëse numruesi i thyesës është më i vogël se emëruesi i thyesës ,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at</a:t>
            </a:r>
            <a:r>
              <a:rPr lang="en-US" altLang="en-US" dirty="0" smtClean="0">
                <a:latin typeface="Calibri" pitchFamily="34" charset="0"/>
                <a:ea typeface="Arial" pitchFamily="34" charset="0"/>
              </a:rPr>
              <a:t>e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her</a:t>
            </a:r>
            <a:r>
              <a:rPr lang="en-US" altLang="en-US" dirty="0" smtClean="0">
                <a:latin typeface="Calibri" pitchFamily="34" charset="0"/>
                <a:ea typeface="Arial" pitchFamily="34" charset="0"/>
              </a:rPr>
              <a:t>e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 </a:t>
            </a:r>
            <a:r>
              <a:rPr lang="sq-AL" altLang="en-US" dirty="0">
                <a:latin typeface="Calibri" pitchFamily="34" charset="0"/>
                <a:ea typeface="Arial" pitchFamily="34" charset="0"/>
              </a:rPr>
              <a:t>ajo thyesë quhet  </a:t>
            </a:r>
          </a:p>
          <a:p>
            <a:pPr lvl="0">
              <a:spcBef>
                <a:spcPct val="50000"/>
              </a:spcBef>
            </a:pPr>
            <a:r>
              <a:rPr lang="sq-AL" altLang="en-US" dirty="0">
                <a:latin typeface="Calibri" pitchFamily="34" charset="0"/>
                <a:ea typeface="Arial" pitchFamily="34" charset="0"/>
              </a:rPr>
              <a:t>   thyesë e 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rregull</a:t>
            </a:r>
            <a:r>
              <a:rPr lang="en-US" altLang="en-US" dirty="0" smtClean="0">
                <a:latin typeface="Calibri" pitchFamily="34" charset="0"/>
                <a:ea typeface="Arial" pitchFamily="34" charset="0"/>
              </a:rPr>
              <a:t>t</a:t>
            </a:r>
            <a:r>
              <a:rPr lang="sq-AL" altLang="en-US" dirty="0" smtClean="0">
                <a:latin typeface="Calibri" pitchFamily="34" charset="0"/>
                <a:ea typeface="Arial" pitchFamily="34" charset="0"/>
              </a:rPr>
              <a:t>ë</a:t>
            </a:r>
            <a:r>
              <a:rPr lang="sq-AL" altLang="en-US" dirty="0">
                <a:latin typeface="Calibri" pitchFamily="34" charset="0"/>
                <a:ea typeface="Arial" pitchFamily="34" charset="0"/>
              </a:rPr>
              <a:t>.</a:t>
            </a:r>
          </a:p>
        </p:txBody>
      </p:sp>
      <p:sp>
        <p:nvSpPr>
          <p:cNvPr id="33812" name="Rectangle 33811"/>
          <p:cNvSpPr/>
          <p:nvPr/>
        </p:nvSpPr>
        <p:spPr>
          <a:xfrm>
            <a:off x="0" y="5029200"/>
            <a:ext cx="9144000" cy="10541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/>
            <a:r>
              <a:rPr lang="sq-AL" altLang="en-US" dirty="0">
                <a:latin typeface="Calibri" pitchFamily="34" charset="0"/>
              </a:rPr>
              <a:t>-nëse numruesi i thyesës është më i madh se emëruesi i thyesës ,</a:t>
            </a:r>
            <a:r>
              <a:rPr lang="sq-AL" altLang="en-US" dirty="0" smtClean="0">
                <a:latin typeface="Calibri" pitchFamily="34" charset="0"/>
              </a:rPr>
              <a:t>at</a:t>
            </a:r>
            <a:r>
              <a:rPr lang="en-US" altLang="en-US" dirty="0" smtClean="0">
                <a:latin typeface="Calibri" pitchFamily="34" charset="0"/>
              </a:rPr>
              <a:t>e</a:t>
            </a:r>
            <a:r>
              <a:rPr lang="sq-AL" altLang="en-US" dirty="0" smtClean="0">
                <a:latin typeface="Calibri" pitchFamily="34" charset="0"/>
              </a:rPr>
              <a:t>her</a:t>
            </a:r>
            <a:r>
              <a:rPr lang="en-US" altLang="en-US" dirty="0" smtClean="0">
                <a:latin typeface="Calibri" pitchFamily="34" charset="0"/>
              </a:rPr>
              <a:t>e</a:t>
            </a:r>
            <a:r>
              <a:rPr lang="sq-AL" altLang="en-US" dirty="0" smtClean="0">
                <a:latin typeface="Calibri" pitchFamily="34" charset="0"/>
              </a:rPr>
              <a:t> </a:t>
            </a:r>
            <a:r>
              <a:rPr lang="sq-AL" altLang="en-US" dirty="0">
                <a:latin typeface="Calibri" pitchFamily="34" charset="0"/>
              </a:rPr>
              <a:t>ajo thyesë </a:t>
            </a:r>
          </a:p>
          <a:p>
            <a:pPr lvl="0" eaLnBrk="0" hangingPunct="0"/>
            <a:r>
              <a:rPr lang="sq-AL" altLang="en-US" dirty="0">
                <a:latin typeface="Calibri" pitchFamily="34" charset="0"/>
              </a:rPr>
              <a:t>  quhet  thyesë jo e </a:t>
            </a:r>
            <a:r>
              <a:rPr lang="sq-AL" altLang="en-US" dirty="0" smtClean="0">
                <a:latin typeface="Calibri" pitchFamily="34" charset="0"/>
              </a:rPr>
              <a:t>rregull</a:t>
            </a:r>
            <a:r>
              <a:rPr lang="en-US" altLang="en-US" dirty="0" smtClean="0">
                <a:latin typeface="Calibri" pitchFamily="34" charset="0"/>
              </a:rPr>
              <a:t>t</a:t>
            </a:r>
            <a:r>
              <a:rPr lang="sq-AL" altLang="en-US" dirty="0" smtClean="0">
                <a:latin typeface="Calibri" pitchFamily="34" charset="0"/>
              </a:rPr>
              <a:t>ë</a:t>
            </a:r>
            <a:r>
              <a:rPr lang="sq-AL" altLang="en-US" dirty="0">
                <a:latin typeface="Calibri" pitchFamily="34" charset="0"/>
              </a:rPr>
              <a:t>.</a:t>
            </a:r>
          </a:p>
          <a:p>
            <a:pPr lvl="0">
              <a:spcBef>
                <a:spcPct val="50000"/>
              </a:spcBef>
            </a:pPr>
            <a:r>
              <a:rPr lang="sq-AL" altLang="en-US" dirty="0">
                <a:latin typeface="Calibri" pitchFamily="34" charset="0"/>
                <a:ea typeface="Arial" pitchFamily="34" charset="0"/>
              </a:rPr>
              <a:t>    </a:t>
            </a:r>
          </a:p>
        </p:txBody>
      </p:sp>
      <p:sp>
        <p:nvSpPr>
          <p:cNvPr id="33827" name="Rectangle 33826"/>
          <p:cNvSpPr/>
          <p:nvPr/>
        </p:nvSpPr>
        <p:spPr>
          <a:xfrm>
            <a:off x="0" y="5638800"/>
            <a:ext cx="9144000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sq-AL" altLang="en-US" dirty="0">
                <a:latin typeface="Calibri" pitchFamily="34" charset="0"/>
                <a:ea typeface="Arial" pitchFamily="34" charset="0"/>
              </a:rPr>
              <a:t>-thyesat jo të rregullta  shënohen si thyesa me numër të përzier. p.sh.</a:t>
            </a:r>
          </a:p>
        </p:txBody>
      </p:sp>
      <p:graphicFrame>
        <p:nvGraphicFramePr>
          <p:cNvPr id="33828" name="Object 33827"/>
          <p:cNvGraphicFramePr>
            <a:graphicFrameLocks noChangeAspect="1"/>
          </p:cNvGraphicFramePr>
          <p:nvPr/>
        </p:nvGraphicFramePr>
        <p:xfrm>
          <a:off x="457200" y="5943600"/>
          <a:ext cx="1828800" cy="685800"/>
        </p:xfrm>
        <a:graphic>
          <a:graphicData uri="http://schemas.openxmlformats.org/presentationml/2006/ole">
            <p:oleObj spid="_x0000_s1043" name="Equation" r:id="rId8" imgW="0" imgH="0" progId="">
              <p:embed/>
            </p:oleObj>
          </a:graphicData>
        </a:graphic>
      </p:graphicFrame>
      <p:sp>
        <p:nvSpPr>
          <p:cNvPr id="33829" name="Rectangle 33828"/>
          <p:cNvSpPr/>
          <p:nvPr/>
        </p:nvSpPr>
        <p:spPr>
          <a:xfrm>
            <a:off x="2286000" y="6096000"/>
            <a:ext cx="39624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>
              <a:spcBef>
                <a:spcPct val="50000"/>
              </a:spcBef>
            </a:pPr>
            <a:endParaRPr lang="sq-AL" altLang="en-US" sz="2000" b="1" dirty="0">
              <a:latin typeface="Calibri" pitchFamily="34" charset="0"/>
              <a:ea typeface="Arial" pitchFamily="34" charset="0"/>
            </a:endParaRPr>
          </a:p>
        </p:txBody>
      </p:sp>
      <p:sp>
        <p:nvSpPr>
          <p:cNvPr id="33830" name="Rectangle 33829"/>
          <p:cNvSpPr/>
          <p:nvPr/>
        </p:nvSpPr>
        <p:spPr>
          <a:xfrm>
            <a:off x="685800" y="6019800"/>
            <a:ext cx="228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31" name="Rectangle 33830"/>
          <p:cNvSpPr/>
          <p:nvPr/>
        </p:nvSpPr>
        <p:spPr>
          <a:xfrm>
            <a:off x="914400" y="60198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32" name="Rectangle 33831"/>
          <p:cNvSpPr/>
          <p:nvPr/>
        </p:nvSpPr>
        <p:spPr>
          <a:xfrm>
            <a:off x="1258888" y="6019800"/>
            <a:ext cx="3413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3" name="Rectangle 33832"/>
          <p:cNvSpPr/>
          <p:nvPr/>
        </p:nvSpPr>
        <p:spPr>
          <a:xfrm>
            <a:off x="1752600" y="6248400"/>
            <a:ext cx="3048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34" name="Rectangle 33833"/>
          <p:cNvSpPr/>
          <p:nvPr/>
        </p:nvSpPr>
        <p:spPr>
          <a:xfrm>
            <a:off x="1752600" y="5980112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35" name="Rectangle 33834"/>
          <p:cNvSpPr/>
          <p:nvPr/>
        </p:nvSpPr>
        <p:spPr>
          <a:xfrm>
            <a:off x="1295400" y="3200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cxnSp>
        <p:nvCxnSpPr>
          <p:cNvPr id="33836" name="Straight Connector 33835"/>
          <p:cNvCxnSpPr/>
          <p:nvPr/>
        </p:nvCxnSpPr>
        <p:spPr>
          <a:xfrm>
            <a:off x="685800" y="6516688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tailEnd type="triangle"/>
          </a:ln>
        </p:spPr>
      </p:cxnSp>
      <p:sp>
        <p:nvSpPr>
          <p:cNvPr id="33837" name="Rectangle 33836"/>
          <p:cNvSpPr/>
          <p:nvPr/>
        </p:nvSpPr>
        <p:spPr>
          <a:xfrm>
            <a:off x="1636712" y="6099175"/>
            <a:ext cx="76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44" name="Rectangle 33843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3845" name="Rounded Rectangle 33844"/>
          <p:cNvSpPr/>
          <p:nvPr/>
        </p:nvSpPr>
        <p:spPr>
          <a:xfrm>
            <a:off x="533400" y="304800"/>
            <a:ext cx="8305800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1B70"/>
            </a:solidFill>
            <a:miter lim="800000"/>
          </a:ln>
        </p:spPr>
      </p:sp>
      <p:sp>
        <p:nvSpPr>
          <p:cNvPr id="33846" name="Rectangle 33845"/>
          <p:cNvSpPr/>
          <p:nvPr/>
        </p:nvSpPr>
        <p:spPr>
          <a:xfrm>
            <a:off x="1143000" y="457200"/>
            <a:ext cx="76962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 eaLnBrk="0" hangingPunct="0">
              <a:spcBef>
                <a:spcPct val="50000"/>
              </a:spcBef>
            </a:pPr>
            <a:r>
              <a:rPr lang="sq-AL" altLang="en-US" sz="2800" b="1">
                <a:solidFill>
                  <a:srgbClr val="001B70"/>
                </a:solidFill>
              </a:rPr>
              <a:t> </a:t>
            </a:r>
            <a:r>
              <a:rPr lang="sq-AL" altLang="en-US" sz="3200" b="1">
                <a:solidFill>
                  <a:srgbClr val="001B70"/>
                </a:solidFill>
              </a:rPr>
              <a:t>Thyesat dhe llojet e thyesave</a:t>
            </a:r>
            <a:endParaRPr sz="2800" b="1">
              <a:solidFill>
                <a:srgbClr val="001B70"/>
              </a:solidFill>
            </a:endParaRPr>
          </a:p>
        </p:txBody>
      </p:sp>
      <p:sp>
        <p:nvSpPr>
          <p:cNvPr id="33847" name="Hexagon 33846"/>
          <p:cNvSpPr/>
          <p:nvPr/>
        </p:nvSpPr>
        <p:spPr>
          <a:xfrm rot="19560000">
            <a:off x="914400" y="838200"/>
            <a:ext cx="587375" cy="457200"/>
          </a:xfrm>
          <a:prstGeom prst="hexagon">
            <a:avLst>
              <a:gd name="adj" fmla="val 37138"/>
              <a:gd name="vf" fmla="val 115470"/>
            </a:avLst>
          </a:prstGeom>
          <a:solidFill>
            <a:srgbClr val="800000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48" name="Rectangle 33847"/>
          <p:cNvSpPr/>
          <p:nvPr/>
        </p:nvSpPr>
        <p:spPr>
          <a:xfrm>
            <a:off x="298450" y="255588"/>
            <a:ext cx="457200" cy="457200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49" name="Oval 33848"/>
          <p:cNvSpPr/>
          <p:nvPr/>
        </p:nvSpPr>
        <p:spPr>
          <a:xfrm>
            <a:off x="609600" y="533400"/>
            <a:ext cx="533400" cy="457200"/>
          </a:xfrm>
          <a:prstGeom prst="ellipse">
            <a:avLst/>
          </a:prstGeom>
          <a:solidFill>
            <a:srgbClr val="E9AD17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50" name="Rectangle 33849"/>
          <p:cNvSpPr/>
          <p:nvPr/>
        </p:nvSpPr>
        <p:spPr>
          <a:xfrm>
            <a:off x="6019800" y="29718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51" name="Rectangle 33850"/>
          <p:cNvSpPr/>
          <p:nvPr/>
        </p:nvSpPr>
        <p:spPr>
          <a:xfrm>
            <a:off x="6553200" y="29718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52" name="Rectangle 33851"/>
          <p:cNvSpPr/>
          <p:nvPr/>
        </p:nvSpPr>
        <p:spPr>
          <a:xfrm>
            <a:off x="7086600" y="2971800"/>
            <a:ext cx="685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53" name="Rectangle 33852"/>
          <p:cNvSpPr/>
          <p:nvPr/>
        </p:nvSpPr>
        <p:spPr>
          <a:xfrm>
            <a:off x="7772400" y="29718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54" name="Rectangle 33853"/>
          <p:cNvSpPr/>
          <p:nvPr/>
        </p:nvSpPr>
        <p:spPr>
          <a:xfrm>
            <a:off x="8305800" y="2971800"/>
            <a:ext cx="53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55" name="Rectangle 33854"/>
          <p:cNvSpPr/>
          <p:nvPr/>
        </p:nvSpPr>
        <p:spPr>
          <a:xfrm>
            <a:off x="1676400" y="6365875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3857" name="Oval 33856"/>
          <p:cNvSpPr/>
          <p:nvPr/>
        </p:nvSpPr>
        <p:spPr>
          <a:xfrm>
            <a:off x="6096000" y="2438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  <a:miter lim="800000"/>
          </a:ln>
        </p:spPr>
      </p:sp>
      <p:sp>
        <p:nvSpPr>
          <p:cNvPr id="33858" name="Oval 33857"/>
          <p:cNvSpPr/>
          <p:nvPr/>
        </p:nvSpPr>
        <p:spPr>
          <a:xfrm>
            <a:off x="6477000" y="2438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  <a:miter lim="800000"/>
          </a:ln>
        </p:spPr>
      </p:sp>
      <p:sp>
        <p:nvSpPr>
          <p:cNvPr id="33859" name="Oval 33858"/>
          <p:cNvSpPr/>
          <p:nvPr/>
        </p:nvSpPr>
        <p:spPr>
          <a:xfrm>
            <a:off x="7010400" y="2438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  <a:miter lim="800000"/>
          </a:ln>
        </p:spPr>
      </p:sp>
      <p:sp>
        <p:nvSpPr>
          <p:cNvPr id="33860" name="Oval 33859"/>
          <p:cNvSpPr/>
          <p:nvPr/>
        </p:nvSpPr>
        <p:spPr>
          <a:xfrm>
            <a:off x="7467600" y="2438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  <a:miter lim="800000"/>
          </a:ln>
        </p:spPr>
      </p:sp>
      <p:sp>
        <p:nvSpPr>
          <p:cNvPr id="33861" name="Oval 33860"/>
          <p:cNvSpPr/>
          <p:nvPr/>
        </p:nvSpPr>
        <p:spPr>
          <a:xfrm>
            <a:off x="7924800" y="2438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  <a:miter lim="800000"/>
          </a:ln>
        </p:spPr>
      </p:sp>
      <p:sp>
        <p:nvSpPr>
          <p:cNvPr id="33862" name="Date Placeholder 1"/>
          <p:cNvSpPr>
            <a:spLocks noGrp="1"/>
          </p:cNvSpPr>
          <p:nvPr>
            <p:ph type="dt" sz="half" idx="10"/>
          </p:nvPr>
        </p:nvSpPr>
        <p:spPr>
          <a:xfrm rot="21399507" flipV="1">
            <a:off x="326326" y="6760831"/>
            <a:ext cx="3328440" cy="194338"/>
          </a:xfrm>
        </p:spPr>
        <p:txBody>
          <a:bodyPr/>
          <a:lstStyle/>
          <a:p>
            <a:pPr lvl="0"/>
            <a:endParaRPr sz="1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5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5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5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5" dur="500"/>
                                        <p:tgtEl>
                                          <p:spTgt spid="33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5" dur="5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0" grpId="0"/>
      <p:bldP spid="33801" grpId="0"/>
      <p:bldP spid="33805" grpId="0"/>
      <p:bldP spid="33809" grpId="0"/>
      <p:bldP spid="33811" grpId="0"/>
      <p:bldP spid="33812" grpId="0"/>
      <p:bldP spid="33827" grpId="0"/>
      <p:bldP spid="338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0721"/>
          <p:cNvSpPr/>
          <p:nvPr/>
        </p:nvSpPr>
        <p:spPr>
          <a:xfrm>
            <a:off x="3048000" y="3581400"/>
            <a:ext cx="685800" cy="990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0723" name="Rectangle 30722"/>
          <p:cNvSpPr/>
          <p:nvPr/>
        </p:nvSpPr>
        <p:spPr>
          <a:xfrm>
            <a:off x="161925" y="1447800"/>
            <a:ext cx="8458200" cy="762000"/>
          </a:xfrm>
          <a:prstGeom prst="rect">
            <a:avLst/>
          </a:prstGeom>
          <a:solidFill>
            <a:srgbClr val="F4FAA4"/>
          </a:solidFill>
          <a:ln>
            <a:solidFill>
              <a:srgbClr val="FF0000"/>
            </a:solidFill>
            <a:miter lim="800000"/>
          </a:ln>
        </p:spPr>
      </p:sp>
      <p:sp>
        <p:nvSpPr>
          <p:cNvPr id="30724" name="Rectangle 30723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0725" name="Rounded Rectangle 30724"/>
          <p:cNvSpPr/>
          <p:nvPr/>
        </p:nvSpPr>
        <p:spPr>
          <a:xfrm>
            <a:off x="533400" y="304800"/>
            <a:ext cx="8305800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1B70"/>
            </a:solidFill>
            <a:miter lim="800000"/>
          </a:ln>
        </p:spPr>
      </p:sp>
      <p:sp>
        <p:nvSpPr>
          <p:cNvPr id="30726" name="Rectangle 30725"/>
          <p:cNvSpPr/>
          <p:nvPr/>
        </p:nvSpPr>
        <p:spPr>
          <a:xfrm>
            <a:off x="1143000" y="457200"/>
            <a:ext cx="76962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 eaLnBrk="0" hangingPunct="0">
              <a:spcBef>
                <a:spcPct val="50000"/>
              </a:spcBef>
            </a:pPr>
            <a:r>
              <a:rPr lang="sq-AL" altLang="en-US" sz="2800" b="1">
                <a:solidFill>
                  <a:srgbClr val="001B70"/>
                </a:solidFill>
              </a:rPr>
              <a:t> </a:t>
            </a:r>
            <a:r>
              <a:rPr lang="sq-AL" altLang="en-US" sz="3200" b="1">
                <a:solidFill>
                  <a:srgbClr val="001B70"/>
                </a:solidFill>
              </a:rPr>
              <a:t>Thyesat dhe llojet e thyesave</a:t>
            </a:r>
            <a:endParaRPr sz="2800" b="1">
              <a:solidFill>
                <a:srgbClr val="001B70"/>
              </a:solidFill>
            </a:endParaRPr>
          </a:p>
        </p:txBody>
      </p:sp>
      <p:sp>
        <p:nvSpPr>
          <p:cNvPr id="30727" name="Hexagon 30726"/>
          <p:cNvSpPr/>
          <p:nvPr/>
        </p:nvSpPr>
        <p:spPr>
          <a:xfrm rot="19560000">
            <a:off x="914400" y="838200"/>
            <a:ext cx="587375" cy="457200"/>
          </a:xfrm>
          <a:prstGeom prst="hexagon">
            <a:avLst>
              <a:gd name="adj" fmla="val 37138"/>
              <a:gd name="vf" fmla="val 115470"/>
            </a:avLst>
          </a:prstGeom>
          <a:solidFill>
            <a:srgbClr val="800000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0728" name="Rectangle 30727"/>
          <p:cNvSpPr/>
          <p:nvPr/>
        </p:nvSpPr>
        <p:spPr>
          <a:xfrm>
            <a:off x="298450" y="255588"/>
            <a:ext cx="457200" cy="457200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0729" name="Oval 30728"/>
          <p:cNvSpPr/>
          <p:nvPr/>
        </p:nvSpPr>
        <p:spPr>
          <a:xfrm>
            <a:off x="609600" y="533400"/>
            <a:ext cx="533400" cy="457200"/>
          </a:xfrm>
          <a:prstGeom prst="ellipse">
            <a:avLst/>
          </a:prstGeom>
          <a:solidFill>
            <a:srgbClr val="E9AD17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0731" name="Rectangle 30730"/>
          <p:cNvSpPr/>
          <p:nvPr/>
        </p:nvSpPr>
        <p:spPr>
          <a:xfrm>
            <a:off x="381000" y="1524000"/>
            <a:ext cx="24384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0732" name="Rectangle 30731"/>
          <p:cNvSpPr/>
          <p:nvPr/>
        </p:nvSpPr>
        <p:spPr>
          <a:xfrm>
            <a:off x="3124200" y="1524000"/>
            <a:ext cx="24384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0733" name="Rectangle 30732"/>
          <p:cNvSpPr/>
          <p:nvPr/>
        </p:nvSpPr>
        <p:spPr>
          <a:xfrm>
            <a:off x="5867400" y="1524000"/>
            <a:ext cx="24384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cxnSp>
        <p:nvCxnSpPr>
          <p:cNvPr id="30734" name="Straight Connector 30733"/>
          <p:cNvCxnSpPr/>
          <p:nvPr/>
        </p:nvCxnSpPr>
        <p:spPr>
          <a:xfrm flipH="1">
            <a:off x="16002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35" name="Straight Connector 30734"/>
          <p:cNvCxnSpPr/>
          <p:nvPr/>
        </p:nvCxnSpPr>
        <p:spPr>
          <a:xfrm flipH="1">
            <a:off x="22098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36" name="Straight Connector 30735"/>
          <p:cNvCxnSpPr/>
          <p:nvPr/>
        </p:nvCxnSpPr>
        <p:spPr>
          <a:xfrm flipH="1">
            <a:off x="9906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37" name="Straight Connector 30736"/>
          <p:cNvCxnSpPr/>
          <p:nvPr/>
        </p:nvCxnSpPr>
        <p:spPr>
          <a:xfrm flipH="1">
            <a:off x="43434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38" name="Straight Connector 30737"/>
          <p:cNvCxnSpPr/>
          <p:nvPr/>
        </p:nvCxnSpPr>
        <p:spPr>
          <a:xfrm flipH="1">
            <a:off x="37338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39" name="Straight Connector 30738"/>
          <p:cNvCxnSpPr/>
          <p:nvPr/>
        </p:nvCxnSpPr>
        <p:spPr>
          <a:xfrm flipH="1">
            <a:off x="49530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40" name="Straight Connector 30739"/>
          <p:cNvCxnSpPr/>
          <p:nvPr/>
        </p:nvCxnSpPr>
        <p:spPr>
          <a:xfrm flipH="1">
            <a:off x="70866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41" name="Straight Connector 30740"/>
          <p:cNvCxnSpPr/>
          <p:nvPr/>
        </p:nvCxnSpPr>
        <p:spPr>
          <a:xfrm flipH="1">
            <a:off x="64770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0742" name="Straight Connector 30741"/>
          <p:cNvCxnSpPr/>
          <p:nvPr/>
        </p:nvCxnSpPr>
        <p:spPr>
          <a:xfrm flipH="1">
            <a:off x="7696200" y="1524000"/>
            <a:ext cx="0" cy="6096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30743" name="Rectangle 30742"/>
          <p:cNvSpPr/>
          <p:nvPr/>
        </p:nvSpPr>
        <p:spPr>
          <a:xfrm>
            <a:off x="7704138" y="1524000"/>
            <a:ext cx="609600" cy="609600"/>
          </a:xfrm>
          <a:prstGeom prst="rect">
            <a:avLst/>
          </a:prstGeom>
          <a:solidFill>
            <a:srgbClr val="E9AD17"/>
          </a:solidFill>
          <a:ln>
            <a:solidFill>
              <a:schemeClr val="tx1"/>
            </a:solidFill>
            <a:miter lim="800000"/>
          </a:ln>
        </p:spPr>
      </p:sp>
      <p:graphicFrame>
        <p:nvGraphicFramePr>
          <p:cNvPr id="30744" name="Object 30743"/>
          <p:cNvGraphicFramePr>
            <a:graphicFrameLocks noChangeAspect="1"/>
          </p:cNvGraphicFramePr>
          <p:nvPr/>
        </p:nvGraphicFramePr>
        <p:xfrm>
          <a:off x="381000" y="2362200"/>
          <a:ext cx="400050" cy="1035050"/>
        </p:xfrm>
        <a:graphic>
          <a:graphicData uri="http://schemas.openxmlformats.org/presentationml/2006/ole">
            <p:oleObj spid="_x0000_s8197" name="Equation" r:id="rId3" imgW="0" imgH="0" progId="">
              <p:embed/>
            </p:oleObj>
          </a:graphicData>
        </a:graphic>
      </p:graphicFrame>
      <p:sp>
        <p:nvSpPr>
          <p:cNvPr id="30745" name="Rectangle 30744"/>
          <p:cNvSpPr/>
          <p:nvPr/>
        </p:nvSpPr>
        <p:spPr>
          <a:xfrm>
            <a:off x="685800" y="26670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=</a:t>
            </a:r>
          </a:p>
        </p:txBody>
      </p:sp>
      <p:sp>
        <p:nvSpPr>
          <p:cNvPr id="30746" name="Rectangle 30745"/>
          <p:cNvSpPr/>
          <p:nvPr/>
        </p:nvSpPr>
        <p:spPr>
          <a:xfrm>
            <a:off x="914400" y="2630488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4</a:t>
            </a:r>
          </a:p>
        </p:txBody>
      </p:sp>
      <p:sp>
        <p:nvSpPr>
          <p:cNvPr id="30747" name="Rectangle 30746"/>
          <p:cNvSpPr/>
          <p:nvPr/>
        </p:nvSpPr>
        <p:spPr>
          <a:xfrm>
            <a:off x="1066800" y="2593975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:</a:t>
            </a:r>
          </a:p>
        </p:txBody>
      </p:sp>
      <p:sp>
        <p:nvSpPr>
          <p:cNvPr id="30748" name="Rectangle 30747"/>
          <p:cNvSpPr/>
          <p:nvPr/>
        </p:nvSpPr>
        <p:spPr>
          <a:xfrm>
            <a:off x="1219200" y="2630488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4</a:t>
            </a:r>
          </a:p>
        </p:txBody>
      </p:sp>
      <p:sp>
        <p:nvSpPr>
          <p:cNvPr id="30749" name="Rectangle 30748"/>
          <p:cNvSpPr/>
          <p:nvPr/>
        </p:nvSpPr>
        <p:spPr>
          <a:xfrm>
            <a:off x="1447800" y="26670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=</a:t>
            </a:r>
          </a:p>
        </p:txBody>
      </p:sp>
      <p:sp>
        <p:nvSpPr>
          <p:cNvPr id="30750" name="Rectangle 30749"/>
          <p:cNvSpPr/>
          <p:nvPr/>
        </p:nvSpPr>
        <p:spPr>
          <a:xfrm>
            <a:off x="1676400" y="2625725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1</a:t>
            </a:r>
          </a:p>
        </p:txBody>
      </p:sp>
      <p:sp>
        <p:nvSpPr>
          <p:cNvPr id="30751" name="Rectangle 30750"/>
          <p:cNvSpPr/>
          <p:nvPr/>
        </p:nvSpPr>
        <p:spPr>
          <a:xfrm>
            <a:off x="3276600" y="2590800"/>
            <a:ext cx="1828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-nj</a:t>
            </a:r>
            <a:r>
              <a:rPr lang="sq-AL" altLang="en-US" sz="2400" b="1"/>
              <a:t>ë e plota </a:t>
            </a:r>
          </a:p>
        </p:txBody>
      </p:sp>
      <p:sp>
        <p:nvSpPr>
          <p:cNvPr id="30752" name="Rectangle 30751"/>
          <p:cNvSpPr/>
          <p:nvPr/>
        </p:nvSpPr>
        <p:spPr>
          <a:xfrm>
            <a:off x="3124200" y="2625725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1</a:t>
            </a:r>
          </a:p>
        </p:txBody>
      </p:sp>
      <p:graphicFrame>
        <p:nvGraphicFramePr>
          <p:cNvPr id="30753" name="Object 30752"/>
          <p:cNvGraphicFramePr>
            <a:graphicFrameLocks noChangeAspect="1"/>
          </p:cNvGraphicFramePr>
          <p:nvPr/>
        </p:nvGraphicFramePr>
        <p:xfrm>
          <a:off x="7010400" y="2362200"/>
          <a:ext cx="400050" cy="1035050"/>
        </p:xfrm>
        <a:graphic>
          <a:graphicData uri="http://schemas.openxmlformats.org/presentationml/2006/ole">
            <p:oleObj spid="_x0000_s8196" name="Equation" r:id="rId4" imgW="0" imgH="0" progId="">
              <p:embed/>
            </p:oleObj>
          </a:graphicData>
        </a:graphic>
      </p:graphicFrame>
      <p:sp>
        <p:nvSpPr>
          <p:cNvPr id="30754" name="Rectangle 30753"/>
          <p:cNvSpPr/>
          <p:nvPr/>
        </p:nvSpPr>
        <p:spPr>
          <a:xfrm>
            <a:off x="533400" y="38862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1</a:t>
            </a:r>
          </a:p>
        </p:txBody>
      </p:sp>
      <p:sp>
        <p:nvSpPr>
          <p:cNvPr id="30755" name="Rectangle 30754"/>
          <p:cNvSpPr/>
          <p:nvPr/>
        </p:nvSpPr>
        <p:spPr>
          <a:xfrm>
            <a:off x="725488" y="3889375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+</a:t>
            </a:r>
          </a:p>
        </p:txBody>
      </p:sp>
      <p:sp>
        <p:nvSpPr>
          <p:cNvPr id="30756" name="Rectangle 30755"/>
          <p:cNvSpPr/>
          <p:nvPr/>
        </p:nvSpPr>
        <p:spPr>
          <a:xfrm>
            <a:off x="914400" y="38862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1</a:t>
            </a:r>
          </a:p>
        </p:txBody>
      </p:sp>
      <p:sp>
        <p:nvSpPr>
          <p:cNvPr id="30757" name="Rectangle 30756"/>
          <p:cNvSpPr/>
          <p:nvPr/>
        </p:nvSpPr>
        <p:spPr>
          <a:xfrm>
            <a:off x="1066800" y="38862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+</a:t>
            </a:r>
          </a:p>
        </p:txBody>
      </p:sp>
      <p:graphicFrame>
        <p:nvGraphicFramePr>
          <p:cNvPr id="30758" name="Object 30757"/>
          <p:cNvGraphicFramePr>
            <a:graphicFrameLocks noChangeAspect="1"/>
          </p:cNvGraphicFramePr>
          <p:nvPr/>
        </p:nvGraphicFramePr>
        <p:xfrm>
          <a:off x="1371600" y="3581400"/>
          <a:ext cx="400050" cy="1035050"/>
        </p:xfrm>
        <a:graphic>
          <a:graphicData uri="http://schemas.openxmlformats.org/presentationml/2006/ole">
            <p:oleObj spid="_x0000_s8195" name="Equation" r:id="rId5" imgW="0" imgH="0" progId="">
              <p:embed/>
            </p:oleObj>
          </a:graphicData>
        </a:graphic>
      </p:graphicFrame>
      <p:sp>
        <p:nvSpPr>
          <p:cNvPr id="30759" name="Rectangle 30758"/>
          <p:cNvSpPr/>
          <p:nvPr/>
        </p:nvSpPr>
        <p:spPr>
          <a:xfrm>
            <a:off x="1676400" y="38862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=</a:t>
            </a:r>
          </a:p>
        </p:txBody>
      </p:sp>
      <p:sp>
        <p:nvSpPr>
          <p:cNvPr id="30760" name="Rectangle 30759"/>
          <p:cNvSpPr/>
          <p:nvPr/>
        </p:nvSpPr>
        <p:spPr>
          <a:xfrm>
            <a:off x="1905000" y="38862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2</a:t>
            </a:r>
          </a:p>
        </p:txBody>
      </p:sp>
      <p:sp>
        <p:nvSpPr>
          <p:cNvPr id="30761" name="Rectangle 30760"/>
          <p:cNvSpPr/>
          <p:nvPr/>
        </p:nvSpPr>
        <p:spPr>
          <a:xfrm>
            <a:off x="2133600" y="3886200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+</a:t>
            </a:r>
          </a:p>
        </p:txBody>
      </p:sp>
      <p:graphicFrame>
        <p:nvGraphicFramePr>
          <p:cNvPr id="30762" name="Object 30761"/>
          <p:cNvGraphicFramePr>
            <a:graphicFrameLocks noChangeAspect="1"/>
          </p:cNvGraphicFramePr>
          <p:nvPr/>
        </p:nvGraphicFramePr>
        <p:xfrm>
          <a:off x="2362200" y="3581400"/>
          <a:ext cx="400050" cy="1035050"/>
        </p:xfrm>
        <a:graphic>
          <a:graphicData uri="http://schemas.openxmlformats.org/presentationml/2006/ole">
            <p:oleObj spid="_x0000_s8194" name="Equation" r:id="rId6" imgW="0" imgH="0" progId="">
              <p:embed/>
            </p:oleObj>
          </a:graphicData>
        </a:graphic>
      </p:graphicFrame>
      <p:sp>
        <p:nvSpPr>
          <p:cNvPr id="30763" name="Rectangle 30762"/>
          <p:cNvSpPr/>
          <p:nvPr/>
        </p:nvSpPr>
        <p:spPr>
          <a:xfrm>
            <a:off x="2667000" y="3889375"/>
            <a:ext cx="381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=</a:t>
            </a:r>
          </a:p>
        </p:txBody>
      </p:sp>
      <p:sp>
        <p:nvSpPr>
          <p:cNvPr id="30765" name="Rectangle 30764"/>
          <p:cNvSpPr/>
          <p:nvPr/>
        </p:nvSpPr>
        <p:spPr>
          <a:xfrm>
            <a:off x="3962400" y="3810000"/>
            <a:ext cx="39624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-</a:t>
            </a:r>
            <a:r>
              <a:rPr lang="sq-AL" altLang="en-US" sz="2400" b="1"/>
              <a:t>dy e plota e tre të katrat </a:t>
            </a:r>
          </a:p>
        </p:txBody>
      </p:sp>
      <p:sp>
        <p:nvSpPr>
          <p:cNvPr id="30766" name="Rectangle 30765"/>
          <p:cNvSpPr/>
          <p:nvPr/>
        </p:nvSpPr>
        <p:spPr>
          <a:xfrm>
            <a:off x="4038600" y="4267200"/>
            <a:ext cx="12954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quhet:</a:t>
            </a:r>
          </a:p>
        </p:txBody>
      </p:sp>
      <p:sp>
        <p:nvSpPr>
          <p:cNvPr id="30767" name="Rectangle 30766"/>
          <p:cNvSpPr/>
          <p:nvPr/>
        </p:nvSpPr>
        <p:spPr>
          <a:xfrm>
            <a:off x="5105400" y="4267200"/>
            <a:ext cx="4038600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thyesë me numër të përzier</a:t>
            </a:r>
          </a:p>
        </p:txBody>
      </p:sp>
      <p:sp>
        <p:nvSpPr>
          <p:cNvPr id="30768" name="Rectangle 30767"/>
          <p:cNvSpPr/>
          <p:nvPr/>
        </p:nvSpPr>
        <p:spPr>
          <a:xfrm>
            <a:off x="7848600" y="3810000"/>
            <a:ext cx="762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400" b="1"/>
              <a:t>dhe</a:t>
            </a:r>
          </a:p>
        </p:txBody>
      </p:sp>
      <p:graphicFrame>
        <p:nvGraphicFramePr>
          <p:cNvPr id="30764" name="Object 30763"/>
          <p:cNvGraphicFramePr>
            <a:graphicFrameLocks noChangeAspect="1"/>
          </p:cNvGraphicFramePr>
          <p:nvPr/>
        </p:nvGraphicFramePr>
        <p:xfrm>
          <a:off x="3048000" y="3581400"/>
          <a:ext cx="633412" cy="1035050"/>
        </p:xfrm>
        <a:graphic>
          <a:graphicData uri="http://schemas.openxmlformats.org/presentationml/2006/ole">
            <p:oleObj spid="_x0000_s8193" name="Equation" r:id="rId7" imgW="0" imgH="0" progId="">
              <p:embed/>
            </p:oleObj>
          </a:graphicData>
        </a:graphic>
      </p:graphicFrame>
      <p:sp>
        <p:nvSpPr>
          <p:cNvPr id="30769" name="Rectangle 30768"/>
          <p:cNvSpPr/>
          <p:nvPr/>
        </p:nvSpPr>
        <p:spPr>
          <a:xfrm>
            <a:off x="2057400" y="1066800"/>
            <a:ext cx="67056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000" b="1"/>
              <a:t>Figurat t</a:t>
            </a:r>
            <a:r>
              <a:rPr lang="sq-AL" altLang="en-US" sz="2000" b="1"/>
              <a:t>ë paraqiten si thyesa:</a:t>
            </a:r>
            <a:r>
              <a:rPr sz="2400" b="1"/>
              <a:t> </a:t>
            </a:r>
          </a:p>
        </p:txBody>
      </p:sp>
      <p:cxnSp>
        <p:nvCxnSpPr>
          <p:cNvPr id="30770" name="Straight Connector 30769"/>
          <p:cNvCxnSpPr/>
          <p:nvPr/>
        </p:nvCxnSpPr>
        <p:spPr>
          <a:xfrm>
            <a:off x="1371600" y="2133600"/>
            <a:ext cx="381000" cy="5334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  <a:headEnd type="triangle"/>
          </a:ln>
        </p:spPr>
      </p:cxnSp>
      <p:cxnSp>
        <p:nvCxnSpPr>
          <p:cNvPr id="30771" name="Straight Connector 30770"/>
          <p:cNvCxnSpPr/>
          <p:nvPr/>
        </p:nvCxnSpPr>
        <p:spPr>
          <a:xfrm flipH="1">
            <a:off x="3505200" y="2133600"/>
            <a:ext cx="990600" cy="5334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  <a:headEnd type="triangle"/>
          </a:ln>
        </p:spPr>
      </p:cxnSp>
      <p:cxnSp>
        <p:nvCxnSpPr>
          <p:cNvPr id="30772" name="Straight Connector 30771"/>
          <p:cNvCxnSpPr/>
          <p:nvPr/>
        </p:nvCxnSpPr>
        <p:spPr>
          <a:xfrm>
            <a:off x="6629400" y="2133600"/>
            <a:ext cx="381000" cy="5334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  <a:headEnd type="triangle"/>
          </a:ln>
        </p:spPr>
      </p:cxnSp>
      <p:cxnSp>
        <p:nvCxnSpPr>
          <p:cNvPr id="30773" name="Straight Connector 30772"/>
          <p:cNvCxnSpPr/>
          <p:nvPr/>
        </p:nvCxnSpPr>
        <p:spPr>
          <a:xfrm flipH="1">
            <a:off x="3733800" y="2209800"/>
            <a:ext cx="1981200" cy="1447800"/>
          </a:xfrm>
          <a:prstGeom prst="line">
            <a:avLst/>
          </a:prstGeom>
          <a:noFill/>
          <a:ln>
            <a:solidFill>
              <a:srgbClr val="FF0000"/>
            </a:solidFill>
            <a:miter lim="800000"/>
            <a:headEnd type="triangle"/>
          </a:ln>
        </p:spPr>
      </p:cxnSp>
      <p:sp>
        <p:nvSpPr>
          <p:cNvPr id="307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sz="1400" dirty="0"/>
          </a:p>
        </p:txBody>
      </p:sp>
      <p:sp>
        <p:nvSpPr>
          <p:cNvPr id="307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 tmFilter="0,0; .5, 1; 1, 1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 tmFilter="0,0; .5, 1; 1, 1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/>
      <p:bldP spid="30746" grpId="0"/>
      <p:bldP spid="30747" grpId="0"/>
      <p:bldP spid="30748" grpId="0"/>
      <p:bldP spid="30749" grpId="0"/>
      <p:bldP spid="30750" grpId="0"/>
      <p:bldP spid="30751" grpId="0"/>
      <p:bldP spid="30752" grpId="0"/>
      <p:bldP spid="30754" grpId="0"/>
      <p:bldP spid="30755" grpId="0"/>
      <p:bldP spid="30756" grpId="0"/>
      <p:bldP spid="30757" grpId="0"/>
      <p:bldP spid="30759" grpId="0"/>
      <p:bldP spid="30760" grpId="0"/>
      <p:bldP spid="30761" grpId="0"/>
      <p:bldP spid="30763" grpId="0"/>
      <p:bldP spid="30765" grpId="0"/>
      <p:bldP spid="30766" grpId="0"/>
      <p:bldP spid="30767" grpId="0"/>
      <p:bldP spid="30768" grpId="0"/>
      <p:bldP spid="307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174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749" name="Rounded Rectangle 31748"/>
          <p:cNvSpPr/>
          <p:nvPr/>
        </p:nvSpPr>
        <p:spPr>
          <a:xfrm>
            <a:off x="533400" y="304800"/>
            <a:ext cx="8305800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1B70"/>
            </a:solidFill>
            <a:miter lim="800000"/>
          </a:ln>
        </p:spPr>
      </p:sp>
      <p:sp>
        <p:nvSpPr>
          <p:cNvPr id="31750" name="Rectangle 31749"/>
          <p:cNvSpPr/>
          <p:nvPr/>
        </p:nvSpPr>
        <p:spPr>
          <a:xfrm>
            <a:off x="1143000" y="457200"/>
            <a:ext cx="76962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 eaLnBrk="0" hangingPunct="0">
              <a:spcBef>
                <a:spcPct val="50000"/>
              </a:spcBef>
            </a:pPr>
            <a:r>
              <a:rPr lang="sq-AL" altLang="en-US" sz="2800" b="1">
                <a:solidFill>
                  <a:srgbClr val="001B70"/>
                </a:solidFill>
              </a:rPr>
              <a:t> </a:t>
            </a:r>
            <a:r>
              <a:rPr lang="sq-AL" altLang="en-US" sz="3200" b="1">
                <a:solidFill>
                  <a:srgbClr val="001B70"/>
                </a:solidFill>
              </a:rPr>
              <a:t>Thyesat me numër të përzier</a:t>
            </a:r>
            <a:r>
              <a:rPr lang="sq-AL" altLang="en-US" sz="2800" b="1">
                <a:solidFill>
                  <a:srgbClr val="001B70"/>
                </a:solidFill>
              </a:rPr>
              <a:t> </a:t>
            </a:r>
          </a:p>
        </p:txBody>
      </p:sp>
      <p:sp>
        <p:nvSpPr>
          <p:cNvPr id="31751" name="Hexagon 31750"/>
          <p:cNvSpPr/>
          <p:nvPr/>
        </p:nvSpPr>
        <p:spPr>
          <a:xfrm rot="19560000">
            <a:off x="914400" y="838200"/>
            <a:ext cx="587375" cy="457200"/>
          </a:xfrm>
          <a:prstGeom prst="hexagon">
            <a:avLst>
              <a:gd name="adj" fmla="val 37138"/>
              <a:gd name="vf" fmla="val 115470"/>
            </a:avLst>
          </a:prstGeom>
          <a:solidFill>
            <a:srgbClr val="800000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1752" name="Rectangle 31751"/>
          <p:cNvSpPr/>
          <p:nvPr/>
        </p:nvSpPr>
        <p:spPr>
          <a:xfrm>
            <a:off x="298450" y="255588"/>
            <a:ext cx="457200" cy="457200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1753" name="Oval 31752"/>
          <p:cNvSpPr/>
          <p:nvPr/>
        </p:nvSpPr>
        <p:spPr>
          <a:xfrm>
            <a:off x="609600" y="533400"/>
            <a:ext cx="533400" cy="457200"/>
          </a:xfrm>
          <a:prstGeom prst="ellipse">
            <a:avLst/>
          </a:prstGeom>
          <a:solidFill>
            <a:srgbClr val="E9AD17"/>
          </a:solidFill>
          <a:ln>
            <a:solidFill>
              <a:schemeClr val="bg1"/>
            </a:solidFill>
            <a:miter lim="800000"/>
          </a:ln>
        </p:spPr>
      </p:sp>
      <p:sp>
        <p:nvSpPr>
          <p:cNvPr id="31754" name="Rectangle 31753"/>
          <p:cNvSpPr/>
          <p:nvPr/>
        </p:nvSpPr>
        <p:spPr>
          <a:xfrm>
            <a:off x="1600200" y="457200"/>
            <a:ext cx="381000" cy="528638"/>
          </a:xfrm>
          <a:prstGeom prst="rect">
            <a:avLst/>
          </a:prstGeom>
          <a:solidFill>
            <a:srgbClr val="B43C00"/>
          </a:solidFill>
          <a:ln>
            <a:solidFill>
              <a:srgbClr val="FF3300"/>
            </a:solidFill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lang="sq-AL" altLang="en-US" sz="28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93" name="Rectangle 31792"/>
          <p:cNvSpPr/>
          <p:nvPr/>
        </p:nvSpPr>
        <p:spPr>
          <a:xfrm>
            <a:off x="381000" y="2286000"/>
            <a:ext cx="1066800" cy="914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794" name="Rectangle 31793"/>
          <p:cNvSpPr/>
          <p:nvPr/>
        </p:nvSpPr>
        <p:spPr>
          <a:xfrm>
            <a:off x="1524000" y="2286000"/>
            <a:ext cx="1066800" cy="914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cxnSp>
        <p:nvCxnSpPr>
          <p:cNvPr id="31795" name="Straight Connector 31794"/>
          <p:cNvCxnSpPr/>
          <p:nvPr/>
        </p:nvCxnSpPr>
        <p:spPr>
          <a:xfrm>
            <a:off x="1524000" y="2743200"/>
            <a:ext cx="10668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796" name="Straight Connector 31795"/>
          <p:cNvCxnSpPr/>
          <p:nvPr/>
        </p:nvCxnSpPr>
        <p:spPr>
          <a:xfrm flipH="1">
            <a:off x="2057400" y="2286000"/>
            <a:ext cx="0" cy="9144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797" name="Straight Connector 31796"/>
          <p:cNvCxnSpPr/>
          <p:nvPr/>
        </p:nvCxnSpPr>
        <p:spPr>
          <a:xfrm>
            <a:off x="381000" y="2743200"/>
            <a:ext cx="10668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798" name="Straight Connector 31797"/>
          <p:cNvCxnSpPr/>
          <p:nvPr/>
        </p:nvCxnSpPr>
        <p:spPr>
          <a:xfrm flipH="1">
            <a:off x="914400" y="2286000"/>
            <a:ext cx="0" cy="9144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31799" name="Rectangle 31798"/>
          <p:cNvSpPr/>
          <p:nvPr/>
        </p:nvSpPr>
        <p:spPr>
          <a:xfrm>
            <a:off x="3048000" y="2209800"/>
            <a:ext cx="20574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800" name="Rectangle 31799"/>
          <p:cNvSpPr/>
          <p:nvPr/>
        </p:nvSpPr>
        <p:spPr>
          <a:xfrm>
            <a:off x="3048000" y="2743200"/>
            <a:ext cx="20574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802" name="Rectangle 31801"/>
          <p:cNvSpPr/>
          <p:nvPr/>
        </p:nvSpPr>
        <p:spPr>
          <a:xfrm>
            <a:off x="5791200" y="2133600"/>
            <a:ext cx="457200" cy="10668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803" name="Rectangle 31802"/>
          <p:cNvSpPr/>
          <p:nvPr/>
        </p:nvSpPr>
        <p:spPr>
          <a:xfrm>
            <a:off x="6324600" y="2133600"/>
            <a:ext cx="457200" cy="10668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804" name="Rectangle 31803"/>
          <p:cNvSpPr/>
          <p:nvPr/>
        </p:nvSpPr>
        <p:spPr>
          <a:xfrm>
            <a:off x="6858000" y="2133600"/>
            <a:ext cx="457200" cy="10668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805" name="Rectangle 31804"/>
          <p:cNvSpPr/>
          <p:nvPr/>
        </p:nvSpPr>
        <p:spPr>
          <a:xfrm>
            <a:off x="7391400" y="2133600"/>
            <a:ext cx="457200" cy="10668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807" name="Rectangle 31806"/>
          <p:cNvSpPr/>
          <p:nvPr/>
        </p:nvSpPr>
        <p:spPr>
          <a:xfrm>
            <a:off x="2057400" y="2743200"/>
            <a:ext cx="533400" cy="457200"/>
          </a:xfrm>
          <a:prstGeom prst="rect">
            <a:avLst/>
          </a:prstGeom>
          <a:solidFill>
            <a:srgbClr val="93BFFF"/>
          </a:solidFill>
          <a:ln>
            <a:solidFill>
              <a:schemeClr val="tx1"/>
            </a:solidFill>
            <a:miter lim="800000"/>
          </a:ln>
        </p:spPr>
      </p:sp>
      <p:graphicFrame>
        <p:nvGraphicFramePr>
          <p:cNvPr id="31808" name="Object 31807"/>
          <p:cNvGraphicFramePr>
            <a:graphicFrameLocks noChangeAspect="1"/>
          </p:cNvGraphicFramePr>
          <p:nvPr/>
        </p:nvGraphicFramePr>
        <p:xfrm>
          <a:off x="1143000" y="3429000"/>
          <a:ext cx="566738" cy="1035050"/>
        </p:xfrm>
        <a:graphic>
          <a:graphicData uri="http://schemas.openxmlformats.org/presentationml/2006/ole">
            <p:oleObj spid="_x0000_s9222" name="Equation" r:id="rId3" imgW="0" imgH="0" progId="">
              <p:embed/>
            </p:oleObj>
          </a:graphicData>
        </a:graphic>
      </p:graphicFrame>
      <p:cxnSp>
        <p:nvCxnSpPr>
          <p:cNvPr id="31809" name="Straight Connector 31808"/>
          <p:cNvCxnSpPr/>
          <p:nvPr/>
        </p:nvCxnSpPr>
        <p:spPr>
          <a:xfrm flipH="1">
            <a:off x="3581400" y="2743200"/>
            <a:ext cx="0" cy="4572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12" name="Straight Connector 31811"/>
          <p:cNvCxnSpPr/>
          <p:nvPr/>
        </p:nvCxnSpPr>
        <p:spPr>
          <a:xfrm flipH="1">
            <a:off x="3581400" y="2209800"/>
            <a:ext cx="0" cy="4572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13" name="Straight Connector 31812"/>
          <p:cNvCxnSpPr/>
          <p:nvPr/>
        </p:nvCxnSpPr>
        <p:spPr>
          <a:xfrm flipH="1">
            <a:off x="4038600" y="2209800"/>
            <a:ext cx="0" cy="4572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14" name="Straight Connector 31813"/>
          <p:cNvCxnSpPr/>
          <p:nvPr/>
        </p:nvCxnSpPr>
        <p:spPr>
          <a:xfrm flipH="1">
            <a:off x="4572000" y="2209800"/>
            <a:ext cx="0" cy="4572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31815" name="Rectangle 31814"/>
          <p:cNvSpPr/>
          <p:nvPr/>
        </p:nvSpPr>
        <p:spPr>
          <a:xfrm>
            <a:off x="3581400" y="2743200"/>
            <a:ext cx="1524000" cy="457200"/>
          </a:xfrm>
          <a:prstGeom prst="rect">
            <a:avLst/>
          </a:prstGeom>
          <a:solidFill>
            <a:srgbClr val="FF8989"/>
          </a:solidFill>
          <a:ln>
            <a:solidFill>
              <a:schemeClr val="tx1"/>
            </a:solidFill>
            <a:miter lim="800000"/>
          </a:ln>
        </p:spPr>
      </p:sp>
      <p:cxnSp>
        <p:nvCxnSpPr>
          <p:cNvPr id="31810" name="Straight Connector 31809"/>
          <p:cNvCxnSpPr/>
          <p:nvPr/>
        </p:nvCxnSpPr>
        <p:spPr>
          <a:xfrm flipH="1">
            <a:off x="4038600" y="2743200"/>
            <a:ext cx="0" cy="4572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11" name="Straight Connector 31810"/>
          <p:cNvCxnSpPr/>
          <p:nvPr/>
        </p:nvCxnSpPr>
        <p:spPr>
          <a:xfrm flipH="1">
            <a:off x="4572000" y="2743200"/>
            <a:ext cx="0" cy="4572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graphicFrame>
        <p:nvGraphicFramePr>
          <p:cNvPr id="31816" name="Object 31815"/>
          <p:cNvGraphicFramePr>
            <a:graphicFrameLocks noChangeAspect="1"/>
          </p:cNvGraphicFramePr>
          <p:nvPr/>
        </p:nvGraphicFramePr>
        <p:xfrm>
          <a:off x="3657600" y="3429000"/>
          <a:ext cx="566738" cy="1035050"/>
        </p:xfrm>
        <a:graphic>
          <a:graphicData uri="http://schemas.openxmlformats.org/presentationml/2006/ole">
            <p:oleObj spid="_x0000_s9221" name="Equation" r:id="rId4" imgW="0" imgH="0" progId="">
              <p:embed/>
            </p:oleObj>
          </a:graphicData>
        </a:graphic>
      </p:graphicFrame>
      <p:cxnSp>
        <p:nvCxnSpPr>
          <p:cNvPr id="31817" name="Straight Connector 31816"/>
          <p:cNvCxnSpPr/>
          <p:nvPr/>
        </p:nvCxnSpPr>
        <p:spPr>
          <a:xfrm>
            <a:off x="5791200" y="2474912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18" name="Straight Connector 31817"/>
          <p:cNvCxnSpPr/>
          <p:nvPr/>
        </p:nvCxnSpPr>
        <p:spPr>
          <a:xfrm>
            <a:off x="5791200" y="2819400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19" name="Straight Connector 31818"/>
          <p:cNvCxnSpPr/>
          <p:nvPr/>
        </p:nvCxnSpPr>
        <p:spPr>
          <a:xfrm>
            <a:off x="6324600" y="2819400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20" name="Straight Connector 31819"/>
          <p:cNvCxnSpPr/>
          <p:nvPr/>
        </p:nvCxnSpPr>
        <p:spPr>
          <a:xfrm>
            <a:off x="6324600" y="2474912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21" name="Straight Connector 31820"/>
          <p:cNvCxnSpPr/>
          <p:nvPr/>
        </p:nvCxnSpPr>
        <p:spPr>
          <a:xfrm>
            <a:off x="6858000" y="2819400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22" name="Straight Connector 31821"/>
          <p:cNvCxnSpPr/>
          <p:nvPr/>
        </p:nvCxnSpPr>
        <p:spPr>
          <a:xfrm>
            <a:off x="6858000" y="2474912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23" name="Straight Connector 31822"/>
          <p:cNvCxnSpPr/>
          <p:nvPr/>
        </p:nvCxnSpPr>
        <p:spPr>
          <a:xfrm>
            <a:off x="7391400" y="2819400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824" name="Straight Connector 31823"/>
          <p:cNvCxnSpPr/>
          <p:nvPr/>
        </p:nvCxnSpPr>
        <p:spPr>
          <a:xfrm>
            <a:off x="7391400" y="2438400"/>
            <a:ext cx="4572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31825" name="Rectangle 31824"/>
          <p:cNvSpPr/>
          <p:nvPr/>
        </p:nvSpPr>
        <p:spPr>
          <a:xfrm>
            <a:off x="7391400" y="2819400"/>
            <a:ext cx="457200" cy="381000"/>
          </a:xfrm>
          <a:prstGeom prst="rect">
            <a:avLst/>
          </a:prstGeom>
          <a:solidFill>
            <a:srgbClr val="93BFFF"/>
          </a:solidFill>
          <a:ln>
            <a:solidFill>
              <a:schemeClr val="tx1"/>
            </a:solidFill>
            <a:miter lim="800000"/>
          </a:ln>
        </p:spPr>
      </p:sp>
      <p:sp>
        <p:nvSpPr>
          <p:cNvPr id="31826" name="Rectangle 31825"/>
          <p:cNvSpPr/>
          <p:nvPr/>
        </p:nvSpPr>
        <p:spPr>
          <a:xfrm>
            <a:off x="7391400" y="2133600"/>
            <a:ext cx="457200" cy="304800"/>
          </a:xfrm>
          <a:prstGeom prst="rect">
            <a:avLst/>
          </a:prstGeom>
          <a:solidFill>
            <a:srgbClr val="93BFFF"/>
          </a:solidFill>
          <a:ln>
            <a:solidFill>
              <a:schemeClr val="tx1"/>
            </a:solidFill>
            <a:miter lim="800000"/>
          </a:ln>
        </p:spPr>
      </p:sp>
      <p:graphicFrame>
        <p:nvGraphicFramePr>
          <p:cNvPr id="31827" name="Object 31826"/>
          <p:cNvGraphicFramePr>
            <a:graphicFrameLocks noChangeAspect="1"/>
          </p:cNvGraphicFramePr>
          <p:nvPr/>
        </p:nvGraphicFramePr>
        <p:xfrm>
          <a:off x="6384925" y="3352800"/>
          <a:ext cx="600075" cy="1035050"/>
        </p:xfrm>
        <a:graphic>
          <a:graphicData uri="http://schemas.openxmlformats.org/presentationml/2006/ole">
            <p:oleObj spid="_x0000_s9220" name="Equation" r:id="rId5" imgW="0" imgH="0" progId="">
              <p:embed/>
            </p:oleObj>
          </a:graphicData>
        </a:graphic>
      </p:graphicFrame>
      <p:pic>
        <p:nvPicPr>
          <p:cNvPr id="31828" name="Picture 3182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343400"/>
            <a:ext cx="4343400" cy="12954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31829" name="Picture 3182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3581400"/>
            <a:ext cx="979488" cy="18288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31830" name="Picture 3182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19800" y="4419600"/>
            <a:ext cx="3124200" cy="914400"/>
          </a:xfrm>
          <a:prstGeom prst="rect">
            <a:avLst/>
          </a:prstGeom>
          <a:noFill/>
          <a:ln>
            <a:miter lim="800000"/>
          </a:ln>
        </p:spPr>
      </p:pic>
      <p:graphicFrame>
        <p:nvGraphicFramePr>
          <p:cNvPr id="31831" name="Object 31830"/>
          <p:cNvGraphicFramePr>
            <a:graphicFrameLocks noChangeAspect="1"/>
          </p:cNvGraphicFramePr>
          <p:nvPr/>
        </p:nvGraphicFramePr>
        <p:xfrm>
          <a:off x="1508125" y="5486400"/>
          <a:ext cx="600075" cy="1035050"/>
        </p:xfrm>
        <a:graphic>
          <a:graphicData uri="http://schemas.openxmlformats.org/presentationml/2006/ole">
            <p:oleObj spid="_x0000_s9219" name="Equation" r:id="rId9" imgW="0" imgH="0" progId="">
              <p:embed/>
            </p:oleObj>
          </a:graphicData>
        </a:graphic>
      </p:graphicFrame>
      <p:graphicFrame>
        <p:nvGraphicFramePr>
          <p:cNvPr id="31832" name="Object 31831"/>
          <p:cNvGraphicFramePr>
            <a:graphicFrameLocks noChangeAspect="1"/>
          </p:cNvGraphicFramePr>
          <p:nvPr/>
        </p:nvGraphicFramePr>
        <p:xfrm>
          <a:off x="5029200" y="5410200"/>
          <a:ext cx="566738" cy="1035050"/>
        </p:xfrm>
        <a:graphic>
          <a:graphicData uri="http://schemas.openxmlformats.org/presentationml/2006/ole">
            <p:oleObj spid="_x0000_s9218" name="Equation" r:id="rId10" imgW="0" imgH="0" progId="">
              <p:embed/>
            </p:oleObj>
          </a:graphicData>
        </a:graphic>
      </p:graphicFrame>
      <p:graphicFrame>
        <p:nvGraphicFramePr>
          <p:cNvPr id="31833" name="Object 31832"/>
          <p:cNvGraphicFramePr>
            <a:graphicFrameLocks noChangeAspect="1"/>
          </p:cNvGraphicFramePr>
          <p:nvPr/>
        </p:nvGraphicFramePr>
        <p:xfrm>
          <a:off x="6934200" y="5410200"/>
          <a:ext cx="566738" cy="1035050"/>
        </p:xfrm>
        <a:graphic>
          <a:graphicData uri="http://schemas.openxmlformats.org/presentationml/2006/ole">
            <p:oleObj spid="_x0000_s9217" name="Equation" r:id="rId11" imgW="0" imgH="0" progId="">
              <p:embed/>
            </p:oleObj>
          </a:graphicData>
        </a:graphic>
      </p:graphicFrame>
      <p:sp>
        <p:nvSpPr>
          <p:cNvPr id="31834" name="Rectangle 31833"/>
          <p:cNvSpPr/>
          <p:nvPr/>
        </p:nvSpPr>
        <p:spPr>
          <a:xfrm>
            <a:off x="1447800" y="1371600"/>
            <a:ext cx="67056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eaLnBrk="0" hangingPunct="0">
              <a:spcBef>
                <a:spcPct val="50000"/>
              </a:spcBef>
            </a:pPr>
            <a:r>
              <a:rPr sz="2400" b="1"/>
              <a:t>Figurat t</a:t>
            </a:r>
            <a:r>
              <a:rPr lang="sq-AL" altLang="en-US" sz="2400" b="1"/>
              <a:t>ë paraqiten si thyesa: </a:t>
            </a:r>
          </a:p>
        </p:txBody>
      </p:sp>
      <p:sp>
        <p:nvSpPr>
          <p:cNvPr id="31837" name="Right Brace 31836"/>
          <p:cNvSpPr/>
          <p:nvPr/>
        </p:nvSpPr>
        <p:spPr>
          <a:xfrm rot="5400000">
            <a:off x="1295400" y="2133600"/>
            <a:ext cx="381000" cy="2362200"/>
          </a:xfrm>
          <a:prstGeom prst="rightBrace">
            <a:avLst>
              <a:gd name="adj1" fmla="val 51667"/>
              <a:gd name="adj2" fmla="val 51398"/>
            </a:avLst>
          </a:prstGeom>
          <a:noFill/>
          <a:ln w="57150">
            <a:solidFill>
              <a:schemeClr val="tx1"/>
            </a:solidFill>
            <a:round/>
          </a:ln>
        </p:spPr>
      </p:sp>
      <p:sp>
        <p:nvSpPr>
          <p:cNvPr id="31838" name="Right Brace 31837"/>
          <p:cNvSpPr/>
          <p:nvPr/>
        </p:nvSpPr>
        <p:spPr>
          <a:xfrm rot="5400000">
            <a:off x="3886200" y="2133600"/>
            <a:ext cx="381000" cy="2362200"/>
          </a:xfrm>
          <a:prstGeom prst="rightBrace">
            <a:avLst>
              <a:gd name="adj1" fmla="val 51667"/>
              <a:gd name="adj2" fmla="val 51398"/>
            </a:avLst>
          </a:prstGeom>
          <a:noFill/>
          <a:ln w="57150">
            <a:solidFill>
              <a:schemeClr val="tx1"/>
            </a:solidFill>
            <a:round/>
          </a:ln>
        </p:spPr>
      </p:sp>
      <p:sp>
        <p:nvSpPr>
          <p:cNvPr id="31839" name="Right Brace 31838"/>
          <p:cNvSpPr/>
          <p:nvPr/>
        </p:nvSpPr>
        <p:spPr>
          <a:xfrm rot="5400000">
            <a:off x="6705600" y="2133600"/>
            <a:ext cx="381000" cy="2362200"/>
          </a:xfrm>
          <a:prstGeom prst="rightBrace">
            <a:avLst>
              <a:gd name="adj1" fmla="val 51667"/>
              <a:gd name="adj2" fmla="val 51398"/>
            </a:avLst>
          </a:prstGeom>
          <a:noFill/>
          <a:ln w="57150">
            <a:solidFill>
              <a:schemeClr val="tx1"/>
            </a:solidFill>
            <a:round/>
          </a:ln>
        </p:spPr>
      </p:sp>
      <p:sp>
        <p:nvSpPr>
          <p:cNvPr id="318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sz="1400"/>
          </a:p>
        </p:txBody>
      </p:sp>
      <p:sp>
        <p:nvSpPr>
          <p:cNvPr id="318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4"/>
          </a:xfrm>
        </p:spPr>
        <p:txBody>
          <a:bodyPr/>
          <a:lstStyle/>
          <a:p>
            <a:pPr lvl="0" algn="ctr"/>
            <a:endParaRPr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3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3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3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3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3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ounded Rectangle 35841"/>
          <p:cNvSpPr/>
          <p:nvPr/>
        </p:nvSpPr>
        <p:spPr>
          <a:xfrm>
            <a:off x="609600" y="2971800"/>
            <a:ext cx="7696200" cy="1676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cmpd="tri">
            <a:solidFill>
              <a:srgbClr val="FF3300"/>
            </a:solidFill>
            <a:miter lim="800000"/>
          </a:ln>
          <a:effectLst/>
        </p:spPr>
      </p:sp>
      <p:sp>
        <p:nvSpPr>
          <p:cNvPr id="35843" name="Rectangle 35842"/>
          <p:cNvSpPr/>
          <p:nvPr/>
        </p:nvSpPr>
        <p:spPr>
          <a:xfrm>
            <a:off x="838200" y="2971800"/>
            <a:ext cx="7239000" cy="1616075"/>
          </a:xfrm>
          <a:prstGeom prst="rect">
            <a:avLst/>
          </a:prstGeom>
          <a:noFill/>
          <a:ln w="76200" cmpd="tri">
            <a:noFill/>
            <a:miter lim="800000"/>
          </a:ln>
          <a:effectLst/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sq-AL" altLang="en-US" sz="4000" b="1" dirty="0"/>
              <a:t>Faqe 43 puno detyrat:</a:t>
            </a:r>
          </a:p>
          <a:p>
            <a:pPr lvl="0" algn="ctr">
              <a:spcBef>
                <a:spcPct val="50000"/>
              </a:spcBef>
            </a:pPr>
            <a:r>
              <a:rPr lang="sq-AL" altLang="en-US" sz="4000" b="1" dirty="0"/>
              <a:t>1 dhe 2.</a:t>
            </a:r>
          </a:p>
        </p:txBody>
      </p:sp>
      <p:sp>
        <p:nvSpPr>
          <p:cNvPr id="35846" name="Rounded Rectangle 35845"/>
          <p:cNvSpPr/>
          <p:nvPr/>
        </p:nvSpPr>
        <p:spPr>
          <a:xfrm>
            <a:off x="1295400" y="304800"/>
            <a:ext cx="6858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cmpd="tri">
            <a:solidFill>
              <a:srgbClr val="FF3300"/>
            </a:solidFill>
            <a:miter lim="800000"/>
          </a:ln>
          <a:effectLst/>
        </p:spPr>
      </p:sp>
      <p:sp>
        <p:nvSpPr>
          <p:cNvPr id="35848" name="Rectangle 35847"/>
          <p:cNvSpPr/>
          <p:nvPr/>
        </p:nvSpPr>
        <p:spPr>
          <a:xfrm>
            <a:off x="1143000" y="304800"/>
            <a:ext cx="76962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lvl="0" algn="ctr" eaLnBrk="0" hangingPunct="0">
              <a:spcBef>
                <a:spcPct val="50000"/>
              </a:spcBef>
            </a:pPr>
            <a:r>
              <a:rPr lang="sq-AL" altLang="en-US" sz="2800" b="1" dirty="0">
                <a:solidFill>
                  <a:srgbClr val="001B70"/>
                </a:solidFill>
              </a:rPr>
              <a:t> </a:t>
            </a:r>
            <a:r>
              <a:rPr lang="sq-AL" altLang="en-US" sz="3200" b="1" dirty="0"/>
              <a:t>Thyesat dhe llojet e thyesave</a:t>
            </a:r>
            <a:endParaRPr sz="2800" b="1" dirty="0"/>
          </a:p>
        </p:txBody>
      </p:sp>
      <p:sp>
        <p:nvSpPr>
          <p:cNvPr id="358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sz="1400" dirty="0"/>
          </a:p>
        </p:txBody>
      </p:sp>
      <p:sp>
        <p:nvSpPr>
          <p:cNvPr id="358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9.12"/>
  <p:tag name="AS_TITLE" val="Aspose.Slides for .NET 2.0"/>
  <p:tag name="AS_VERSION" val="18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1212</TotalTime>
  <Words>221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Flow</vt:lpstr>
      <vt:lpstr>Equation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Pc</cp:lastModifiedBy>
  <cp:revision>30</cp:revision>
  <dcterms:modified xsi:type="dcterms:W3CDTF">2020-03-18T21:25:29Z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