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1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226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D0678-5D98-474A-83B3-057210ABA4B6}" type="datetimeFigureOut">
              <a:rPr lang="mk-MK" smtClean="0"/>
              <a:t>17.03.2020</a:t>
            </a:fld>
            <a:endParaRPr lang="mk-M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E6AB3-32BA-4893-B1BD-123F892E012F}" type="slidenum">
              <a:rPr lang="mk-MK" smtClean="0"/>
              <a:t>‹#›</a:t>
            </a:fld>
            <a:endParaRPr lang="mk-M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EEB24-64C4-441B-AFDB-47CAFC06637F}" type="datetimeFigureOut">
              <a:rPr lang="mk-MK" smtClean="0"/>
              <a:t>17.03.2020</a:t>
            </a:fld>
            <a:endParaRPr lang="mk-M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k-M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k-M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FD3DB-5741-4ADF-9A4E-BC9E675DA373}" type="slidenum">
              <a:rPr lang="mk-MK" smtClean="0"/>
              <a:t>‹#›</a:t>
            </a:fld>
            <a:endParaRPr lang="mk-M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85449-4D84-4FE5-A04A-84C6C2ADF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F05DD-EF45-446D-9DAD-DA5AA13755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72125-200D-474A-A029-23A7823C66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A320C-C60C-455D-9328-69D69F1ACD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C0665-BB69-4833-B756-446842C865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862F1-7EFE-4A6D-8B94-004CF46AF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6AB4F-6ED1-48A5-B860-56F1CF7939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858AD-5ECD-47E8-B5A7-82DA5CDA06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6A120-AB16-4D59-9A0B-81232C18AD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2FA80-B87F-4202-9034-87AB06DB4A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9298E-A2ED-42B9-A622-568B3C7857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0D0A38-A9BC-4BD4-9D99-904B94E5EBD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-JaeBxYCI9k" TargetMode="External"/><Relationship Id="rId3" Type="http://schemas.openxmlformats.org/officeDocument/2006/relationships/hyperlink" Target="https://www.youtube.com/watch?v=kokbJvSEMUY" TargetMode="External"/><Relationship Id="rId7" Type="http://schemas.openxmlformats.org/officeDocument/2006/relationships/hyperlink" Target="https://www.youtube.com/watch?v=yZD9b-NRfN8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4-L6rEm0rnY" TargetMode="External"/><Relationship Id="rId5" Type="http://schemas.openxmlformats.org/officeDocument/2006/relationships/hyperlink" Target="https://www.youtube.com/watch?v=05DdCp9mtCQ" TargetMode="External"/><Relationship Id="rId4" Type="http://schemas.openxmlformats.org/officeDocument/2006/relationships/hyperlink" Target="https://www.youtube.com/watch?v=MEMUsC8ppU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2053" name="Picture 5" descr="music-wallpaper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 rot="739731">
            <a:off x="4932363" y="2492375"/>
            <a:ext cx="2952750" cy="10810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mk-MK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Мјузикл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" name="Content Placeholder 3" descr="vto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49367" y="571480"/>
            <a:ext cx="778028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400" b="1" dirty="0">
                <a:solidFill>
                  <a:schemeClr val="bg1"/>
                </a:solidFill>
              </a:rPr>
              <a:t>Резултати од </a:t>
            </a:r>
            <a:r>
              <a:rPr lang="mk-MK" sz="2400" b="1" dirty="0" smtClean="0">
                <a:solidFill>
                  <a:schemeClr val="bg1"/>
                </a:solidFill>
              </a:rPr>
              <a:t>учењето:</a:t>
            </a:r>
          </a:p>
          <a:p>
            <a:endParaRPr lang="mk-MK" sz="2400" b="1" dirty="0">
              <a:solidFill>
                <a:schemeClr val="bg1"/>
              </a:solidFill>
            </a:endParaRPr>
          </a:p>
          <a:p>
            <a:r>
              <a:rPr lang="mk-MK" sz="2400" b="1" dirty="0" smtClean="0">
                <a:solidFill>
                  <a:schemeClr val="bg1"/>
                </a:solidFill>
              </a:rPr>
              <a:t>-</a:t>
            </a:r>
            <a:r>
              <a:rPr lang="mk-MK" sz="2800" b="1" dirty="0">
                <a:solidFill>
                  <a:schemeClr val="bg1"/>
                </a:solidFill>
              </a:rPr>
              <a:t>Ученикот/ученичката: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-препознава наслови од слушаните </a:t>
            </a:r>
            <a:r>
              <a:rPr lang="ru-RU" sz="2800" b="1" dirty="0" smtClean="0">
                <a:solidFill>
                  <a:schemeClr val="bg1"/>
                </a:solidFill>
              </a:rPr>
              <a:t>мјузикли; </a:t>
            </a:r>
            <a:endParaRPr lang="ru-RU" sz="2800" b="1" dirty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-препознава наслов од слушаниот мјузикл и обајснува за карактеристики на музичко-сценско дело - мјузикл; </a:t>
            </a:r>
          </a:p>
          <a:p>
            <a:r>
              <a:rPr lang="ru-RU" sz="2800" b="1" dirty="0">
                <a:solidFill>
                  <a:schemeClr val="bg1"/>
                </a:solidFill>
              </a:rPr>
              <a:t>-воочува специфики на мјузикл и раскажува за содржината на слушаниот мјузикл. </a:t>
            </a:r>
            <a:r>
              <a:rPr lang="ru-RU" sz="2400" dirty="0">
                <a:solidFill>
                  <a:schemeClr val="bg1"/>
                </a:solidFill>
              </a:rPr>
              <a:t>	</a:t>
            </a:r>
          </a:p>
          <a:p>
            <a:endParaRPr lang="mk-MK" sz="2400" b="1" dirty="0" smtClean="0">
              <a:solidFill>
                <a:schemeClr val="bg1"/>
              </a:solidFill>
            </a:endParaRPr>
          </a:p>
          <a:p>
            <a:endParaRPr lang="mk-MK" sz="2400" b="1" dirty="0" smtClean="0"/>
          </a:p>
          <a:p>
            <a:pPr>
              <a:buFont typeface="Arial" pitchFamily="34" charset="0"/>
              <a:buChar char="•"/>
            </a:pPr>
            <a:endParaRPr lang="mk-MK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3077" name="Picture 5" descr="ANd9GcSCLe1xX4epFIDQuegwws4XZ_jpGzCJezY7vlILT0U_boZEnpW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539750" y="14128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mk-MK" sz="3200" b="1" dirty="0">
                <a:solidFill>
                  <a:schemeClr val="bg1"/>
                </a:solidFill>
              </a:rPr>
              <a:t>Мјузикл е музичко-сценско дело со забавен и лесен карактер исполнет со дијалози, музички и танчерски точки. Најчесто има два чина. Настанал околу 1900 година на Бродвеј во Њујорк како одраз на американскиот забавен живот</a:t>
            </a:r>
            <a:r>
              <a:rPr lang="mk-MK" sz="3200" b="1" dirty="0" smtClean="0">
                <a:solidFill>
                  <a:schemeClr val="bg1"/>
                </a:solidFill>
              </a:rPr>
              <a:t>.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mk-MK" sz="3200" b="1" dirty="0" smtClean="0">
                <a:solidFill>
                  <a:schemeClr val="bg1"/>
                </a:solidFill>
              </a:rPr>
              <a:t>Во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mk-MK" sz="3200" b="1" dirty="0" smtClean="0">
                <a:solidFill>
                  <a:schemeClr val="bg1"/>
                </a:solidFill>
              </a:rPr>
              <a:t>почетокот претставувал синтеза од бурлески,пантомима</a:t>
            </a:r>
            <a:r>
              <a:rPr lang="en-US" sz="3200" b="1" dirty="0" smtClean="0">
                <a:solidFill>
                  <a:schemeClr val="bg1"/>
                </a:solidFill>
              </a:rPr>
              <a:t>, </a:t>
            </a:r>
            <a:r>
              <a:rPr lang="mk-MK" sz="3200" b="1" dirty="0" smtClean="0">
                <a:solidFill>
                  <a:schemeClr val="bg1"/>
                </a:solidFill>
              </a:rPr>
              <a:t>балет и оперета</a:t>
            </a:r>
            <a:r>
              <a:rPr lang="en-US" sz="3200" b="1" dirty="0" smtClean="0">
                <a:solidFill>
                  <a:schemeClr val="bg1"/>
                </a:solidFill>
              </a:rPr>
              <a:t>.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ANd9GcQSkWvHaEzXIIP9DaRa2AlG6POFPPp_UQ1pQLQ2aRS5N8-mnuX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357214"/>
            <a:ext cx="9144000" cy="7215214"/>
          </a:xfrm>
          <a:prstGeom prst="rect">
            <a:avLst/>
          </a:prstGeom>
          <a:noFill/>
        </p:spPr>
      </p:pic>
      <p:sp>
        <p:nvSpPr>
          <p:cNvPr id="7176" name="Rectangle 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mk-MK" b="1" dirty="0">
                <a:solidFill>
                  <a:srgbClr val="FFC000"/>
                </a:solidFill>
              </a:rPr>
              <a:t>Изведбите на музичките точки имаат белег на забавната песна и џез-музика.Успешните либрета се темелат на вредни литературни дела. Сето тоа допринело мјузиклот да стане самостојно музичко-сценско дело.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ANd9GcSoPOezU61EW36SgCtx219EAYSqqi_CU9VixmfdZovQB_kO578DbQ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71472" y="642918"/>
            <a:ext cx="8229600" cy="5572164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mk-MK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Околу 1930 година мјузиклот се пренел и во Европа. </a:t>
            </a:r>
            <a:r>
              <a:rPr lang="mk-MK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1920-1960 </a:t>
            </a:r>
            <a:r>
              <a:rPr lang="mk-MK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година е време на уметничката зрелост на мјузиклот. Во овај период зајакнува поврзаноста помеѓу песната играта и содржината</a:t>
            </a:r>
            <a:r>
              <a:rPr lang="mk-MK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mk-MK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Многу мелодии од тоа време стануваат популарни како евергрини:мелодијата „Марија“ од мјузиклот „Приказна од западната страна“ и „Не плачи за мене Аргентина“ од мјузиклот„Евита“</a:t>
            </a:r>
            <a:endParaRPr lang="en-US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ANd9GcSfgTshGCXbvxVXLoICqbRuJr-AFNXBaRsqHm68hXioOH3VJZmh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57158" y="785794"/>
            <a:ext cx="8358246" cy="5214974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mk-MK" b="1" dirty="0">
                <a:solidFill>
                  <a:schemeClr val="bg1">
                    <a:lumMod val="75000"/>
                  </a:schemeClr>
                </a:solidFill>
              </a:rPr>
              <a:t>По тој период популарноста на мјузиклот продолжува. Се создаваат мјузикли под влијание на рок </a:t>
            </a:r>
            <a:r>
              <a:rPr lang="mk-MK" b="1" dirty="0" smtClean="0">
                <a:solidFill>
                  <a:schemeClr val="bg1">
                    <a:lumMod val="75000"/>
                  </a:schemeClr>
                </a:solidFill>
              </a:rPr>
              <a:t>музиката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:</a:t>
            </a:r>
            <a:r>
              <a:rPr lang="mk-MK" b="1" dirty="0">
                <a:solidFill>
                  <a:schemeClr val="bg1">
                    <a:lumMod val="75000"/>
                  </a:schemeClr>
                </a:solidFill>
              </a:rPr>
              <a:t>,,Исус Христос, супер </a:t>
            </a:r>
            <a:r>
              <a:rPr lang="mk-MK" b="1" dirty="0" smtClean="0">
                <a:solidFill>
                  <a:schemeClr val="bg1">
                    <a:lumMod val="75000"/>
                  </a:schemeClr>
                </a:solidFill>
              </a:rPr>
              <a:t>ѕвезда</a:t>
            </a:r>
            <a:r>
              <a:rPr lang="mk-MK" b="1" dirty="0">
                <a:solidFill>
                  <a:schemeClr val="bg1">
                    <a:lumMod val="75000"/>
                  </a:schemeClr>
                </a:solidFill>
              </a:rPr>
              <a:t>“</a:t>
            </a:r>
            <a:r>
              <a:rPr lang="mk-MK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mk-MK" b="1" dirty="0">
                <a:solidFill>
                  <a:schemeClr val="bg1">
                    <a:lumMod val="75000"/>
                  </a:schemeClr>
                </a:solidFill>
              </a:rPr>
              <a:t>и ,,</a:t>
            </a:r>
            <a:r>
              <a:rPr lang="mk-MK" b="1" dirty="0" smtClean="0">
                <a:solidFill>
                  <a:schemeClr val="bg1">
                    <a:lumMod val="75000"/>
                  </a:schemeClr>
                </a:solidFill>
              </a:rPr>
              <a:t>Коса</a:t>
            </a:r>
            <a:r>
              <a:rPr lang="mk-MK" b="1" dirty="0">
                <a:solidFill>
                  <a:schemeClr val="bg1">
                    <a:lumMod val="75000"/>
                  </a:schemeClr>
                </a:solidFill>
              </a:rPr>
              <a:t>“</a:t>
            </a:r>
            <a:r>
              <a:rPr lang="mk-MK" b="1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mk-MK" b="1" dirty="0">
                <a:solidFill>
                  <a:schemeClr val="bg1">
                    <a:lumMod val="75000"/>
                  </a:schemeClr>
                </a:solidFill>
              </a:rPr>
              <a:t>Најпознат автор </a:t>
            </a:r>
            <a:r>
              <a:rPr lang="mk-MK" b="1" dirty="0" smtClean="0">
                <a:solidFill>
                  <a:schemeClr val="bg1">
                    <a:lumMod val="75000"/>
                  </a:schemeClr>
                </a:solidFill>
              </a:rPr>
              <a:t>во </a:t>
            </a:r>
            <a:r>
              <a:rPr lang="mk-MK" b="1" dirty="0">
                <a:solidFill>
                  <a:schemeClr val="bg1">
                    <a:lumMod val="75000"/>
                  </a:schemeClr>
                </a:solidFill>
              </a:rPr>
              <a:t>втората половина на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XX  </a:t>
            </a:r>
            <a:r>
              <a:rPr lang="mk-MK" b="1" dirty="0" smtClean="0">
                <a:solidFill>
                  <a:schemeClr val="bg1">
                    <a:lumMod val="75000"/>
                  </a:schemeClr>
                </a:solidFill>
              </a:rPr>
              <a:t>век </a:t>
            </a:r>
            <a:r>
              <a:rPr lang="mk-MK" b="1" dirty="0">
                <a:solidFill>
                  <a:schemeClr val="bg1">
                    <a:lumMod val="75000"/>
                  </a:schemeClr>
                </a:solidFill>
              </a:rPr>
              <a:t>бил Ендру Лојд </a:t>
            </a:r>
            <a:r>
              <a:rPr lang="mk-MK" b="1" dirty="0" smtClean="0">
                <a:solidFill>
                  <a:schemeClr val="bg1">
                    <a:lumMod val="75000"/>
                  </a:schemeClr>
                </a:solidFill>
              </a:rPr>
              <a:t>Вебер со своите популарни мјузикли</a:t>
            </a:r>
            <a:r>
              <a:rPr lang="it-IT" dirty="0" smtClean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mk-MK" b="1" dirty="0" smtClean="0">
                <a:solidFill>
                  <a:schemeClr val="bg1">
                    <a:lumMod val="75000"/>
                  </a:schemeClr>
                </a:solidFill>
              </a:rPr>
              <a:t>„Мачки“</a:t>
            </a:r>
            <a:r>
              <a:rPr lang="it-IT" b="1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mk-MK" b="1" dirty="0" smtClean="0">
                <a:solidFill>
                  <a:schemeClr val="bg1">
                    <a:lumMod val="75000"/>
                  </a:schemeClr>
                </a:solidFill>
              </a:rPr>
              <a:t>„Фатом од операта“, „Евита“, „Исус Христос,супер ѕвезда“ и др.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ai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2285984" y="285728"/>
            <a:ext cx="5188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3200" b="1" dirty="0" smtClean="0">
                <a:solidFill>
                  <a:schemeClr val="bg1"/>
                </a:solidFill>
              </a:rPr>
              <a:t>Примери за слушање</a:t>
            </a:r>
            <a:r>
              <a:rPr lang="mk-MK" sz="2000" dirty="0" smtClean="0">
                <a:solidFill>
                  <a:schemeClr val="bg1"/>
                </a:solidFill>
              </a:rPr>
              <a:t>:</a:t>
            </a:r>
            <a:endParaRPr lang="mk-MK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285860"/>
            <a:ext cx="8950977" cy="7879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hlinkClick r:id="rId3"/>
              </a:rPr>
              <a:t>https://www.youtube.com/watch?v=kokbJvSEMUY</a:t>
            </a:r>
            <a:endParaRPr lang="mk-MK" sz="2800" b="1" dirty="0" smtClean="0">
              <a:solidFill>
                <a:srgbClr val="FF0000"/>
              </a:solidFill>
            </a:endParaRPr>
          </a:p>
          <a:p>
            <a:endParaRPr lang="mk-MK" sz="2800" b="1" dirty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  <a:hlinkClick r:id="rId4"/>
              </a:rPr>
              <a:t>https://www.youtube.com/watch?v=MEMUsC8ppU0</a:t>
            </a:r>
            <a:endParaRPr lang="mk-MK" sz="2800" b="1" dirty="0" smtClean="0">
              <a:solidFill>
                <a:srgbClr val="FF0000"/>
              </a:solidFill>
            </a:endParaRPr>
          </a:p>
          <a:p>
            <a:endParaRPr lang="mk-MK" sz="2800" dirty="0">
              <a:solidFill>
                <a:srgbClr val="FF0000"/>
              </a:solidFill>
            </a:endParaRPr>
          </a:p>
          <a:p>
            <a:r>
              <a:rPr lang="en-US" sz="2800" b="1" dirty="0" smtClean="0">
                <a:hlinkClick r:id="rId5"/>
              </a:rPr>
              <a:t>https://www.youtube.com/watch?v=05DdCp9mtCQ</a:t>
            </a:r>
            <a:endParaRPr lang="mk-MK" sz="2800" b="1" dirty="0" smtClean="0"/>
          </a:p>
          <a:p>
            <a:endParaRPr lang="mk-MK" sz="2800" b="1" dirty="0">
              <a:solidFill>
                <a:srgbClr val="FF0000"/>
              </a:solidFill>
            </a:endParaRPr>
          </a:p>
          <a:p>
            <a:r>
              <a:rPr lang="en-US" sz="2800" b="1" dirty="0" smtClean="0">
                <a:hlinkClick r:id="rId6"/>
              </a:rPr>
              <a:t>https://www.youtube.com/watch?v=4-L6rEm0rnY</a:t>
            </a:r>
            <a:endParaRPr lang="mk-MK" sz="2800" b="1" dirty="0" smtClean="0"/>
          </a:p>
          <a:p>
            <a:endParaRPr lang="mk-MK" sz="2800" b="1" dirty="0">
              <a:solidFill>
                <a:srgbClr val="FF0000"/>
              </a:solidFill>
            </a:endParaRPr>
          </a:p>
          <a:p>
            <a:r>
              <a:rPr lang="en-US" sz="2800" b="1" dirty="0" smtClean="0">
                <a:hlinkClick r:id="rId7"/>
              </a:rPr>
              <a:t>https://www.youtube.com/watch?v=yZD9b-NRfN8</a:t>
            </a:r>
            <a:endParaRPr lang="mk-MK" sz="2800" b="1" dirty="0" smtClean="0"/>
          </a:p>
          <a:p>
            <a:endParaRPr lang="mk-MK" sz="2800" b="1" dirty="0">
              <a:solidFill>
                <a:srgbClr val="FF0000"/>
              </a:solidFill>
            </a:endParaRPr>
          </a:p>
          <a:p>
            <a:r>
              <a:rPr lang="en-US" sz="2800" b="1" dirty="0" smtClean="0">
                <a:hlinkClick r:id="rId8"/>
              </a:rPr>
              <a:t>https://www.youtube.com/watch?v=-JaeBxYCI9k</a:t>
            </a:r>
            <a:endParaRPr lang="mk-MK" sz="2800" b="1" dirty="0" smtClean="0">
              <a:solidFill>
                <a:srgbClr val="FF0000"/>
              </a:solidFill>
            </a:endParaRPr>
          </a:p>
          <a:p>
            <a:endParaRPr lang="mk-MK" dirty="0"/>
          </a:p>
          <a:p>
            <a:endParaRPr lang="mk-MK" dirty="0" smtClean="0"/>
          </a:p>
          <a:p>
            <a:endParaRPr lang="mk-MK" dirty="0"/>
          </a:p>
          <a:p>
            <a:endParaRPr lang="mk-MK" dirty="0" smtClean="0"/>
          </a:p>
          <a:p>
            <a:endParaRPr lang="mk-MK" dirty="0"/>
          </a:p>
          <a:p>
            <a:endParaRPr lang="mk-MK" dirty="0" smtClean="0"/>
          </a:p>
          <a:p>
            <a:endParaRPr lang="mk-MK" dirty="0"/>
          </a:p>
          <a:p>
            <a:endParaRPr lang="mk-MK" dirty="0" smtClean="0"/>
          </a:p>
          <a:p>
            <a:endParaRPr lang="mk-MK" dirty="0"/>
          </a:p>
          <a:p>
            <a:endParaRPr lang="mk-MK" dirty="0" smtClean="0"/>
          </a:p>
          <a:p>
            <a:endParaRPr lang="mk-M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ro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84" y="0"/>
            <a:ext cx="9429784" cy="6858000"/>
          </a:xfrm>
          <a:prstGeom prst="rect">
            <a:avLst/>
          </a:prstGeom>
        </p:spPr>
      </p:pic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b="1" dirty="0" smtClean="0">
                <a:solidFill>
                  <a:srgbClr val="00B050"/>
                </a:solidFill>
              </a:rPr>
              <a:t>ОУ„Гоце Делчев“-Битола</a:t>
            </a:r>
            <a:endParaRPr lang="mk-MK" b="1" dirty="0">
              <a:solidFill>
                <a:srgbClr val="00B050"/>
              </a:solidFill>
            </a:endParaRPr>
          </a:p>
        </p:txBody>
      </p:sp>
      <p:sp>
        <p:nvSpPr>
          <p:cNvPr id="27" name="Content Placeholder 2"/>
          <p:cNvSpPr>
            <a:spLocks noGrp="1"/>
          </p:cNvSpPr>
          <p:nvPr>
            <p:ph idx="4294967295"/>
          </p:nvPr>
        </p:nvSpPr>
        <p:spPr>
          <a:xfrm>
            <a:off x="0" y="1571625"/>
            <a:ext cx="8229600" cy="4525963"/>
          </a:xfrm>
        </p:spPr>
        <p:txBody>
          <a:bodyPr/>
          <a:lstStyle/>
          <a:p>
            <a:pPr>
              <a:buNone/>
            </a:pPr>
            <a:endParaRPr lang="mk-MK" dirty="0" smtClean="0"/>
          </a:p>
          <a:p>
            <a:pPr>
              <a:buNone/>
            </a:pPr>
            <a:endParaRPr lang="mk-MK" dirty="0" smtClean="0"/>
          </a:p>
          <a:p>
            <a:endParaRPr lang="mk-MK" dirty="0" smtClean="0"/>
          </a:p>
          <a:p>
            <a:pPr>
              <a:buNone/>
            </a:pPr>
            <a:r>
              <a:rPr lang="mk-MK" b="1" dirty="0" smtClean="0">
                <a:solidFill>
                  <a:srgbClr val="00B050"/>
                </a:solidFill>
              </a:rPr>
              <a:t>                    </a:t>
            </a:r>
            <a:r>
              <a:rPr lang="mk-MK" sz="4400" b="1" dirty="0" smtClean="0">
                <a:solidFill>
                  <a:srgbClr val="FFC000"/>
                </a:solidFill>
              </a:rPr>
              <a:t>Марија Арсиќ</a:t>
            </a:r>
          </a:p>
          <a:p>
            <a:pPr>
              <a:buNone/>
            </a:pPr>
            <a:r>
              <a:rPr lang="mk-MK" sz="4400" b="1" dirty="0" smtClean="0">
                <a:solidFill>
                  <a:srgbClr val="FFC000"/>
                </a:solidFill>
              </a:rPr>
              <a:t>        Наставник по музичко                 </a:t>
            </a:r>
          </a:p>
          <a:p>
            <a:pPr>
              <a:buNone/>
            </a:pPr>
            <a:r>
              <a:rPr lang="mk-MK" sz="4400" b="1" dirty="0">
                <a:solidFill>
                  <a:srgbClr val="FFC000"/>
                </a:solidFill>
              </a:rPr>
              <a:t> </a:t>
            </a:r>
            <a:r>
              <a:rPr lang="mk-MK" sz="4400" b="1" dirty="0" smtClean="0">
                <a:solidFill>
                  <a:srgbClr val="FFC000"/>
                </a:solidFill>
              </a:rPr>
              <a:t>               образование </a:t>
            </a:r>
            <a:r>
              <a:rPr lang="mk-MK" sz="44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215</TotalTime>
  <Words>286</Words>
  <Application>Microsoft Office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ОУ„Гоце Делчев“-Битола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Elena</dc:creator>
  <cp:lastModifiedBy>Marija</cp:lastModifiedBy>
  <cp:revision>14</cp:revision>
  <dcterms:created xsi:type="dcterms:W3CDTF">2012-05-14T19:11:29Z</dcterms:created>
  <dcterms:modified xsi:type="dcterms:W3CDTF">2020-03-17T15:26:38Z</dcterms:modified>
</cp:coreProperties>
</file>