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0A53D5-2D1A-4636-821A-A2A714E0196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49AE90-4DD8-4582-9415-E2859CAF826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“MUST”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OR “HAVE TO”?</a:t>
            </a:r>
            <a:endParaRPr lang="en-US" sz="5400" dirty="0">
              <a:ln>
                <a:solidFill>
                  <a:srgbClr val="7030A0"/>
                </a:solidFill>
              </a:ln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What is the difference between the sentences below?</a:t>
            </a:r>
            <a:endParaRPr lang="en-US" dirty="0">
              <a:ln>
                <a:solidFill>
                  <a:srgbClr val="7030A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smtClean="0"/>
              <a:t>She has to write a report of the meeting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- Because </a:t>
            </a:r>
            <a:r>
              <a:rPr lang="en-US" dirty="0" smtClean="0"/>
              <a:t>she is the secretary and this is her job. </a:t>
            </a:r>
            <a:r>
              <a:rPr lang="en-US" dirty="0" smtClean="0"/>
              <a:t>/ </a:t>
            </a:r>
            <a:r>
              <a:rPr lang="mk-MK" dirty="0" smtClean="0"/>
              <a:t>затоа што таа  секретарка и тоа е нејзина работа, тоа е нејзино задолжение.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2.She </a:t>
            </a:r>
            <a:r>
              <a:rPr lang="en-US" dirty="0" smtClean="0"/>
              <a:t>doesn’t have to write a report of the meeting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mk-MK" dirty="0" smtClean="0"/>
              <a:t>(</a:t>
            </a:r>
            <a:r>
              <a:rPr lang="en-US" dirty="0" smtClean="0"/>
              <a:t>But </a:t>
            </a:r>
            <a:r>
              <a:rPr lang="en-US" dirty="0" smtClean="0"/>
              <a:t>she can do if she wants</a:t>
            </a:r>
            <a:r>
              <a:rPr lang="en-US" dirty="0" smtClean="0"/>
              <a:t>.</a:t>
            </a:r>
            <a:r>
              <a:rPr lang="mk-MK" dirty="0" smtClean="0"/>
              <a:t>)/ ако сака ќе го направи не и задолжение и не е толку потребно,личноста избира дали ќе ја заврши работата или нема.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THE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Children don't have to play with fire. 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I must go to work every day. It's my job! 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It's my job! </a:t>
            </a:r>
            <a:r>
              <a:rPr lang="en-US" dirty="0" smtClean="0"/>
              <a:t>She </a:t>
            </a:r>
            <a:r>
              <a:rPr lang="en-US" dirty="0" smtClean="0"/>
              <a:t>doesn't have to go to that meeting. She'll ruin it</a:t>
            </a:r>
            <a:r>
              <a:rPr lang="en-US" dirty="0" smtClean="0"/>
              <a:t>!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---------------------------------------------------------------------------------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Have you to go to classes on Thursday</a:t>
            </a:r>
            <a:r>
              <a:rPr lang="en-US" dirty="0" smtClean="0"/>
              <a:t>?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---------------------------------------------------------------------------------------------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She hasn't to do homework next week</a:t>
            </a:r>
            <a:r>
              <a:rPr lang="en-US" dirty="0" smtClean="0"/>
              <a:t>.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---------------------------------------------------------------------------------------------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THE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I'll must hurry up if I don't want to miss the bus</a:t>
            </a:r>
            <a:r>
              <a:rPr lang="en-US" dirty="0" smtClean="0"/>
              <a:t>.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-----------------------------------------------------------------------------</a:t>
            </a:r>
            <a:r>
              <a:rPr lang="en-US" dirty="0" smtClean="0"/>
              <a:t> </a:t>
            </a:r>
            <a:r>
              <a:rPr lang="en-US" dirty="0" smtClean="0"/>
              <a:t>• You mustn't come if you don't want to meet him. I just thought it would be a good idea</a:t>
            </a:r>
            <a:r>
              <a:rPr lang="en-US" dirty="0" smtClean="0"/>
              <a:t>.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My daughter isn't having to attend class this afternoon</a:t>
            </a:r>
            <a:r>
              <a:rPr lang="en-US" dirty="0" smtClean="0"/>
              <a:t>.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I has to help him every day at work</a:t>
            </a:r>
            <a:r>
              <a:rPr lang="en-US" dirty="0" smtClean="0"/>
              <a:t>.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-------------------------------------------------------------------------------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STUDENTS!</a:t>
            </a:r>
            <a:endParaRPr lang="en-US" dirty="0">
              <a:ln>
                <a:solidFill>
                  <a:srgbClr val="7030A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carefully read and watch my presentation, to see which are the differences between have to and must, don’t have to and mustn’t, read the explanations and examples.</a:t>
            </a:r>
          </a:p>
          <a:p>
            <a:r>
              <a:rPr lang="en-US" dirty="0" smtClean="0"/>
              <a:t>And do exercises 1 and exercises 2 in your notebooks.</a:t>
            </a:r>
          </a:p>
          <a:p>
            <a:endParaRPr lang="en-US" dirty="0" smtClean="0"/>
          </a:p>
          <a:p>
            <a:r>
              <a:rPr lang="en-US" dirty="0" smtClean="0"/>
              <a:t>THANKS!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Made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</a:t>
            </a:r>
          </a:p>
          <a:p>
            <a:pPr>
              <a:buNone/>
            </a:pPr>
            <a:r>
              <a:rPr lang="en-US" dirty="0" smtClean="0"/>
              <a:t>Aleksandra </a:t>
            </a:r>
            <a:r>
              <a:rPr lang="en-US" dirty="0" err="1" smtClean="0"/>
              <a:t>Simoncevska</a:t>
            </a:r>
            <a:r>
              <a:rPr lang="en-US" dirty="0" smtClean="0"/>
              <a:t> </a:t>
            </a:r>
            <a:r>
              <a:rPr lang="en-US" dirty="0" err="1" smtClean="0"/>
              <a:t>Necovska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Ou.Sv</a:t>
            </a:r>
            <a:r>
              <a:rPr lang="en-US" dirty="0" smtClean="0"/>
              <a:t>. </a:t>
            </a:r>
            <a:r>
              <a:rPr lang="en-US" dirty="0" err="1" smtClean="0"/>
              <a:t>Kiril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Metodij</a:t>
            </a:r>
            <a:r>
              <a:rPr lang="en-US" dirty="0" smtClean="0"/>
              <a:t> - Bitola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MUST</a:t>
            </a:r>
            <a:endParaRPr lang="en-US" dirty="0">
              <a:ln>
                <a:solidFill>
                  <a:srgbClr val="7030A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…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express </a:t>
            </a:r>
            <a:r>
              <a:rPr lang="en-US" dirty="0" smtClean="0"/>
              <a:t>a strong “personal-internal obligation</a:t>
            </a:r>
            <a:r>
              <a:rPr lang="en-US" dirty="0" smtClean="0"/>
              <a:t>”. It </a:t>
            </a:r>
            <a:r>
              <a:rPr lang="en-US" dirty="0" smtClean="0"/>
              <a:t>means that it comes inside and the speaker almost certainly agrees with the obligation.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ex. I </a:t>
            </a:r>
            <a:r>
              <a:rPr lang="en-US" dirty="0" smtClean="0"/>
              <a:t>must go to bed earlier.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smtClean="0"/>
              <a:t>Here, speaker believes that going to bed earlier is a good choice. Nobody forces the speaker to go to bed earlier.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HAVE TO</a:t>
            </a:r>
            <a:endParaRPr lang="en-US" dirty="0">
              <a:ln>
                <a:solidFill>
                  <a:srgbClr val="7030A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 smtClean="0"/>
              <a:t>TO …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expresses a strong “external obligation”. It means that it comes from outside, from a kind of authority.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ex. My </a:t>
            </a:r>
            <a:r>
              <a:rPr lang="en-US" dirty="0" smtClean="0"/>
              <a:t>boss is very strict. I have to arrive at work at 9 sharp. *Here, arriving at work is not what the speaker believes or thinks as the right choice. His boss forces him to be at work on time.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What is the difference between the sentences below?</a:t>
            </a:r>
            <a:endParaRPr lang="en-US" dirty="0">
              <a:ln>
                <a:solidFill>
                  <a:srgbClr val="7030A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mk-MK" dirty="0" smtClean="0"/>
              <a:t>1.</a:t>
            </a:r>
            <a:r>
              <a:rPr lang="en-US" dirty="0" smtClean="0"/>
              <a:t>I </a:t>
            </a:r>
            <a:r>
              <a:rPr lang="en-US" dirty="0" smtClean="0"/>
              <a:t>must stay at school after the classes for extra studies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mk-MK" dirty="0" smtClean="0"/>
              <a:t>- Јас верувам дека треба да останам на училиште, тоа е за мое добро, мој избор.</a:t>
            </a:r>
            <a:endParaRPr lang="en-US" dirty="0" smtClean="0"/>
          </a:p>
          <a:p>
            <a:pPr marL="514350" indent="-514350">
              <a:buNone/>
            </a:pPr>
            <a:r>
              <a:rPr lang="mk-MK" dirty="0" smtClean="0"/>
              <a:t>2.</a:t>
            </a:r>
            <a:r>
              <a:rPr lang="en-US" dirty="0" smtClean="0"/>
              <a:t> </a:t>
            </a:r>
            <a:r>
              <a:rPr lang="en-US" dirty="0" smtClean="0"/>
              <a:t>I have to stay at school after the classes for extra studies</a:t>
            </a:r>
            <a:r>
              <a:rPr lang="en-US" dirty="0" smtClean="0"/>
              <a:t>.</a:t>
            </a:r>
            <a:endParaRPr lang="mk-MK" dirty="0" smtClean="0"/>
          </a:p>
          <a:p>
            <a:pPr marL="514350" indent="-514350">
              <a:buNone/>
            </a:pPr>
            <a:r>
              <a:rPr lang="mk-MK" dirty="0" smtClean="0"/>
              <a:t>- Некој друг ова го наредил и јас морам да го почитувам.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Let’s try some. </a:t>
            </a:r>
            <a:endParaRPr lang="en-US" dirty="0" smtClean="0"/>
          </a:p>
          <a:p>
            <a:r>
              <a:rPr lang="en-US" dirty="0" smtClean="0"/>
              <a:t>1.They </a:t>
            </a:r>
            <a:r>
              <a:rPr lang="en-US" dirty="0" smtClean="0"/>
              <a:t>need this report urgently. I ……………… finish it now. </a:t>
            </a:r>
            <a:endParaRPr lang="en-US" dirty="0" smtClean="0"/>
          </a:p>
          <a:p>
            <a:r>
              <a:rPr lang="en-US" dirty="0" smtClean="0"/>
              <a:t>2.I </a:t>
            </a:r>
            <a:r>
              <a:rPr lang="en-US" dirty="0" smtClean="0"/>
              <a:t>……………… arrive early every morning. Because I like to start working early in the morning . </a:t>
            </a:r>
            <a:endParaRPr lang="en-US" dirty="0" smtClean="0"/>
          </a:p>
          <a:p>
            <a:r>
              <a:rPr lang="en-US" dirty="0" smtClean="0"/>
              <a:t>3.Jim </a:t>
            </a:r>
            <a:r>
              <a:rPr lang="en-US" dirty="0" smtClean="0"/>
              <a:t>……………… go to work on foot. He thinks walking to work every morning is healthier. </a:t>
            </a:r>
            <a:endParaRPr lang="en-US" dirty="0" smtClean="0"/>
          </a:p>
          <a:p>
            <a:r>
              <a:rPr lang="en-US" dirty="0" smtClean="0"/>
              <a:t>4.She </a:t>
            </a:r>
            <a:r>
              <a:rPr lang="en-US" dirty="0" smtClean="0"/>
              <a:t>…………… answer the </a:t>
            </a:r>
            <a:r>
              <a:rPr lang="en-US" dirty="0" err="1" smtClean="0"/>
              <a:t>phone.That's</a:t>
            </a:r>
            <a:r>
              <a:rPr lang="en-US" dirty="0" smtClean="0"/>
              <a:t> her job. have to must </a:t>
            </a:r>
            <a:r>
              <a:rPr lang="en-US" dirty="0" err="1" smtClean="0"/>
              <a:t>must</a:t>
            </a:r>
            <a:r>
              <a:rPr lang="en-US" dirty="0" smtClean="0"/>
              <a:t> has to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 smtClean="0"/>
              <a:t>."You ……………… do your homework" said the teacher.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6."We ……………… invite the Smiths for dinner one day" said my wife. </a:t>
            </a:r>
            <a:endParaRPr lang="en-US" dirty="0" smtClean="0"/>
          </a:p>
          <a:p>
            <a:r>
              <a:rPr lang="en-US" dirty="0" smtClean="0"/>
              <a:t>7.Tom </a:t>
            </a:r>
            <a:r>
              <a:rPr lang="en-US" dirty="0" smtClean="0"/>
              <a:t>……………… leave home at 7.30 to get to school at 9. 8."I ……………… hurry or I'll miss my bus</a:t>
            </a:r>
            <a:r>
              <a:rPr lang="en-US" dirty="0" smtClean="0"/>
              <a:t>!“</a:t>
            </a:r>
          </a:p>
          <a:p>
            <a:r>
              <a:rPr lang="en-US" dirty="0" smtClean="0"/>
              <a:t> </a:t>
            </a:r>
            <a:r>
              <a:rPr lang="en-US" dirty="0" smtClean="0"/>
              <a:t>9.You ……………… attend all personnel meetings - it's written in your contract.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 smtClean="0"/>
              <a:t>."I ……………… call my sister - it's her birthday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bliqueTopRight"/>
              <a:lightRig rig="threePt" dir="t"/>
            </a:scene3d>
          </a:bodyPr>
          <a:lstStyle/>
          <a:p>
            <a:r>
              <a:rPr lang="en-US" sz="7200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“MUSTN’T” OR “DON’T HAVE TO ”?</a:t>
            </a:r>
            <a:endParaRPr lang="en-US" sz="7200" dirty="0">
              <a:ln>
                <a:solidFill>
                  <a:srgbClr val="7030A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MUSTN’T</a:t>
            </a:r>
            <a:endParaRPr lang="en-US" dirty="0">
              <a:ln>
                <a:solidFill>
                  <a:srgbClr val="7030A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MUSTN’T ...</a:t>
            </a:r>
          </a:p>
          <a:p>
            <a:r>
              <a:rPr lang="en-US" dirty="0" smtClean="0"/>
              <a:t>expresses that something or doing something is </a:t>
            </a:r>
            <a:r>
              <a:rPr lang="en-US" dirty="0" err="1" smtClean="0"/>
              <a:t>forbidden.It</a:t>
            </a:r>
            <a:r>
              <a:rPr lang="en-US" dirty="0" smtClean="0"/>
              <a:t> means prohibition. </a:t>
            </a:r>
          </a:p>
          <a:p>
            <a:pPr>
              <a:buNone/>
            </a:pPr>
            <a:r>
              <a:rPr lang="en-US" dirty="0" err="1" smtClean="0"/>
              <a:t>Ex.Students</a:t>
            </a:r>
            <a:r>
              <a:rPr lang="en-US" dirty="0" smtClean="0"/>
              <a:t> </a:t>
            </a:r>
            <a:r>
              <a:rPr lang="en-US" dirty="0" smtClean="0"/>
              <a:t>mustn’t drink coffee during the lesson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smtClean="0"/>
              <a:t>We mustn’t talk about </a:t>
            </a:r>
            <a:r>
              <a:rPr lang="en-US" dirty="0" err="1" smtClean="0"/>
              <a:t>it.It</a:t>
            </a:r>
            <a:r>
              <a:rPr lang="en-US" dirty="0" smtClean="0"/>
              <a:t> is a secret.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03424" y="2967335"/>
            <a:ext cx="2937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MUSTN’T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DON’T HAVE TO </a:t>
            </a:r>
            <a:endParaRPr lang="en-US" dirty="0">
              <a:ln>
                <a:solidFill>
                  <a:srgbClr val="7030A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DON’T HAVE TO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 </a:t>
            </a:r>
            <a:r>
              <a:rPr lang="en-US" dirty="0" smtClean="0"/>
              <a:t>expresses that there is no obligation or necessity</a:t>
            </a:r>
            <a:r>
              <a:rPr lang="en-US" dirty="0" smtClean="0"/>
              <a:t>.</a:t>
            </a:r>
            <a:r>
              <a:rPr lang="mk-MK" dirty="0" smtClean="0"/>
              <a:t> </a:t>
            </a:r>
            <a:r>
              <a:rPr lang="en-US" dirty="0" smtClean="0"/>
              <a:t>It </a:t>
            </a:r>
            <a:r>
              <a:rPr lang="en-US" dirty="0" smtClean="0"/>
              <a:t>means doing something is not necessary. 'Don't have to' expresses something that is not required. However, if the person may choose to do so if he or she wants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ex. </a:t>
            </a:r>
            <a:r>
              <a:rPr lang="en-US" dirty="0" smtClean="0"/>
              <a:t>I don’t have to study for the </a:t>
            </a:r>
            <a:r>
              <a:rPr lang="en-US" dirty="0" smtClean="0"/>
              <a:t>university exam. Because </a:t>
            </a:r>
            <a:r>
              <a:rPr lang="en-US" dirty="0" smtClean="0"/>
              <a:t>I have already graduated from one.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764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“MUST” </vt:lpstr>
      <vt:lpstr>MUST</vt:lpstr>
      <vt:lpstr>HAVE TO</vt:lpstr>
      <vt:lpstr>What is the difference between the sentences below?</vt:lpstr>
      <vt:lpstr>EXERCISES</vt:lpstr>
      <vt:lpstr>EXERCISES</vt:lpstr>
      <vt:lpstr>Slide 7</vt:lpstr>
      <vt:lpstr>MUSTN’T</vt:lpstr>
      <vt:lpstr>DON’T HAVE TO </vt:lpstr>
      <vt:lpstr>What is the difference between the sentences below?</vt:lpstr>
      <vt:lpstr>CORRECT THE MISTAKES</vt:lpstr>
      <vt:lpstr>CORRECT THE MISTAKES</vt:lpstr>
      <vt:lpstr>STUDENTS!</vt:lpstr>
      <vt:lpstr>Made 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“MUST” OR “HAVE TO”?</dc:title>
  <dc:creator>Windows User</dc:creator>
  <cp:lastModifiedBy>Windows User</cp:lastModifiedBy>
  <cp:revision>4</cp:revision>
  <dcterms:created xsi:type="dcterms:W3CDTF">2020-03-19T15:43:42Z</dcterms:created>
  <dcterms:modified xsi:type="dcterms:W3CDTF">2020-03-19T16:20:30Z</dcterms:modified>
</cp:coreProperties>
</file>