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7559675"/>
  <p:notesSz cx="7559675" cy="10691813"/>
  <p:defaultTextStyle>
    <a:defPPr>
      <a:defRPr lang="en-GB"/>
    </a:defPPr>
    <a:lvl1pPr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1pPr>
    <a:lvl2pPr marL="742950" indent="-28575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2pPr>
    <a:lvl3pPr marL="11430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3pPr>
    <a:lvl4pPr marL="16002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4pPr>
    <a:lvl5pPr marL="20574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68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5D5CC7B8-B256-4CBB-B9F6-5C97258BB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C11E1A4B-B2AB-447B-B385-C5B305352F70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484313" y="900113"/>
            <a:ext cx="4586287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A4DE720-7B3A-423E-BD50-B4443D53082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20725" y="4679950"/>
            <a:ext cx="6116638" cy="503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38EB484-3604-48E0-9DE6-209651A55C1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3256EA5-2280-40E9-9E65-E1AB02AB0BE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66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9E2B761-7BF1-4BB9-9C86-CF3B60D5960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20F0C50-414B-442A-B990-02858784D92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66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E57FA43F-0CA1-4689-9E61-AFFFC00600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2DE64F-4481-4600-8A64-ED6636367B3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328EC1-F29D-4BAB-A9E8-7FF7A93B964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89" name="Rectangle 1">
            <a:extLst>
              <a:ext uri="{FF2B5EF4-FFF2-40B4-BE49-F238E27FC236}">
                <a16:creationId xmlns:a16="http://schemas.microsoft.com/office/drawing/2014/main" id="{71E5E3FB-34CE-4007-BF26-FC574DF0A44F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484313" y="900113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5109F0D0-6540-4585-92E6-1C2B5FDC1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91B155-EB2E-4CE9-8D1E-31669845357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AB959A-148D-4FD3-8D01-F32B80B40E3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313" name="Rectangle 1">
            <a:extLst>
              <a:ext uri="{FF2B5EF4-FFF2-40B4-BE49-F238E27FC236}">
                <a16:creationId xmlns:a16="http://schemas.microsoft.com/office/drawing/2014/main" id="{73A861EE-5FF0-47C0-9371-5962ED4E2DA3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484313" y="900113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9FE8251B-E0B9-49AB-ADF4-E942ED47B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B5E8FA-6E2B-4C68-9DD1-4BDFBF28432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C575CE-F6F8-45D3-9924-F24D7FD6DDA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FD998C13-0267-4A9C-9D97-4B2F24D62E3C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484313" y="900113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2D8466D9-B9CB-412F-A6EC-CBB77F865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B733F86-9571-49C3-8F7A-DAC352F108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7097AC-A3D1-4224-AB24-94615E54B61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361" name="Rectangle 1">
            <a:extLst>
              <a:ext uri="{FF2B5EF4-FFF2-40B4-BE49-F238E27FC236}">
                <a16:creationId xmlns:a16="http://schemas.microsoft.com/office/drawing/2014/main" id="{EC2AD064-49F0-4561-8A88-E400D3F8BFA5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484313" y="900113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45E9C041-8B48-4615-83DA-E72B65060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5A68FB-1927-43C9-BC29-108AD21D273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D09326-91FA-46E8-9843-D9DC21172C3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385" name="Rectangle 1">
            <a:extLst>
              <a:ext uri="{FF2B5EF4-FFF2-40B4-BE49-F238E27FC236}">
                <a16:creationId xmlns:a16="http://schemas.microsoft.com/office/drawing/2014/main" id="{30BC929E-C798-4E05-94FA-91CBE5C9CEC7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484313" y="900113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57DA5084-F268-436E-9DE2-C5637895A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ADC727-56D6-46C7-9F70-37F9E1489BB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0C2287-9ABA-4D30-B8BB-0E9167C2932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7409" name="Rectangle 1">
            <a:extLst>
              <a:ext uri="{FF2B5EF4-FFF2-40B4-BE49-F238E27FC236}">
                <a16:creationId xmlns:a16="http://schemas.microsoft.com/office/drawing/2014/main" id="{458EB457-37A7-4A01-98D2-53077B6AF362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484313" y="900113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352191D0-FB12-4A7E-9358-DC9B88746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79A2D6-81AB-419B-A28F-93C709D9BC1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E0CD01-70DE-4637-88E5-3FA3987E2C8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B6F8F3CB-66A4-4E11-9615-777912544176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484313" y="900113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4233D4C3-9323-4BAE-B958-A9A2AFFD3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54877A-2B88-4ABC-867A-6494FB140A0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443E0B-0C85-40E9-82CB-CCDE73A7997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155C755F-031A-4616-9429-8E139D368464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484313" y="900113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915013F2-8FF5-4BB9-9564-E22718AF5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178F1-E6E8-4A78-985E-37B4D5F52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A234D-85F4-4F46-8061-C5F2EDDC97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63B27-5778-497D-897A-0DDA11050E9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12AD6-80DD-45F2-BF25-EBE80B2DB9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186AB-70EF-4F04-9613-FAC4C42110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809913-4EDF-4B47-8891-8D61FE4A93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20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98513-4AC1-4F47-A2A8-C72FB6D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1023DA-D91E-4398-BC51-7426ADBBE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16A2C-8A56-4007-B5F7-661790E9100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9B125-D03B-42CA-80A0-B939434480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25797-43EC-4F38-9103-CB7B7B0278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92F08D-03FD-4387-B097-65B620C43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25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D1F70B-B0D5-4194-8F36-C0B8099B3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D3F17-0260-4EA3-8AA6-9D8D28E44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58483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81545-778E-460C-A938-064FD8B14A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A491E-3732-468C-9AFC-1C51024D92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F7577-A847-4DF9-B97C-79F3E1B94A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5E7485-806F-46DB-AE8F-2E763CECC1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777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786E-9928-4B3D-A078-1C3AB8C02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FAA76-CB6D-4186-A3B5-C2DDE9FFC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812EC-9E9C-4DF3-AC91-33F6430D58C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D351B-D39A-494E-AAC1-63B6550270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46D60-34F8-4F58-94B6-16BA747339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356D3B-260E-4D42-B1A5-25A3EBF842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327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B977-084E-4021-AC96-02291FB5B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8AF43-1F39-41E9-9CA0-B286C225A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BE877-AA7F-43FD-A7DA-89E39E660F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23A62-A518-4382-A200-044583F432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0515B-AB2B-4481-8494-D7C3D1587F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357125-E70F-49E3-9DDB-13D96DB1C9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217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934A1-27C4-4C53-A9DA-4A7509FF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FD024-6578-4557-8A8B-D36330FE9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14191-942D-4BC4-9389-B248FEFB402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F92B7-407B-4CEF-BB18-335E4CB651A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60ACE-9D9E-4336-B944-85FAC68ABA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5C9F74-E5A9-439E-8133-9A07116BD1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076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B2433-2E82-453E-9D61-3C6B3CBE3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1879D-74D4-420D-84E6-641B8C999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800225"/>
            <a:ext cx="4457700" cy="4381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89C1D-EA7A-46AE-A8C0-8E2824B59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338" y="1800225"/>
            <a:ext cx="4459287" cy="4381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68CAD-775C-448C-A5BD-1D0D1BB40F3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B506B-7863-4C5A-8CC2-0D8A1ECE3F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7DEC5-7C00-4784-AF36-956748CD15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EC66A3-029A-4DF5-B640-202BE9C8FA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252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17635-4CA6-4877-8D32-AF5DBF74A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63BF5-19D5-493F-A8C2-A56085640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E50751-15ED-4904-B836-69319B146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1464C5-7E4F-45E6-9704-3DFB6729C3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20E1BC-52EC-4162-BA4A-8EBE13ECDD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F06703-59E8-47F4-B3A5-96362A0522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0CB42D-C2FB-4A69-8890-053417CA6CD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5D776-B77A-4E9B-8EC7-C76C051821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E7CB1E-3FE1-4068-B5A2-81564F7AD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073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1A554-DC42-4888-9FA4-AA1CA19CE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16A03B-BB90-41F4-9252-519C293F4C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B3A5F7-1F74-483B-B5F7-B377CAEB6F5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D3F975-EEBD-448E-8487-ED604C0660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94B138-4482-4B5D-B203-0F5065829E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935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7B0194-79E1-4E2C-8247-ACFA84FE0A5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4E2E3F-E918-4AE5-9C4B-F19D18339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2BB81-3E0A-41C3-9981-04B64D8F88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309D31-744A-4DDC-AEB6-3834E9384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10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F0DF1-5141-4C49-AD9F-9C3242BB3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DC037-E567-4244-9AF6-1A2FD110B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A8F42-A9D8-46D8-AC9D-3D660519D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D534B-3FF8-454C-BECE-5BF2DF4711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66576-CB04-4D8E-A778-46A59BB7662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961DC-904C-4184-866E-FC01EEF9BF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8FF147-053C-41DB-A983-5BB30F478B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96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F5F29-60D5-47B0-AE02-2F943310B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218E3-8284-4C6A-AC61-8BCF2BAFB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A9CF1-4F60-430F-86B4-52DBDD34BB2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8F21D-E03E-4B97-BF9C-809050DCDB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51ED9-5F88-4AAD-8F25-5EA59C8442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F41EB8-CDF8-4565-9801-17318D5FDF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213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9CFF2-3718-4EC1-B4FD-2759D8372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E2562C-B4B7-4431-84D0-3D60E3656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E2465-A195-4904-9608-89A90D158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B64E4-E06D-40C2-9A7F-4F872A4CDA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16743-CF0C-499F-9537-7462FB44BE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FCBAE-3746-4142-B57D-E3B8F0596F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1044CF-260E-428C-9953-BA07F3106E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592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A75ED-D98D-4A29-8F58-063334C5E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D9B2-09A8-43B6-BB21-F35BBA2D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4B988-D9ED-4967-92A3-1C22C68ECE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2A01F-042B-4669-8E74-E959720B8AA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88187-49AB-4AA3-A68C-311309B66A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2DB341-60E8-4AE0-83C6-4746B8E01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136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8BC608-9871-4AAA-A6CC-70B0F540C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5675" y="576263"/>
            <a:ext cx="2266950" cy="5605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D3DF6-14EA-4A38-ABE2-03C583576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576263"/>
            <a:ext cx="6650037" cy="56054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40BD9-EA36-4434-B53A-C02B576E72A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7F644-4F28-4909-B59C-433747AB1B5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9182A-3B95-4957-ADC1-2237038959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D23F63-D6FE-4066-B8FD-2867750937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2092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7D19-62A7-469E-88C7-CC203B965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576263"/>
            <a:ext cx="7196137" cy="7175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11138-4148-4EA4-A1F5-08DFC34DD7D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427E28-3DE8-4150-84B1-51DC45A5EBA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2463" cy="5175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B1BD93-8748-4FAA-9F27-8295987DEE6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fld id="{895756D3-0FF0-420E-AB55-213C1AED83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8335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65AC4-F195-4527-AE58-5E013EEC8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576263"/>
            <a:ext cx="7196137" cy="7175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E0831-11F6-433C-8B01-EFCD9BE0F6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03238" y="1800225"/>
            <a:ext cx="4457700" cy="2114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41126-4C51-4BC4-8C5F-50A7D7A2BE4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113338" y="1800225"/>
            <a:ext cx="4459287" cy="2114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BE89C5-9E99-4863-9073-A333A6DF0EEB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503238" y="4067175"/>
            <a:ext cx="9069387" cy="2114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19FECA-6E6F-4C47-8029-3C7C97EE392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1F65E05-970D-4EA8-B3C8-AE7D74835F4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2463" cy="5175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D3708C-AE57-4037-83C4-2BC52D70A8E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fld id="{D8A032AB-5FB8-47C9-B99A-8EABC1C3FE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1417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00D6F-6C44-4C2A-906E-EB68E9306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576263"/>
            <a:ext cx="7196137" cy="7175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2CF30-3C56-4129-A02A-2D0C6269AD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800225"/>
            <a:ext cx="9069387" cy="2114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D6259-09B5-4EF5-B708-8B7CD1AAC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3238" y="4067175"/>
            <a:ext cx="9069387" cy="2114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97299-0370-4B40-B867-D570806B19A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9E2EF-6B95-4EDB-9A1C-E013BEE5B3F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2463" cy="5175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2FEDF-E5B6-416A-B645-27BB19F7F69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fld id="{F2722A7E-13B3-4A6A-B1FC-1A6EF9C833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10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76849-932F-4461-AA5C-719E9FBD9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8C3D2-F20F-4F98-8A6E-10190DEC8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870C5-EDA0-4F84-86B4-CB0091D60E9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7D793-6334-4853-96B9-2115E4D0734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51FDF-40B2-4140-AA75-A3B6CE1955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AF6B76-F499-4A43-A076-83DC4D76CE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30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15633-ED74-472F-A3A4-5594FF298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AA2A7-BBAB-41CE-9CAB-F650278411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1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76F4C8-1A54-48B3-99B4-D25DF09B1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381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EAB49-55F8-4D6C-951A-7DBBC29ED4B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0988A-D358-4806-BE9E-EBB5519CF9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D0F73B-7066-4E98-A312-F1548539EC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7D3834-920B-444D-A805-DA7F6D576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98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A319F-CD2A-4F3E-864C-5CC7D0CF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C965C-09E8-4BD3-9AF2-473BA6838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0E844A-E2EA-4479-AEA8-EF976A1D7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4AC4CF-B7B0-4452-A20D-61B10839E8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31D950-5192-475A-A17D-74F065FA5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EF83CD-27A1-450A-AC03-EEB74869AC3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701712-2CD8-4412-A440-EE7ED9C32E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AECE3B-4F60-4381-A98D-46EC05337F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661604-77D5-4291-9918-9914B781B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88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ABC5-C7C5-4281-AF9E-5285A64CB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1943C-1E1A-4186-B82E-B59AAFCB09B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7A713-DF8D-4325-B1BA-82645287A45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631079-ED6C-4EC5-A483-7409E85357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C4BB09-1B08-4AC8-992B-1B8333E68A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8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A2E072-A847-4B82-AE23-116514B7427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12BB39-57AB-4DEB-9D42-5B05E4F7D7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D97398-A1CA-4324-83F9-F07A57D408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C2E547-A66D-44F3-8C5E-96C9353772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37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127AE-98D9-4326-94DB-C2544E7E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B9812-AC43-4ABA-A8F6-50BE47743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74F4D-C5A0-4804-BD5F-496893F23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D18CA-1122-4FB7-B7C0-D44EF62D161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3067C-2351-4D92-A64C-C7E21DF84E0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FF209-A7CE-47E9-9D40-E006FCC649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2B3597F-F959-44A9-A9CF-83A3359976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07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5C880-8027-419F-A5E9-EC9869245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7CC470-203C-4010-A0B0-A580902170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77F50-0FA5-4B12-A5F2-18272AEC9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8C35B-F972-456F-806A-1CA82B233E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75EB1-801D-4032-9D0F-260D823840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F18BD-2117-42AC-AB08-FB92BB8519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B087E5-393E-4214-B782-DBB336617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85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88C83E46-7B87-4090-A979-ABF11960E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749FF40B-08B6-473A-8EA2-4C4DBA5CD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44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BAA0E23-8681-4982-95FB-CDAA4D92FF4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682695-502E-489B-9EA0-DB4662ED7F6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87DDC0-C9FE-432F-8174-55F345CE549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76259148-86DE-42A2-9AB8-E2F42DA617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roid Sans Fallback" charset="0"/>
        </a:defRPr>
      </a:lvl2pPr>
      <a:lvl3pPr marL="11430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roid Sans Fallback" charset="0"/>
        </a:defRPr>
      </a:lvl3pPr>
      <a:lvl4pPr marL="16002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roid Sans Fallback" charset="0"/>
        </a:defRPr>
      </a:lvl4pPr>
      <a:lvl5pPr marL="20574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roid Sans Fallback" charset="0"/>
        </a:defRPr>
      </a:lvl5pPr>
      <a:lvl6pPr marL="25146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roid Sans Fallback" charset="0"/>
        </a:defRPr>
      </a:lvl6pPr>
      <a:lvl7pPr marL="29718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roid Sans Fallback" charset="0"/>
        </a:defRPr>
      </a:lvl7pPr>
      <a:lvl8pPr marL="34290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roid Sans Fallback" charset="0"/>
        </a:defRPr>
      </a:lvl8pPr>
      <a:lvl9pPr marL="38862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roid Sans Fallback" charset="0"/>
        </a:defRPr>
      </a:lvl9pPr>
    </p:titleStyle>
    <p:bodyStyle>
      <a:lvl1pPr marL="342900" indent="-342900" algn="l" defTabSz="457200" rtl="0" fontAlgn="base" hangingPunct="0">
        <a:lnSpc>
          <a:spcPct val="94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4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4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4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4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>
            <a:extLst>
              <a:ext uri="{FF2B5EF4-FFF2-40B4-BE49-F238E27FC236}">
                <a16:creationId xmlns:a16="http://schemas.microsoft.com/office/drawing/2014/main" id="{71E45BE8-F239-4093-8711-5B75203D3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C162C86D-2972-4C64-B338-64E04E4C8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576263"/>
            <a:ext cx="7196137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86B2BF6-6AD2-451E-92F6-72B4D27A2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800225"/>
            <a:ext cx="9069387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98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E4C07DC-7000-4265-BB04-2F4974AAC4C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C283530-B31F-4DA3-ABFF-AA99B9E0975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50188EE-6780-47FF-9FE2-4CEFBD9371F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47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fld id="{C4C52C3B-361D-4F97-9BBA-9FC7E41DC4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panose="020B0604020202020204" pitchFamily="34" charset="0"/>
          <a:cs typeface="WenQuanYi Zen Hei" charset="0"/>
        </a:defRPr>
      </a:lvl2pPr>
      <a:lvl3pPr marL="11430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panose="020B0604020202020204" pitchFamily="34" charset="0"/>
          <a:cs typeface="WenQuanYi Zen Hei" charset="0"/>
        </a:defRPr>
      </a:lvl3pPr>
      <a:lvl4pPr marL="16002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panose="020B0604020202020204" pitchFamily="34" charset="0"/>
          <a:cs typeface="WenQuanYi Zen Hei" charset="0"/>
        </a:defRPr>
      </a:lvl4pPr>
      <a:lvl5pPr marL="20574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panose="020B0604020202020204" pitchFamily="34" charset="0"/>
          <a:cs typeface="WenQuanYi Zen Hei" charset="0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panose="020B0604020202020204" pitchFamily="34" charset="0"/>
          <a:cs typeface="WenQuanYi Zen Hei" charset="0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panose="020B0604020202020204" pitchFamily="34" charset="0"/>
          <a:cs typeface="WenQuanYi Zen Hei" charset="0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panose="020B0604020202020204" pitchFamily="34" charset="0"/>
          <a:cs typeface="WenQuanYi Zen Hei" charset="0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panose="020B0604020202020204" pitchFamily="34" charset="0"/>
          <a:cs typeface="WenQuanYi Zen Hei" charset="0"/>
        </a:defRPr>
      </a:lvl9pPr>
    </p:titleStyle>
    <p:bodyStyle>
      <a:lvl1pPr marL="342900" indent="-342900" algn="l" defTabSz="457200" rtl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QyObsamnM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s://youtu.be/Xx_w4fXFDU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2x4foEuRc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6Y4Y-__ME6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hT5AY3jDD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Relationship Id="rId5" Type="http://schemas.openxmlformats.org/officeDocument/2006/relationships/hyperlink" Target="https://youtu.be/4phd0XRMKHU" TargetMode="External"/><Relationship Id="rId4" Type="http://schemas.openxmlformats.org/officeDocument/2006/relationships/hyperlink" Target="https://youtu.be/I18K2upEHL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F5605FD5-646F-4E5F-A5F4-A9E32EB56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35112" y="427037"/>
            <a:ext cx="5176838" cy="1023937"/>
          </a:xfrm>
          <a:ln/>
        </p:spPr>
        <p:txBody>
          <a:bodyPr tIns="2736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err="1"/>
              <a:t>Хемија</a:t>
            </a:r>
            <a:r>
              <a:rPr lang="en-US" altLang="en-US" sz="2800" dirty="0"/>
              <a:t> 8 </a:t>
            </a:r>
            <a:r>
              <a:rPr lang="en-US" altLang="en-US" sz="2800" dirty="0" err="1"/>
              <a:t>одд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Час</a:t>
            </a:r>
            <a:r>
              <a:rPr lang="en-US" altLang="en-US" sz="2800" dirty="0"/>
              <a:t> 45</a:t>
            </a:r>
            <a:br>
              <a:rPr lang="en-US" altLang="en-US" sz="2800" dirty="0"/>
            </a:br>
            <a:r>
              <a:rPr lang="en-US" altLang="en-US" sz="2800" dirty="0" err="1"/>
              <a:t>Киселини</a:t>
            </a:r>
            <a:r>
              <a:rPr lang="en-US" altLang="en-US" sz="2800" dirty="0"/>
              <a:t> и </a:t>
            </a:r>
            <a:r>
              <a:rPr lang="en-US" altLang="en-US" sz="2800" dirty="0" err="1"/>
              <a:t>опасности</a:t>
            </a:r>
            <a:endParaRPr lang="en-US" altLang="en-US" sz="2800" dirty="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C4B9C3F2-6095-419B-9751-1D811B2FBFE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4031" y="1722437"/>
            <a:ext cx="9072562" cy="5181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120" rIns="0" bIns="0" anchor="ctr"/>
          <a:lstStyle/>
          <a:p>
            <a:pPr marL="0" indent="0" algn="just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000" dirty="0" err="1"/>
              <a:t>Час</a:t>
            </a:r>
            <a:r>
              <a:rPr lang="en-US" altLang="en-US" sz="2000" dirty="0"/>
              <a:t> 45 </a:t>
            </a:r>
            <a:r>
              <a:rPr lang="en-US" altLang="en-US" sz="2000" dirty="0" err="1"/>
              <a:t>стр</a:t>
            </a:r>
            <a:r>
              <a:rPr lang="en-US" altLang="en-US" sz="2000" dirty="0"/>
              <a:t>. 84 и 85</a:t>
            </a:r>
          </a:p>
          <a:p>
            <a:pPr marL="0" indent="0" algn="just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en-US" sz="2000" dirty="0"/>
          </a:p>
          <a:p>
            <a:pPr marL="0" indent="0" algn="just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000" dirty="0" err="1"/>
              <a:t>Што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треба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да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знаеш</a:t>
            </a:r>
            <a:r>
              <a:rPr lang="en-US" altLang="en-US" sz="2000" dirty="0"/>
              <a:t>?</a:t>
            </a:r>
          </a:p>
          <a:p>
            <a:pPr marL="0" indent="0" algn="just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000" dirty="0"/>
              <a:t>-</a:t>
            </a:r>
            <a:r>
              <a:rPr lang="en-US" altLang="en-US" sz="2000" dirty="0" err="1"/>
              <a:t>кои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киселини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наоѓаат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хемиски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лабаратории</a:t>
            </a:r>
            <a:r>
              <a:rPr lang="en-US" altLang="en-US" sz="2000" dirty="0"/>
              <a:t>, а </a:t>
            </a:r>
            <a:r>
              <a:rPr lang="en-US" altLang="en-US" sz="2000" dirty="0" err="1"/>
              <a:t>кои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домот</a:t>
            </a:r>
            <a:r>
              <a:rPr lang="en-US" altLang="en-US" sz="2000" dirty="0"/>
              <a:t> и </a:t>
            </a:r>
            <a:r>
              <a:rPr lang="en-US" altLang="en-US" sz="2000" dirty="0" err="1"/>
              <a:t>продуктите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исхрана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органски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киселини</a:t>
            </a:r>
            <a:r>
              <a:rPr lang="en-US" altLang="en-US" sz="2000" dirty="0"/>
              <a:t>) </a:t>
            </a:r>
          </a:p>
          <a:p>
            <a:pPr marL="0" indent="0" algn="just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000" dirty="0"/>
              <a:t>-</a:t>
            </a:r>
            <a:r>
              <a:rPr lang="en-US" altLang="en-US" sz="2000" dirty="0" err="1"/>
              <a:t>кои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средства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од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домаќинството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содржат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бази</a:t>
            </a:r>
            <a:r>
              <a:rPr lang="en-US" altLang="en-US" sz="2000" dirty="0"/>
              <a:t>?</a:t>
            </a:r>
          </a:p>
          <a:p>
            <a:pPr marL="0" indent="0" algn="just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000" dirty="0"/>
              <a:t>-</a:t>
            </a:r>
            <a:r>
              <a:rPr lang="en-US" altLang="en-US" sz="2000" dirty="0" err="1"/>
              <a:t>какви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супстанции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се</a:t>
            </a:r>
            <a:r>
              <a:rPr lang="en-US" altLang="en-US" sz="2000" dirty="0"/>
              <a:t> и </a:t>
            </a:r>
            <a:r>
              <a:rPr lang="en-US" altLang="en-US" sz="2000" dirty="0" err="1"/>
              <a:t>кои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знаци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предупредување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ги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имаат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нивните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опаковки</a:t>
            </a:r>
            <a:r>
              <a:rPr lang="en-US" altLang="en-US" sz="2000" dirty="0"/>
              <a:t>?</a:t>
            </a:r>
          </a:p>
          <a:p>
            <a:pPr marL="0" indent="0" algn="just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en-US" sz="2000" dirty="0"/>
          </a:p>
          <a:p>
            <a:pPr marL="0" indent="0" algn="just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000" dirty="0"/>
              <a:t>АКТИВНОСТИ:</a:t>
            </a:r>
          </a:p>
          <a:p>
            <a:pPr marL="0" indent="0" algn="just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en-US" sz="2000" dirty="0"/>
          </a:p>
          <a:p>
            <a:pPr marL="0" indent="0" algn="just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000" dirty="0"/>
              <a:t>~</a:t>
            </a:r>
            <a:r>
              <a:rPr lang="en-US" altLang="en-US" sz="2000" dirty="0" err="1"/>
              <a:t>разгледај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ја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подолу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дадената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фотографија</a:t>
            </a:r>
            <a:r>
              <a:rPr lang="en-US" altLang="en-US" sz="2000" dirty="0"/>
              <a:t> и </a:t>
            </a:r>
            <a:r>
              <a:rPr lang="en-US" altLang="en-US" sz="2000" dirty="0" err="1"/>
              <a:t>во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училишната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тетратка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состави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табела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која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ќе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ги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наведеш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досега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учените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неоргански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киселини</a:t>
            </a:r>
            <a:r>
              <a:rPr lang="en-US" altLang="en-US" sz="2000" dirty="0"/>
              <a:t> ( </a:t>
            </a:r>
            <a:r>
              <a:rPr lang="en-US" altLang="en-US" sz="2000" dirty="0" err="1"/>
              <a:t>сулфурна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киселина</a:t>
            </a:r>
            <a:r>
              <a:rPr lang="en-US" altLang="en-US" sz="2000" dirty="0"/>
              <a:t>,……) и </a:t>
            </a:r>
            <a:r>
              <a:rPr lang="en-US" altLang="en-US" sz="2000" dirty="0" err="1"/>
              <a:t>некои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органски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киселини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кои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среќаваат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производите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кои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ги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користиме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во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исхраната</a:t>
            </a:r>
            <a:r>
              <a:rPr lang="en-US" altLang="en-US" sz="2000" dirty="0"/>
              <a:t> ( </a:t>
            </a:r>
            <a:r>
              <a:rPr lang="en-US" altLang="en-US" sz="2000" dirty="0" err="1"/>
              <a:t>лимонска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киселина</a:t>
            </a:r>
            <a:r>
              <a:rPr lang="en-US" altLang="en-US" sz="2000" dirty="0"/>
              <a:t>,……) </a:t>
            </a:r>
            <a:r>
              <a:rPr lang="en-US" altLang="en-US" sz="2000" dirty="0" err="1"/>
              <a:t>употреби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го</a:t>
            </a:r>
            <a:r>
              <a:rPr lang="en-US" altLang="en-US" sz="2000" dirty="0"/>
              <a:t> и </a:t>
            </a:r>
            <a:r>
              <a:rPr lang="en-US" altLang="en-US" sz="2000" dirty="0" err="1"/>
              <a:t>учебникот</a:t>
            </a:r>
            <a:r>
              <a:rPr lang="en-US" altLang="en-US" sz="20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A2E4E975-A194-420D-BE32-7CC7552D3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1800225"/>
            <a:ext cx="3787775" cy="438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980A7C7E-02BE-4B7E-906C-367435A4D63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03238" y="1800225"/>
            <a:ext cx="4427537" cy="2090738"/>
          </a:xfrm>
          <a:ln/>
        </p:spPr>
        <p:txBody>
          <a:bodyPr tIns="19800" anchor="t"/>
          <a:lstStyle/>
          <a:p>
            <a:pPr marL="430213" indent="-323850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en-US" sz="2600">
                <a:solidFill>
                  <a:srgbClr val="CCCCFF"/>
                </a:solidFill>
                <a:hlinkClick r:id="rId3"/>
              </a:rPr>
              <a:t>https://youtu.be/WQyObsamnMw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02CA7D38-DB35-470D-9A5C-78BCF521B462}"/>
              </a:ext>
            </a:extLst>
          </p:cNvPr>
          <p:cNvSpPr>
            <a:spLocks noGrp="1" noChangeArrowheads="1"/>
          </p:cNvSpPr>
          <p:nvPr>
            <p:ph type="title" idx="1"/>
          </p:nvPr>
        </p:nvSpPr>
        <p:spPr>
          <a:xfrm>
            <a:off x="503238" y="576263"/>
            <a:ext cx="7199312" cy="720725"/>
          </a:xfrm>
          <a:ln/>
        </p:spPr>
        <p:txBody>
          <a:bodyPr tIns="0" anchor="ctr"/>
          <a:lstStyle/>
          <a:p>
            <a:endParaRPr lang="en-US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C93A39A5-DBBD-4DBC-81CA-760802931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3025" y="1800225"/>
            <a:ext cx="4427538" cy="209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9800" rIns="0" bIns="0"/>
          <a:lstStyle>
            <a:lvl1pPr marL="430213" indent="-323850"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600">
                <a:cs typeface="WenQuanYi Zen Hei" charset="0"/>
              </a:rPr>
              <a:t>Погледни го даденото видео на линкот и скицирај ги дадените знаци за предупредување и објасни кој што значи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6EE4FC8D-047F-4106-94AF-B3E39A72B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4090988"/>
            <a:ext cx="9072562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9800" rIns="0" bIns="0"/>
          <a:lstStyle>
            <a:lvl1pPr marL="430213" indent="-323850"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600">
                <a:cs typeface="WenQuanYi Zen Hei" charset="0"/>
              </a:rPr>
              <a:t>Вториот линк ќе ти помогне за реализација на домашна задача и тоа:</a:t>
            </a: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600">
                <a:cs typeface="WenQuanYi Zen Hei" charset="0"/>
              </a:rPr>
              <a:t>Пронајди 5 продукти од твојот дом и опиши кои знаци за предупредување ги забележуваш на истите?</a:t>
            </a:r>
          </a:p>
          <a:p>
            <a:pPr marL="431800" indent="-322263">
              <a:spcAft>
                <a:spcPts val="1425"/>
              </a:spcAft>
              <a:buClrTx/>
              <a:buSzPct val="45000"/>
              <a:buFontTx/>
              <a:buNone/>
            </a:pPr>
            <a:r>
              <a:rPr lang="en-US" altLang="en-US" sz="2600">
                <a:cs typeface="WenQuanYi Zen Hei" charset="0"/>
              </a:rPr>
              <a:t>(пишувај во училишната тетратка)</a:t>
            </a: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600">
                <a:cs typeface="WenQuanYi Zen Hei" charset="0"/>
              </a:rPr>
              <a:t>ЗАПОМНИ ГИ ЗНАЦИТЕ ЗА ПРЕДУПРЕДУВАЊЕ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9CE6F68F-A8C9-4E51-94F8-4127DA937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" y="3094037"/>
            <a:ext cx="393223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868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CCCCFF"/>
                </a:solidFill>
                <a:hlinkClick r:id="rId4"/>
              </a:rPr>
              <a:t>https://youtu.be/Xx_w4fXFDUU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860B7F6A-0826-42EF-9B34-AC60FCB35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423863"/>
            <a:ext cx="7199312" cy="1023937"/>
          </a:xfrm>
          <a:ln/>
        </p:spPr>
        <p:txBody>
          <a:bodyPr tIns="2736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dirty="0" err="1"/>
              <a:t>Хемија</a:t>
            </a:r>
            <a:r>
              <a:rPr lang="en-US" altLang="en-US" sz="2800" dirty="0"/>
              <a:t> 8 </a:t>
            </a:r>
            <a:r>
              <a:rPr lang="en-US" altLang="en-US" sz="2800" dirty="0" err="1"/>
              <a:t>одд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Час</a:t>
            </a:r>
            <a:r>
              <a:rPr lang="en-US" altLang="en-US" sz="2800" dirty="0"/>
              <a:t> 46 </a:t>
            </a:r>
            <a:br>
              <a:rPr lang="en-US" altLang="en-US" sz="2800" dirty="0"/>
            </a:br>
            <a:r>
              <a:rPr lang="en-US" altLang="en-US" sz="2800" dirty="0" err="1"/>
              <a:t>Употреба</a:t>
            </a:r>
            <a:r>
              <a:rPr lang="en-US" altLang="en-US" sz="2800" dirty="0"/>
              <a:t> </a:t>
            </a:r>
            <a:r>
              <a:rPr lang="en-US" altLang="en-US" sz="2800" dirty="0" err="1"/>
              <a:t>на</a:t>
            </a:r>
            <a:r>
              <a:rPr lang="en-US" altLang="en-US" sz="2800" dirty="0"/>
              <a:t> </a:t>
            </a:r>
            <a:r>
              <a:rPr lang="en-US" altLang="en-US" sz="2800" dirty="0" err="1"/>
              <a:t>индикатори</a:t>
            </a:r>
            <a:r>
              <a:rPr lang="en-US" altLang="en-US" sz="2800" dirty="0"/>
              <a:t> 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E0710ECF-BD57-4B7B-891E-302DDD5C7E67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800225"/>
            <a:ext cx="9072562" cy="43846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8360" rIns="0" bIns="0" anchor="ctr"/>
          <a:lstStyle/>
          <a:p>
            <a:pPr marL="0" indent="0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400"/>
              <a:t>Час 46 стр.86 и 87</a:t>
            </a:r>
          </a:p>
          <a:p>
            <a:pPr marL="0" indent="0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400"/>
              <a:t> </a:t>
            </a:r>
          </a:p>
          <a:p>
            <a:pPr marL="0" indent="0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400"/>
              <a:t>Што треба да знаеш?</a:t>
            </a:r>
          </a:p>
          <a:p>
            <a:pPr marL="0" indent="0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400"/>
              <a:t>-на кој начин се индификуваат (препознаваат ) киселините и базите?</a:t>
            </a:r>
          </a:p>
          <a:p>
            <a:pPr marL="0" indent="0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400"/>
              <a:t>-што се индикатори и за што служат?</a:t>
            </a:r>
          </a:p>
          <a:p>
            <a:pPr marL="0" indent="0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400"/>
              <a:t>-какви можат да бидат индикаторите?</a:t>
            </a:r>
          </a:p>
          <a:p>
            <a:pPr marL="0" indent="0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400"/>
              <a:t>-да набројуваш некои индикатори? </a:t>
            </a:r>
          </a:p>
          <a:p>
            <a:pPr marL="0" indent="0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en-US" sz="2400"/>
          </a:p>
          <a:p>
            <a:pPr marL="0" indent="0" algn="just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en-US" sz="2400"/>
          </a:p>
          <a:p>
            <a:pPr marL="0" indent="0" algn="ctr">
              <a:spcAft>
                <a:spcPct val="0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E0B15231-60C8-4DA0-A425-E6EA663EA49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03238" y="1800225"/>
            <a:ext cx="9072562" cy="2090738"/>
          </a:xfrm>
          <a:ln/>
        </p:spPr>
        <p:txBody>
          <a:bodyPr tIns="19800" anchor="t"/>
          <a:lstStyle/>
          <a:p>
            <a:pPr marL="430213" indent="-323850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en-US" sz="2600">
                <a:solidFill>
                  <a:srgbClr val="CCCCFF"/>
                </a:solidFill>
                <a:hlinkClick r:id="rId3"/>
              </a:rPr>
              <a:t>https://youtu.be/i2x4foEuRcI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0FCF9BEB-7A02-4B1E-B915-D0D3BD870F83}"/>
              </a:ext>
            </a:extLst>
          </p:cNvPr>
          <p:cNvSpPr>
            <a:spLocks noGrp="1" noChangeArrowheads="1"/>
          </p:cNvSpPr>
          <p:nvPr>
            <p:ph type="title" idx="1"/>
          </p:nvPr>
        </p:nvSpPr>
        <p:spPr>
          <a:xfrm>
            <a:off x="503238" y="576263"/>
            <a:ext cx="7199312" cy="720725"/>
          </a:xfrm>
          <a:ln/>
        </p:spPr>
        <p:txBody>
          <a:bodyPr tIns="0" anchor="ctr"/>
          <a:lstStyle/>
          <a:p>
            <a:endParaRPr lang="en-US"/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5AAC23CD-6F07-4B81-814A-956D0C1F0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2468563"/>
            <a:ext cx="9072562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920" rIns="0" bIns="0"/>
          <a:lstStyle>
            <a:lvl1pPr marL="430213" indent="-323850"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200">
                <a:cs typeface="WenQuanYi Zen Hei" charset="0"/>
              </a:rPr>
              <a:t>Погледни го видеото на дадениот линк</a:t>
            </a: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200">
                <a:cs typeface="WenQuanYi Zen Hei" charset="0"/>
              </a:rPr>
              <a:t>Ќе откриеш основни разлики помеѓу киселини, бази и соли</a:t>
            </a:r>
          </a:p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200">
                <a:cs typeface="WenQuanYi Zen Hei" charset="0"/>
              </a:rPr>
              <a:t>Ќе откриеш на кој начин може да се идентификуваат различните видови супстанции</a:t>
            </a:r>
          </a:p>
          <a:p>
            <a:pPr marL="431800" indent="-322263">
              <a:spcAft>
                <a:spcPts val="1425"/>
              </a:spcAft>
              <a:buClrTx/>
              <a:buSzPct val="45000"/>
              <a:buFontTx/>
              <a:buNone/>
            </a:pPr>
            <a:r>
              <a:rPr lang="en-US" altLang="en-US" sz="2200">
                <a:cs typeface="WenQuanYi Zen Hei" charset="0"/>
              </a:rPr>
              <a:t>ЗАПОМНИ: Индикатори се супстанции кои ставени или додадени во раствори на киселини или бази ја менуваат бојата</a:t>
            </a:r>
          </a:p>
          <a:p>
            <a:pPr marL="431800" indent="-322263">
              <a:spcAft>
                <a:spcPts val="1425"/>
              </a:spcAft>
              <a:buClrTx/>
              <a:buSzPct val="45000"/>
              <a:buFontTx/>
              <a:buNone/>
            </a:pPr>
            <a:r>
              <a:rPr lang="en-US" altLang="en-US" sz="2200">
                <a:cs typeface="WenQuanYi Zen Hei" charset="0"/>
              </a:rPr>
              <a:t>Индикаторите можат да бидат хартиени (лакмусова хартија) и течни индикатори (течен лакмус, метил оранж….)</a:t>
            </a:r>
          </a:p>
          <a:p>
            <a:pPr marL="431800" indent="-322263">
              <a:spcAft>
                <a:spcPts val="1425"/>
              </a:spcAft>
              <a:buClrTx/>
              <a:buSzPct val="45000"/>
              <a:buFontTx/>
              <a:buNone/>
            </a:pPr>
            <a:endParaRPr lang="en-US" altLang="en-US" sz="2200">
              <a:cs typeface="WenQuanYi Zen He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9881C917-346D-46E8-9F3B-0FA292066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88EE688F-9D4C-4FB2-9F44-89A8D9A1E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800225"/>
            <a:ext cx="9072562" cy="2090738"/>
          </a:xfrm>
          <a:ln/>
        </p:spPr>
        <p:txBody>
          <a:bodyPr tIns="16920"/>
          <a:lstStyle/>
          <a:p>
            <a:pPr marL="430213" indent="-323850"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en-US" sz="2200"/>
              <a:t>На подолу дадениот линк ќе погледнете видео на кое е прикажано како се менува бојата на одредени индикатори во зависност дали се во </a:t>
            </a:r>
          </a:p>
          <a:p>
            <a:pPr marL="430213" indent="-323850"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en-US" sz="2200"/>
              <a:t>Кисела средина од 0 до 6 pH вредност или во</a:t>
            </a:r>
          </a:p>
          <a:p>
            <a:pPr marL="430213" indent="-323850"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en-US" sz="2200"/>
              <a:t>Базна средина од 8 до 14 pH вредност</a:t>
            </a:r>
          </a:p>
          <a:p>
            <a:pPr marL="430213" indent="-323850"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en-US" sz="3200"/>
              <a:t>Потребно е да се знаат индикаторите дадени во учебникот на стр. 87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870C80D6-115D-475E-B5E1-88A466A26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31" y="5073650"/>
            <a:ext cx="907256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9800" rIns="0" bIns="0"/>
          <a:lstStyle>
            <a:lvl1pPr marL="430213" indent="-323850"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0213" algn="l"/>
                <a:tab pos="887413" algn="l"/>
                <a:tab pos="1344613" algn="l"/>
                <a:tab pos="1801813" algn="l"/>
                <a:tab pos="2259013" algn="l"/>
                <a:tab pos="2716213" algn="l"/>
                <a:tab pos="3173413" algn="l"/>
                <a:tab pos="3630613" algn="l"/>
                <a:tab pos="4087813" algn="l"/>
                <a:tab pos="4545013" algn="l"/>
                <a:tab pos="5002213" algn="l"/>
                <a:tab pos="5459413" algn="l"/>
                <a:tab pos="5916613" algn="l"/>
                <a:tab pos="6373813" algn="l"/>
                <a:tab pos="6831013" algn="l"/>
                <a:tab pos="7288213" algn="l"/>
                <a:tab pos="7745413" algn="l"/>
                <a:tab pos="8202613" algn="l"/>
                <a:tab pos="8659813" algn="l"/>
                <a:tab pos="9117013" algn="l"/>
                <a:tab pos="95742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600" dirty="0">
                <a:solidFill>
                  <a:srgbClr val="CCCCFF"/>
                </a:solidFill>
                <a:cs typeface="WenQuanYi Zen Hei" charset="0"/>
                <a:hlinkClick r:id="rId3"/>
              </a:rPr>
              <a:t>https://youtu.be/6Y4Y-__ME60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76BF7B15-E3B2-44D7-86D7-6E8454A75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12" y="274637"/>
            <a:ext cx="8610600" cy="1295400"/>
          </a:xfrm>
          <a:ln/>
        </p:spPr>
        <p:txBody>
          <a:bodyPr tIns="2736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 dirty="0" err="1"/>
              <a:t>Хемија</a:t>
            </a:r>
            <a:r>
              <a:rPr lang="en-US" altLang="en-US" sz="2400" dirty="0"/>
              <a:t> 8 </a:t>
            </a:r>
            <a:r>
              <a:rPr lang="en-US" altLang="en-US" sz="2400" dirty="0" err="1"/>
              <a:t>одд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Час</a:t>
            </a:r>
            <a:r>
              <a:rPr lang="en-US" altLang="en-US" sz="2400" dirty="0"/>
              <a:t> 47 и 48</a:t>
            </a:r>
            <a:br>
              <a:rPr lang="en-US" altLang="en-US" sz="2400" dirty="0"/>
            </a:br>
            <a:r>
              <a:rPr lang="en-US" altLang="en-US" sz="1800" dirty="0" err="1"/>
              <a:t>Изработка</a:t>
            </a:r>
            <a:r>
              <a:rPr lang="en-US" altLang="en-US" sz="1800" dirty="0"/>
              <a:t> </a:t>
            </a:r>
            <a:r>
              <a:rPr lang="en-US" altLang="en-US" sz="1800" dirty="0" err="1"/>
              <a:t>на</a:t>
            </a:r>
            <a:r>
              <a:rPr lang="en-US" altLang="en-US" sz="1800" dirty="0"/>
              <a:t> </a:t>
            </a:r>
            <a:r>
              <a:rPr lang="en-US" altLang="en-US" sz="1800" dirty="0" err="1"/>
              <a:t>сопствени</a:t>
            </a:r>
            <a:r>
              <a:rPr lang="en-US" altLang="en-US" sz="1800" dirty="0"/>
              <a:t> </a:t>
            </a:r>
            <a:r>
              <a:rPr lang="en-US" altLang="en-US" sz="1800" dirty="0" err="1"/>
              <a:t>индикатори</a:t>
            </a:r>
            <a:r>
              <a:rPr lang="en-US" altLang="en-US" sz="1800" dirty="0"/>
              <a:t> -</a:t>
            </a:r>
            <a:r>
              <a:rPr lang="en-US" altLang="en-US" sz="1800" dirty="0" err="1"/>
              <a:t>вежба-тестирање</a:t>
            </a:r>
            <a:r>
              <a:rPr lang="en-US" altLang="en-US" sz="1800" dirty="0"/>
              <a:t> </a:t>
            </a:r>
            <a:r>
              <a:rPr lang="en-US" altLang="en-US" sz="1800" dirty="0" err="1"/>
              <a:t>на</a:t>
            </a:r>
            <a:r>
              <a:rPr lang="en-US" altLang="en-US" sz="1800" dirty="0"/>
              <a:t> </a:t>
            </a:r>
            <a:r>
              <a:rPr lang="en-US" altLang="en-US" sz="1800" dirty="0" err="1"/>
              <a:t>индикаторите</a:t>
            </a:r>
            <a:endParaRPr lang="en-US" altLang="en-US" sz="1800" dirty="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7D2B79CB-CBC1-45E1-BFAC-0557B021B2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570037"/>
            <a:ext cx="9072562" cy="2090738"/>
          </a:xfrm>
          <a:ln/>
        </p:spPr>
        <p:txBody>
          <a:bodyPr/>
          <a:lstStyle/>
          <a:p>
            <a:pPr marL="430213" indent="-323850"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en-US" sz="2000" dirty="0" err="1"/>
              <a:t>Час</a:t>
            </a:r>
            <a:r>
              <a:rPr lang="en-US" altLang="en-US" sz="2000" dirty="0"/>
              <a:t> 47 , </a:t>
            </a:r>
            <a:r>
              <a:rPr lang="en-US" altLang="en-US" sz="2000" dirty="0" err="1"/>
              <a:t>стр</a:t>
            </a:r>
            <a:r>
              <a:rPr lang="en-US" altLang="en-US" sz="2000" dirty="0"/>
              <a:t>. 88 и 89 </a:t>
            </a:r>
            <a:r>
              <a:rPr lang="en-US" altLang="en-US" sz="2000" dirty="0" err="1"/>
              <a:t>во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учебникот</a:t>
            </a:r>
            <a:endParaRPr lang="en-US" altLang="en-US" sz="2000" dirty="0"/>
          </a:p>
          <a:p>
            <a:pPr marL="431800" indent="-322263">
              <a:buClrTx/>
              <a:buSzPct val="45000"/>
              <a:buFontTx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en-US" sz="2000" dirty="0" err="1"/>
              <a:t>Што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треба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да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знаеш</a:t>
            </a:r>
            <a:r>
              <a:rPr lang="en-US" altLang="en-US" sz="2000" dirty="0"/>
              <a:t>?</a:t>
            </a:r>
          </a:p>
          <a:p>
            <a:pPr marL="430213" indent="-323850"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en-US" sz="2000" dirty="0" err="1"/>
              <a:t>Постојат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растенија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од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кои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можат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да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се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изработат</a:t>
            </a:r>
            <a:r>
              <a:rPr lang="en-US" altLang="en-US" sz="2000" dirty="0"/>
              <a:t> ( </a:t>
            </a:r>
            <a:r>
              <a:rPr lang="en-US" altLang="en-US" sz="2000" dirty="0" err="1"/>
              <a:t>екстрахираат</a:t>
            </a:r>
            <a:r>
              <a:rPr lang="en-US" altLang="en-US" sz="2000" dirty="0"/>
              <a:t> ) </a:t>
            </a:r>
            <a:r>
              <a:rPr lang="en-US" altLang="en-US" sz="2000" dirty="0" err="1"/>
              <a:t>индикатори</a:t>
            </a:r>
            <a:endParaRPr lang="en-US" altLang="en-US" sz="2000" dirty="0"/>
          </a:p>
          <a:p>
            <a:pPr marL="430213" indent="-323850"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en-US" sz="2000" dirty="0" err="1"/>
              <a:t>Самостојно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да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изработиш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индикатор</a:t>
            </a:r>
            <a:endParaRPr lang="en-US" altLang="en-US" sz="2000" dirty="0"/>
          </a:p>
          <a:p>
            <a:pPr marL="430213" indent="-323850"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altLang="en-US" sz="2000" dirty="0" err="1"/>
              <a:t>Да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го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тестираш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индикаторот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со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помош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на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оцет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кисел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раствор</a:t>
            </a:r>
            <a:r>
              <a:rPr lang="en-US" altLang="en-US" sz="2000" dirty="0"/>
              <a:t>) и </a:t>
            </a:r>
            <a:r>
              <a:rPr lang="en-US" altLang="en-US" sz="2000" dirty="0" err="1"/>
              <a:t>сода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бикарбона</a:t>
            </a:r>
            <a:r>
              <a:rPr lang="en-US" altLang="en-US" sz="2000" dirty="0"/>
              <a:t>(</a:t>
            </a:r>
            <a:r>
              <a:rPr lang="en-US" altLang="en-US" sz="2000" dirty="0" err="1"/>
              <a:t>базен</a:t>
            </a:r>
            <a:r>
              <a:rPr lang="en-US" altLang="en-US" sz="2000" dirty="0"/>
              <a:t> </a:t>
            </a:r>
            <a:r>
              <a:rPr lang="en-US" altLang="en-US" sz="2000" dirty="0" err="1"/>
              <a:t>раствор</a:t>
            </a:r>
            <a:r>
              <a:rPr lang="en-US" altLang="en-US" sz="2000" dirty="0"/>
              <a:t>)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3E110296-8A48-4E94-907A-ADD21119C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4541837"/>
            <a:ext cx="9072562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9800" rIns="0" bIns="0"/>
          <a:lstStyle>
            <a:lvl1pPr marL="431800" indent="-322263">
              <a:tabLst>
                <a:tab pos="431800" algn="l"/>
                <a:tab pos="889000" algn="l"/>
                <a:tab pos="1346200" algn="l"/>
                <a:tab pos="1803400" algn="l"/>
                <a:tab pos="2260600" algn="l"/>
                <a:tab pos="2717800" algn="l"/>
                <a:tab pos="3175000" algn="l"/>
                <a:tab pos="3632200" algn="l"/>
                <a:tab pos="4089400" algn="l"/>
                <a:tab pos="4546600" algn="l"/>
                <a:tab pos="5003800" algn="l"/>
                <a:tab pos="5461000" algn="l"/>
                <a:tab pos="5918200" algn="l"/>
                <a:tab pos="6375400" algn="l"/>
                <a:tab pos="6832600" algn="l"/>
                <a:tab pos="7289800" algn="l"/>
                <a:tab pos="7747000" algn="l"/>
                <a:tab pos="8204200" algn="l"/>
                <a:tab pos="8661400" algn="l"/>
                <a:tab pos="9118600" algn="l"/>
                <a:tab pos="9575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1pPr>
            <a:lvl2pPr>
              <a:tabLst>
                <a:tab pos="431800" algn="l"/>
                <a:tab pos="889000" algn="l"/>
                <a:tab pos="1346200" algn="l"/>
                <a:tab pos="1803400" algn="l"/>
                <a:tab pos="2260600" algn="l"/>
                <a:tab pos="2717800" algn="l"/>
                <a:tab pos="3175000" algn="l"/>
                <a:tab pos="3632200" algn="l"/>
                <a:tab pos="4089400" algn="l"/>
                <a:tab pos="4546600" algn="l"/>
                <a:tab pos="5003800" algn="l"/>
                <a:tab pos="5461000" algn="l"/>
                <a:tab pos="5918200" algn="l"/>
                <a:tab pos="6375400" algn="l"/>
                <a:tab pos="6832600" algn="l"/>
                <a:tab pos="7289800" algn="l"/>
                <a:tab pos="7747000" algn="l"/>
                <a:tab pos="8204200" algn="l"/>
                <a:tab pos="8661400" algn="l"/>
                <a:tab pos="9118600" algn="l"/>
                <a:tab pos="9575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2pPr>
            <a:lvl3pPr>
              <a:tabLst>
                <a:tab pos="431800" algn="l"/>
                <a:tab pos="889000" algn="l"/>
                <a:tab pos="1346200" algn="l"/>
                <a:tab pos="1803400" algn="l"/>
                <a:tab pos="2260600" algn="l"/>
                <a:tab pos="2717800" algn="l"/>
                <a:tab pos="3175000" algn="l"/>
                <a:tab pos="3632200" algn="l"/>
                <a:tab pos="4089400" algn="l"/>
                <a:tab pos="4546600" algn="l"/>
                <a:tab pos="5003800" algn="l"/>
                <a:tab pos="5461000" algn="l"/>
                <a:tab pos="5918200" algn="l"/>
                <a:tab pos="6375400" algn="l"/>
                <a:tab pos="6832600" algn="l"/>
                <a:tab pos="7289800" algn="l"/>
                <a:tab pos="7747000" algn="l"/>
                <a:tab pos="8204200" algn="l"/>
                <a:tab pos="8661400" algn="l"/>
                <a:tab pos="9118600" algn="l"/>
                <a:tab pos="9575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3pPr>
            <a:lvl4pPr>
              <a:tabLst>
                <a:tab pos="431800" algn="l"/>
                <a:tab pos="889000" algn="l"/>
                <a:tab pos="1346200" algn="l"/>
                <a:tab pos="1803400" algn="l"/>
                <a:tab pos="2260600" algn="l"/>
                <a:tab pos="2717800" algn="l"/>
                <a:tab pos="3175000" algn="l"/>
                <a:tab pos="3632200" algn="l"/>
                <a:tab pos="4089400" algn="l"/>
                <a:tab pos="4546600" algn="l"/>
                <a:tab pos="5003800" algn="l"/>
                <a:tab pos="5461000" algn="l"/>
                <a:tab pos="5918200" algn="l"/>
                <a:tab pos="6375400" algn="l"/>
                <a:tab pos="6832600" algn="l"/>
                <a:tab pos="7289800" algn="l"/>
                <a:tab pos="7747000" algn="l"/>
                <a:tab pos="8204200" algn="l"/>
                <a:tab pos="8661400" algn="l"/>
                <a:tab pos="9118600" algn="l"/>
                <a:tab pos="9575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4pPr>
            <a:lvl5pPr>
              <a:tabLst>
                <a:tab pos="431800" algn="l"/>
                <a:tab pos="889000" algn="l"/>
                <a:tab pos="1346200" algn="l"/>
                <a:tab pos="1803400" algn="l"/>
                <a:tab pos="2260600" algn="l"/>
                <a:tab pos="2717800" algn="l"/>
                <a:tab pos="3175000" algn="l"/>
                <a:tab pos="3632200" algn="l"/>
                <a:tab pos="4089400" algn="l"/>
                <a:tab pos="4546600" algn="l"/>
                <a:tab pos="5003800" algn="l"/>
                <a:tab pos="5461000" algn="l"/>
                <a:tab pos="5918200" algn="l"/>
                <a:tab pos="6375400" algn="l"/>
                <a:tab pos="6832600" algn="l"/>
                <a:tab pos="7289800" algn="l"/>
                <a:tab pos="7747000" algn="l"/>
                <a:tab pos="8204200" algn="l"/>
                <a:tab pos="8661400" algn="l"/>
                <a:tab pos="9118600" algn="l"/>
                <a:tab pos="9575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89000" algn="l"/>
                <a:tab pos="1346200" algn="l"/>
                <a:tab pos="1803400" algn="l"/>
                <a:tab pos="2260600" algn="l"/>
                <a:tab pos="2717800" algn="l"/>
                <a:tab pos="3175000" algn="l"/>
                <a:tab pos="3632200" algn="l"/>
                <a:tab pos="4089400" algn="l"/>
                <a:tab pos="4546600" algn="l"/>
                <a:tab pos="5003800" algn="l"/>
                <a:tab pos="5461000" algn="l"/>
                <a:tab pos="5918200" algn="l"/>
                <a:tab pos="6375400" algn="l"/>
                <a:tab pos="6832600" algn="l"/>
                <a:tab pos="7289800" algn="l"/>
                <a:tab pos="7747000" algn="l"/>
                <a:tab pos="8204200" algn="l"/>
                <a:tab pos="8661400" algn="l"/>
                <a:tab pos="9118600" algn="l"/>
                <a:tab pos="9575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89000" algn="l"/>
                <a:tab pos="1346200" algn="l"/>
                <a:tab pos="1803400" algn="l"/>
                <a:tab pos="2260600" algn="l"/>
                <a:tab pos="2717800" algn="l"/>
                <a:tab pos="3175000" algn="l"/>
                <a:tab pos="3632200" algn="l"/>
                <a:tab pos="4089400" algn="l"/>
                <a:tab pos="4546600" algn="l"/>
                <a:tab pos="5003800" algn="l"/>
                <a:tab pos="5461000" algn="l"/>
                <a:tab pos="5918200" algn="l"/>
                <a:tab pos="6375400" algn="l"/>
                <a:tab pos="6832600" algn="l"/>
                <a:tab pos="7289800" algn="l"/>
                <a:tab pos="7747000" algn="l"/>
                <a:tab pos="8204200" algn="l"/>
                <a:tab pos="8661400" algn="l"/>
                <a:tab pos="9118600" algn="l"/>
                <a:tab pos="9575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89000" algn="l"/>
                <a:tab pos="1346200" algn="l"/>
                <a:tab pos="1803400" algn="l"/>
                <a:tab pos="2260600" algn="l"/>
                <a:tab pos="2717800" algn="l"/>
                <a:tab pos="3175000" algn="l"/>
                <a:tab pos="3632200" algn="l"/>
                <a:tab pos="4089400" algn="l"/>
                <a:tab pos="4546600" algn="l"/>
                <a:tab pos="5003800" algn="l"/>
                <a:tab pos="5461000" algn="l"/>
                <a:tab pos="5918200" algn="l"/>
                <a:tab pos="6375400" algn="l"/>
                <a:tab pos="6832600" algn="l"/>
                <a:tab pos="7289800" algn="l"/>
                <a:tab pos="7747000" algn="l"/>
                <a:tab pos="8204200" algn="l"/>
                <a:tab pos="8661400" algn="l"/>
                <a:tab pos="9118600" algn="l"/>
                <a:tab pos="9575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89000" algn="l"/>
                <a:tab pos="1346200" algn="l"/>
                <a:tab pos="1803400" algn="l"/>
                <a:tab pos="2260600" algn="l"/>
                <a:tab pos="2717800" algn="l"/>
                <a:tab pos="3175000" algn="l"/>
                <a:tab pos="3632200" algn="l"/>
                <a:tab pos="4089400" algn="l"/>
                <a:tab pos="4546600" algn="l"/>
                <a:tab pos="5003800" algn="l"/>
                <a:tab pos="5461000" algn="l"/>
                <a:tab pos="5918200" algn="l"/>
                <a:tab pos="6375400" algn="l"/>
                <a:tab pos="6832600" algn="l"/>
                <a:tab pos="7289800" algn="l"/>
                <a:tab pos="7747000" algn="l"/>
                <a:tab pos="8204200" algn="l"/>
                <a:tab pos="8661400" algn="l"/>
                <a:tab pos="9118600" algn="l"/>
                <a:tab pos="9575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>
              <a:spcAft>
                <a:spcPts val="1425"/>
              </a:spcAft>
              <a:buClrTx/>
              <a:buSzPct val="45000"/>
              <a:buFontTx/>
              <a:buNone/>
            </a:pPr>
            <a:r>
              <a:rPr lang="en-US" altLang="en-US" sz="2400" dirty="0">
                <a:cs typeface="WenQuanYi Zen Hei" charset="0"/>
              </a:rPr>
              <a:t>АКТИВНОСТИ:</a:t>
            </a:r>
          </a:p>
          <a:p>
            <a:pPr marL="430213" indent="-323850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400" dirty="0" err="1">
                <a:cs typeface="WenQuanYi Zen Hei" charset="0"/>
              </a:rPr>
              <a:t>Најпрво</a:t>
            </a:r>
            <a:r>
              <a:rPr lang="en-US" altLang="en-US" sz="2400" dirty="0">
                <a:cs typeface="WenQuanYi Zen Hei" charset="0"/>
              </a:rPr>
              <a:t> </a:t>
            </a:r>
            <a:r>
              <a:rPr lang="en-US" altLang="en-US" sz="2400" dirty="0" err="1">
                <a:cs typeface="WenQuanYi Zen Hei" charset="0"/>
              </a:rPr>
              <a:t>разгледај</a:t>
            </a:r>
            <a:r>
              <a:rPr lang="en-US" altLang="en-US" sz="2400" dirty="0">
                <a:cs typeface="WenQuanYi Zen Hei" charset="0"/>
              </a:rPr>
              <a:t> </a:t>
            </a:r>
            <a:r>
              <a:rPr lang="en-US" altLang="en-US" sz="2400" dirty="0" err="1">
                <a:cs typeface="WenQuanYi Zen Hei" charset="0"/>
              </a:rPr>
              <a:t>го</a:t>
            </a:r>
            <a:r>
              <a:rPr lang="en-US" altLang="en-US" sz="2400" dirty="0">
                <a:cs typeface="WenQuanYi Zen Hei" charset="0"/>
              </a:rPr>
              <a:t> </a:t>
            </a:r>
            <a:r>
              <a:rPr lang="en-US" altLang="en-US" sz="2400" dirty="0" err="1">
                <a:cs typeface="WenQuanYi Zen Hei" charset="0"/>
              </a:rPr>
              <a:t>видеата</a:t>
            </a:r>
            <a:r>
              <a:rPr lang="en-US" altLang="en-US" sz="2400" dirty="0">
                <a:cs typeface="WenQuanYi Zen Hei" charset="0"/>
              </a:rPr>
              <a:t> </a:t>
            </a:r>
            <a:r>
              <a:rPr lang="en-US" altLang="en-US" sz="2400" dirty="0" err="1">
                <a:cs typeface="WenQuanYi Zen Hei" charset="0"/>
              </a:rPr>
              <a:t>на</a:t>
            </a:r>
            <a:r>
              <a:rPr lang="en-US" altLang="en-US" sz="2400" dirty="0">
                <a:cs typeface="WenQuanYi Zen Hei" charset="0"/>
              </a:rPr>
              <a:t> </a:t>
            </a:r>
            <a:r>
              <a:rPr lang="en-US" altLang="en-US" sz="2400" dirty="0" err="1">
                <a:cs typeface="WenQuanYi Zen Hei" charset="0"/>
              </a:rPr>
              <a:t>следните</a:t>
            </a:r>
            <a:r>
              <a:rPr lang="en-US" altLang="en-US" sz="2400" dirty="0">
                <a:cs typeface="WenQuanYi Zen Hei" charset="0"/>
              </a:rPr>
              <a:t> </a:t>
            </a:r>
            <a:r>
              <a:rPr lang="en-US" altLang="en-US" sz="2400" dirty="0" err="1">
                <a:cs typeface="WenQuanYi Zen Hei" charset="0"/>
              </a:rPr>
              <a:t>линкови</a:t>
            </a:r>
            <a:r>
              <a:rPr lang="en-US" altLang="en-US" sz="2400" dirty="0">
                <a:cs typeface="WenQuanYi Zen Hei" charset="0"/>
              </a:rPr>
              <a:t>:</a:t>
            </a:r>
          </a:p>
          <a:p>
            <a:pPr marL="430213" indent="-323850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400" dirty="0">
                <a:solidFill>
                  <a:srgbClr val="CCCCFF"/>
                </a:solidFill>
                <a:cs typeface="WenQuanYi Zen Hei" charset="0"/>
                <a:hlinkClick r:id="rId3"/>
              </a:rPr>
              <a:t>https://youtu.be/UhT5AY3jDD0</a:t>
            </a:r>
          </a:p>
          <a:p>
            <a:pPr marL="430213" indent="-323850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400" dirty="0">
                <a:solidFill>
                  <a:srgbClr val="CCCCFF"/>
                </a:solidFill>
                <a:cs typeface="WenQuanYi Zen Hei" charset="0"/>
                <a:hlinkClick r:id="rId4"/>
              </a:rPr>
              <a:t>https://youtu.be/I18K2upEHLc</a:t>
            </a:r>
          </a:p>
          <a:p>
            <a:pPr marL="430213" indent="-323850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altLang="en-US" sz="2400" dirty="0">
                <a:solidFill>
                  <a:srgbClr val="CCCCFF"/>
                </a:solidFill>
                <a:cs typeface="WenQuanYi Zen Hei" charset="0"/>
                <a:hlinkClick r:id="rId5"/>
              </a:rPr>
              <a:t>https://youtu.be/4phd0XRMKHU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A60F9AEA-B02C-423A-9F49-F957F9110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76263"/>
            <a:ext cx="7199312" cy="72072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/>
              <a:t>Час 48 тестирање на индикаторите</a:t>
            </a:r>
          </a:p>
        </p:txBody>
      </p:sp>
      <p:graphicFrame>
        <p:nvGraphicFramePr>
          <p:cNvPr id="11266" name="Group 2">
            <a:extLst>
              <a:ext uri="{FF2B5EF4-FFF2-40B4-BE49-F238E27FC236}">
                <a16:creationId xmlns:a16="http://schemas.microsoft.com/office/drawing/2014/main" id="{0C6219E4-9C3D-4832-A3A2-9A470B08060D}"/>
              </a:ext>
            </a:extLst>
          </p:cNvPr>
          <p:cNvGraphicFramePr>
            <a:graphicFrameLocks noGrp="1"/>
          </p:cNvGraphicFramePr>
          <p:nvPr/>
        </p:nvGraphicFramePr>
        <p:xfrm>
          <a:off x="503238" y="1800225"/>
          <a:ext cx="6805612" cy="2797204"/>
        </p:xfrm>
        <a:graphic>
          <a:graphicData uri="http://schemas.openxmlformats.org/drawingml/2006/table">
            <a:tbl>
              <a:tblPr/>
              <a:tblGrid>
                <a:gridCol w="2268537">
                  <a:extLst>
                    <a:ext uri="{9D8B030D-6E8A-4147-A177-3AD203B41FA5}">
                      <a16:colId xmlns:a16="http://schemas.microsoft.com/office/drawing/2014/main" val="3281827490"/>
                    </a:ext>
                  </a:extLst>
                </a:gridCol>
                <a:gridCol w="2270125">
                  <a:extLst>
                    <a:ext uri="{9D8B030D-6E8A-4147-A177-3AD203B41FA5}">
                      <a16:colId xmlns:a16="http://schemas.microsoft.com/office/drawing/2014/main" val="1448400479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2405098567"/>
                    </a:ext>
                  </a:extLst>
                </a:gridCol>
              </a:tblGrid>
              <a:tr h="38258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индикатор</a:t>
                      </a:r>
                    </a:p>
                  </a:txBody>
                  <a:tcPr marL="90000" marR="90000" marT="8562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Виолетова зелка</a:t>
                      </a:r>
                    </a:p>
                  </a:txBody>
                  <a:tcPr marL="90000" marR="90000" marT="8562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Раствор од куркума</a:t>
                      </a:r>
                    </a:p>
                  </a:txBody>
                  <a:tcPr marL="90000" marR="90000" marT="8562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056624"/>
                  </a:ext>
                </a:extLst>
              </a:tr>
              <a:tr h="8969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Бојата на индикаторот на почеток</a:t>
                      </a:r>
                    </a:p>
                  </a:txBody>
                  <a:tcPr marL="90000" marR="90000" marT="8562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90000" marR="90000" marT="8562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90000" marR="90000" marT="8562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64698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Промена на бојата во кисела средина</a:t>
                      </a:r>
                    </a:p>
                  </a:txBody>
                  <a:tcPr marL="90000" marR="90000" marT="8562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90000" marR="90000" marT="8562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90000" marR="90000" marT="8562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57247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Droid Sans Fallback" charset="0"/>
                        </a:rPr>
                        <a:t>Промена на бојата во базна средина</a:t>
                      </a:r>
                    </a:p>
                  </a:txBody>
                  <a:tcPr marL="90000" marR="90000" marT="8562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90000" marR="90000" marT="8562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5pPr>
                      <a:lvl6pPr marL="25146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6pPr>
                      <a:lvl7pPr marL="29718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7pPr>
                      <a:lvl8pPr marL="34290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8pPr>
                      <a:lvl9pPr marL="3886200" indent="-228600" defTabSz="457200" fontAlgn="base" hangingPunct="0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WenQuanYi Zen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roid Sans Fallback" charset="0"/>
                      </a:endParaRPr>
                    </a:p>
                  </a:txBody>
                  <a:tcPr marL="90000" marR="90000" marT="8562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806369"/>
                  </a:ext>
                </a:extLst>
              </a:tr>
            </a:tbl>
          </a:graphicData>
        </a:graphic>
      </p:graphicFrame>
      <p:sp>
        <p:nvSpPr>
          <p:cNvPr id="11310" name="Rectangle 46">
            <a:extLst>
              <a:ext uri="{FF2B5EF4-FFF2-40B4-BE49-F238E27FC236}">
                <a16:creationId xmlns:a16="http://schemas.microsoft.com/office/drawing/2014/main" id="{542E659C-3368-4039-9C83-ED764B6E3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4090988"/>
            <a:ext cx="9072562" cy="2090737"/>
          </a:xfrm>
          <a:ln/>
        </p:spPr>
        <p:txBody>
          <a:bodyPr/>
          <a:lstStyle/>
          <a:p>
            <a:pPr marL="431800" indent="-322263">
              <a:buClrTx/>
              <a:buSzPct val="45000"/>
              <a:buFontTx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</a:pPr>
            <a:endParaRPr lang="en-US" altLang="en-US"/>
          </a:p>
          <a:p>
            <a:pPr marL="430213" indent="-323850"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</a:pPr>
            <a:r>
              <a:rPr lang="en-US" altLang="en-US"/>
              <a:t>Изработете ваши индикатори, тестирајте ги и забележете ги резултатите во дадената табела</a:t>
            </a:r>
          </a:p>
          <a:p>
            <a:pPr marL="431800" indent="-322263">
              <a:buClrTx/>
              <a:buSzPct val="45000"/>
              <a:buFontTx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</a:pPr>
            <a:r>
              <a:rPr lang="en-US" altLang="en-US"/>
              <a:t>                                              наставник:</a:t>
            </a:r>
          </a:p>
          <a:p>
            <a:pPr marL="431800" indent="-322263">
              <a:buClrTx/>
              <a:buSzPct val="45000"/>
              <a:buFontTx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</a:pPr>
            <a:r>
              <a:rPr lang="en-US" altLang="en-US"/>
              <a:t>                                   Кристина Полизовска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Droid Sans Fallback"/>
      </a:majorFont>
      <a:minorFont>
        <a:latin typeface="Arial"/>
        <a:ea typeface="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roid Sans Fallback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roid Sans Fallback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WenQuanYi Zen Hei"/>
      </a:majorFont>
      <a:minorFont>
        <a:latin typeface="Arial"/>
        <a:ea typeface=""/>
        <a:cs typeface="WenQuanYi Zen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roid Sans Fallback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roid Sans Fallback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537</Words>
  <Application>Microsoft Office PowerPoint</Application>
  <PresentationFormat>Custom</PresentationFormat>
  <Paragraphs>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Times New Roman</vt:lpstr>
      <vt:lpstr>Arial</vt:lpstr>
      <vt:lpstr>Droid Sans Fallback</vt:lpstr>
      <vt:lpstr>WenQuanYi Zen Hei</vt:lpstr>
      <vt:lpstr>DejaVu Sans</vt:lpstr>
      <vt:lpstr>Wingdings</vt:lpstr>
      <vt:lpstr>Office Theme</vt:lpstr>
      <vt:lpstr>Office Theme</vt:lpstr>
      <vt:lpstr>Хемија 8 одд. Час 45 Киселини и опасности</vt:lpstr>
      <vt:lpstr>PowerPoint Presentation</vt:lpstr>
      <vt:lpstr>PowerPoint Presentation</vt:lpstr>
      <vt:lpstr>Хемија 8 одд. Час 46  Употреба на индикатори </vt:lpstr>
      <vt:lpstr>PowerPoint Presentation</vt:lpstr>
      <vt:lpstr>PowerPoint Presentation</vt:lpstr>
      <vt:lpstr>Хемија 8 одд. Час 47 и 48 Изработка на сопствени индикатори -вежба-тестирање на индикаторите</vt:lpstr>
      <vt:lpstr>Час 48 тестирање на индикаторите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Хемија 8 одд. Час 45 Киселини и опасности</dc:title>
  <dc:subject/>
  <dc:creator>kristina</dc:creator>
  <cp:keywords/>
  <dc:description/>
  <cp:lastModifiedBy>Iggy</cp:lastModifiedBy>
  <cp:revision>7</cp:revision>
  <cp:lastPrinted>1601-01-01T00:00:00Z</cp:lastPrinted>
  <dcterms:created xsi:type="dcterms:W3CDTF">2020-03-16T09:33:53Z</dcterms:created>
  <dcterms:modified xsi:type="dcterms:W3CDTF">2020-03-16T14:25:49Z</dcterms:modified>
</cp:coreProperties>
</file>