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 Condensed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 Condensed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 Condensed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 Condensed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 Condensed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 Condensed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 Condensed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 Condensed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 Condensed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xmlns="" id="{6ABEDA38-4FEA-44A6-9B29-B35BF27B3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mk-MK">
              <a:latin typeface="Arial" charset="0"/>
              <a:cs typeface="Arial" charset="0"/>
            </a:endParaRPr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xmlns="" id="{1F2F8793-CED4-4D7F-B7B8-E3308A08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mk-MK">
              <a:latin typeface="Arial" charset="0"/>
              <a:cs typeface="Arial" charset="0"/>
            </a:endParaRPr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xmlns="" id="{C2324BEA-9A50-4D14-B83D-09DCEF10D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mk-MK">
              <a:latin typeface="Arial" charset="0"/>
              <a:cs typeface="Arial" charset="0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xmlns="" id="{5EFCE7D1-02CF-4F34-8B7B-2D2CF0B20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mk-MK">
              <a:latin typeface="Arial" charset="0"/>
              <a:cs typeface="Arial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6EF34163-364D-4FA0-86CE-FA1306E411D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6">
            <a:extLst>
              <a:ext uri="{FF2B5EF4-FFF2-40B4-BE49-F238E27FC236}">
                <a16:creationId xmlns:a16="http://schemas.microsoft.com/office/drawing/2014/main" xmlns="" id="{AC3AA3DA-78A1-4D49-A75F-94BE24C546D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xmlns="" id="{B634237E-F66A-4FDA-8EB8-3BBB15C120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mk-MK" noProof="0"/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xmlns="" id="{1A93AF8B-ABC9-49F3-BE34-771D31ACC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mk-MK">
              <a:latin typeface="Arial" charset="0"/>
              <a:cs typeface="Arial" charset="0"/>
            </a:endParaRP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xmlns="" id="{3BD4C27E-3C01-4A75-ADF8-F0E55875CD7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1A4CCD7F-707C-4137-BD2C-A8692CFB2C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xmlns="" id="{4A396D00-CB59-49D5-B234-2CEB481513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92378776-C0D5-4811-9912-FD15C918009C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xmlns="" id="{F910F63D-9B31-490F-AC46-3BCE8B72416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xmlns="" id="{56DDB5A1-1C71-4C79-946E-A47813D86D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>
            <a:extLst>
              <a:ext uri="{FF2B5EF4-FFF2-40B4-BE49-F238E27FC236}">
                <a16:creationId xmlns:a16="http://schemas.microsoft.com/office/drawing/2014/main" xmlns="" id="{295EBC51-F3BD-4191-96CE-E5AA20366C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EF559849-3EDC-4AFF-A205-2A25E03EB997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xmlns="" id="{0ECE9C5B-A014-4A58-9151-2CBE96C675D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xmlns="" id="{A9573D0D-4AB9-4730-BE47-39DA15A83F9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xmlns="" id="{35BCBAEC-2AB8-4474-9366-927E241981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4CBE901D-CE07-43C9-B480-C7BB73134ED8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xmlns="" id="{D8564129-80CD-418D-A6AC-64C84B38656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xmlns="" id="{C0A36BA9-E88A-449B-A722-7C5E969E1C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>
              <a:latin typeface="Calibri" panose="020F0502020204030204" pitchFamily="34" charset="0"/>
              <a:cs typeface="DejaVu Sans Condensed" charset="0"/>
            </a:endParaRP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xmlns="" id="{4ABFD811-9A64-45B8-BC82-DBE633B1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9937AE-8013-4273-870C-FAB48B1CC161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>
            <a:extLst>
              <a:ext uri="{FF2B5EF4-FFF2-40B4-BE49-F238E27FC236}">
                <a16:creationId xmlns:a16="http://schemas.microsoft.com/office/drawing/2014/main" xmlns="" id="{7BA52269-2ECB-44AC-880D-4B49961C0C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8745A9CF-949C-4F14-9EE3-62BFDA76C858}" type="slidenum">
              <a:rPr lang="en-US" altLang="en-US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xmlns="" id="{DC54BD77-AE4A-4E1F-879E-A523688B9F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xmlns="" id="{70EE69CA-6920-464C-B2CE-FD478BA0EC2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xmlns="" id="{A7F63158-8834-440B-83F7-2B1CFF871F9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16ECE7C6-3294-4840-93CA-AAB1A87C6AD2}" type="slidenum">
              <a:rPr lang="en-US" alt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xmlns="" id="{44D5352B-2222-4F15-839E-9DA91E95411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xmlns="" id="{E4CD58D3-EAFC-495D-9DF0-B42E0FFABC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xmlns="" id="{4D1DA5F5-50AF-49B5-876C-179730AE5A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EFC37CEF-F8FA-4994-9872-F43C73A60A31}" type="slidenum">
              <a:rPr lang="en-US" altLang="en-US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xmlns="" id="{AE216CB0-2A26-41C0-9D40-A460CC27075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xmlns="" id="{C4237E85-FA9C-49BD-879A-8C272F82B84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>
            <a:extLst>
              <a:ext uri="{FF2B5EF4-FFF2-40B4-BE49-F238E27FC236}">
                <a16:creationId xmlns:a16="http://schemas.microsoft.com/office/drawing/2014/main" xmlns="" id="{97996665-4605-40C0-A78A-3131D396CD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6EC94E2B-8477-473B-9677-D803B58B1F22}" type="slidenum">
              <a:rPr lang="en-US" altLang="en-US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xmlns="" id="{AA4CC764-3894-4E0B-9719-51AE3DC2415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xmlns="" id="{2CD6CB4D-3C51-48E1-81D3-6F0067EBAF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>
            <a:extLst>
              <a:ext uri="{FF2B5EF4-FFF2-40B4-BE49-F238E27FC236}">
                <a16:creationId xmlns:a16="http://schemas.microsoft.com/office/drawing/2014/main" xmlns="" id="{3EB52CBB-B9B3-46B2-A1B4-B02CB7AB0B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93C51C4E-CD8F-4CB6-A94C-FC5EE4436009}" type="slidenum">
              <a:rPr lang="en-US" altLang="en-US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xmlns="" id="{5E3DAE58-3E1A-49A3-AF75-549CBF4BB20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xmlns="" id="{8E754210-607B-4E43-85F5-3EA3F51EA8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xmlns="" id="{B411C4B7-AC5A-47A1-9878-7375418585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B5E4FB1D-9F4C-4167-9E59-109E57FF5D4C}" type="slidenum">
              <a:rPr lang="en-US" altLang="en-US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xmlns="" id="{95941C18-4FA1-4B50-9786-86C1CE841BE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xmlns="" id="{5226A745-7F93-4D92-9548-C3CB552D497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>
            <a:extLst>
              <a:ext uri="{FF2B5EF4-FFF2-40B4-BE49-F238E27FC236}">
                <a16:creationId xmlns:a16="http://schemas.microsoft.com/office/drawing/2014/main" xmlns="" id="{95C20C40-7EAC-468B-B4FA-F441F1B496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30871BCB-491B-4C7B-A91E-529B6A708C6F}" type="slidenum">
              <a:rPr lang="en-U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xmlns="" id="{789149E4-402B-4D25-BB74-2B71920D83B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xmlns="" id="{9277EB61-D19E-4A76-BB21-E79D784AE7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>
            <a:extLst>
              <a:ext uri="{FF2B5EF4-FFF2-40B4-BE49-F238E27FC236}">
                <a16:creationId xmlns:a16="http://schemas.microsoft.com/office/drawing/2014/main" xmlns="" id="{EA0A9FDC-341E-4C8D-A51D-9E9C8A2CFD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BC471CBC-50E5-49CC-BF51-55364A91A529}" type="slidenum">
              <a:rPr lang="en-US" alt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xmlns="" id="{317CEC05-E134-4B23-A9D4-47CBB1940F0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xmlns="" id="{319CD12C-5067-4361-BA72-99A10C70086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xmlns="" id="{6694BF60-8ED5-400E-9545-DC56BA0C2A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60FD1BF1-5785-4640-B2AB-2195935F836B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xmlns="" id="{C96F4EC2-8EC4-43AD-921E-0B94897EA25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xmlns="" id="{28A833E7-FA61-4EE6-9BB8-EE9FA98BB2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>
            <a:extLst>
              <a:ext uri="{FF2B5EF4-FFF2-40B4-BE49-F238E27FC236}">
                <a16:creationId xmlns:a16="http://schemas.microsoft.com/office/drawing/2014/main" xmlns="" id="{E8BE088A-61BD-411C-8ECE-BCE3460E32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5306F823-B1B8-45B9-A616-E2397401BC90}" type="slidenum">
              <a:rPr lang="en-U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xmlns="" id="{B0C71873-D48C-47A8-BD4E-FC9B06799EF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xmlns="" id="{2F1FBBA6-D8FC-46D6-8AB4-4BD29CC2AA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>
            <a:extLst>
              <a:ext uri="{FF2B5EF4-FFF2-40B4-BE49-F238E27FC236}">
                <a16:creationId xmlns:a16="http://schemas.microsoft.com/office/drawing/2014/main" xmlns="" id="{393C0C1C-0687-42C2-8023-976CBBEDBE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558167AC-0290-4BAD-A1A7-347D76210821}" type="slidenum">
              <a:rPr lang="en-U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xmlns="" id="{EA50FDDB-4316-4B57-A835-D9483391822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xmlns="" id="{DD9731D9-A6C1-476C-BD62-DAACE57667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>
            <a:extLst>
              <a:ext uri="{FF2B5EF4-FFF2-40B4-BE49-F238E27FC236}">
                <a16:creationId xmlns:a16="http://schemas.microsoft.com/office/drawing/2014/main" xmlns="" id="{2B3E7207-AF5F-418D-837F-682AAF504A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5D61AC54-A009-4E9B-A7EA-8E28E180D72C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xmlns="" id="{D4A9E515-82DF-4554-949C-AA6336CE612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xmlns="" id="{D34C0A05-8D58-43A5-9BA2-9E948D4917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>
            <a:extLst>
              <a:ext uri="{FF2B5EF4-FFF2-40B4-BE49-F238E27FC236}">
                <a16:creationId xmlns:a16="http://schemas.microsoft.com/office/drawing/2014/main" xmlns="" id="{3E61B04F-701B-4857-8E15-46FEFD85AB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/>
            <a:fld id="{3EF90F22-3580-4C27-AA34-9E5367CD32B5}" type="slidenum">
              <a:rPr lang="en-U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xmlns="" id="{9E5FE2F0-D4E4-46C8-BD65-CFEF37FDFEA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xmlns="" id="{B68540B8-94F1-4E4E-A3E2-92D7466BB9D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E8F8F3-7024-4169-B815-B5523D5D7E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8BEB989-42AF-454F-BDCA-8B3E6B598A0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11065-BB1F-46B4-9ACD-40BCCDC71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3923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3832ED-9D98-4795-8054-C326659E96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3EE4F05-5BF8-4C59-A5C4-7E96EBF4374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A1659-5BB7-49C4-A089-1A76D58F8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151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-206375"/>
            <a:ext cx="2055813" cy="6327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6625" cy="6327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1013E-252A-407A-A231-BD33A7584BD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E75220-F1C6-4FD1-92AA-4089BE49ED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5957B-BE1F-4833-ADD8-5D9614A0A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8952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5A403D-C65C-42DF-A39E-138873446C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FD66710-6717-4D46-AC7D-A016C1027E5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FB927-56DE-4C24-B883-23DF5131E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0899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80021C-D5AF-453F-9124-5E65E3BD87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C8F57D-F6EB-4405-B7A3-5E9ECED97DD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D956D-7A3E-4DBB-86A6-46B1672F9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7160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08FEC0C-C879-43FA-95EA-490996E41C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17B9BC4-30A1-416E-A133-C6CA228B09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3089D-C4E5-4090-9F44-F594EC84E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023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B59A0F85-FB50-44F0-BF4F-BB85859085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DA2899A-28D8-453E-88E6-A1D099672F9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BE424-E9AE-416E-A5E2-96197A3E8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1835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2ACABBAE-5372-41C5-BABF-1B03E7D40B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F48B7E2-E7FE-4955-89F1-55911AEAF99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45556-FAC9-4F56-BD2B-668F36DFE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3438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E3C30B4A-773A-4866-B7DB-885F430C4B8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5E0F690-78DA-40AB-A717-3199270135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51A8B-38D4-499A-A6C6-4FBD1A87A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069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80F6DBB-3CBB-4742-A900-8E8444AF61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0EE463-4FA4-47DD-8EC3-746CCE8EB8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DFE76-F5DB-4A06-B885-2DDF11BB4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5328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mk-M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3219124-921A-4E76-96FD-D076C06FE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CDEC69-F3D6-4B9B-8579-F21497D0BE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283DD-9568-4533-AB28-03F32A02A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9854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03D70D61-A881-478C-99CB-1F8CD2538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4838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Кликнете за да го измените форматот на текстот на насловот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0D54EC9C-749F-4FBB-B981-A83798B0A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Кликнете за да ја измените контурата на текстот</a:t>
            </a:r>
          </a:p>
          <a:p>
            <a:pPr lvl="1"/>
            <a:r>
              <a:rPr lang="en-GB" altLang="en-US"/>
              <a:t>Второ ниво на главни црти</a:t>
            </a:r>
          </a:p>
          <a:p>
            <a:pPr lvl="2"/>
            <a:r>
              <a:rPr lang="en-GB" altLang="en-US"/>
              <a:t>Трето ниво на главни црти</a:t>
            </a:r>
          </a:p>
          <a:p>
            <a:pPr lvl="3"/>
            <a:r>
              <a:rPr lang="en-GB" altLang="en-US"/>
              <a:t>Четврто ниво на главни црти</a:t>
            </a:r>
          </a:p>
          <a:p>
            <a:pPr lvl="4"/>
            <a:r>
              <a:rPr lang="en-GB" altLang="en-US"/>
              <a:t>Петто ниво на главни црти</a:t>
            </a:r>
          </a:p>
          <a:p>
            <a:pPr lvl="4"/>
            <a:r>
              <a:rPr lang="en-GB" altLang="en-US"/>
              <a:t>Шесто ниво на главни црти</a:t>
            </a:r>
          </a:p>
          <a:p>
            <a:pPr lvl="4"/>
            <a:r>
              <a:rPr lang="en-GB" altLang="en-US"/>
              <a:t>Седмо ниво на главни црти</a:t>
            </a:r>
          </a:p>
          <a:p>
            <a:pPr lvl="4"/>
            <a:r>
              <a:rPr lang="en-GB" altLang="en-US"/>
              <a:t>Осмо ниво на главни црти</a:t>
            </a:r>
          </a:p>
          <a:p>
            <a:pPr lvl="4"/>
            <a:r>
              <a:rPr lang="en-GB" altLang="en-US"/>
              <a:t>Деветто ниво на главни црти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6E204AA4-B689-4DFF-A420-6438E8F6232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xmlns="" id="{92307DE9-ABAD-4949-8A66-7E4DB6322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mk-MK">
              <a:latin typeface="Arial" charset="0"/>
              <a:cs typeface="Arial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0FCB729-67C0-455E-B061-E744F535379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9BB1F873-D7B6-4ED9-987D-A1F8775549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xmlns="" id="{A9F0DA5F-815C-4B1D-BA68-98488357D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mk-MK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ЛИЧНИОТ И ГРУПНИОТ ЖИВОТ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xmlns="" id="{833B8303-04EE-42EC-9380-67A8E8D64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xmlns="" id="{9FE8862D-D1FA-4137-8265-1762A2720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xmlns="" id="{A380D9A0-0DF1-40EA-99D3-851773CF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/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xmlns="" id="{916BD00D-761A-4F50-B49B-432E4EDA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23622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AutoShape 6">
            <a:extLst>
              <a:ext uri="{FF2B5EF4-FFF2-40B4-BE49-F238E27FC236}">
                <a16:creationId xmlns:a16="http://schemas.microsoft.com/office/drawing/2014/main" xmlns="" id="{94E6E8AC-8E86-4E71-A7C8-BC6EC473C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71600"/>
            <a:ext cx="2895600" cy="1981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3079" name="AutoShape 7">
            <a:extLst>
              <a:ext uri="{FF2B5EF4-FFF2-40B4-BE49-F238E27FC236}">
                <a16:creationId xmlns:a16="http://schemas.microsoft.com/office/drawing/2014/main" xmlns="" id="{BB8CCEC7-8A12-49C2-BA92-3520658AA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762000"/>
            <a:ext cx="3733800" cy="2362200"/>
          </a:xfrm>
          <a:prstGeom prst="cloudCallout">
            <a:avLst>
              <a:gd name="adj1" fmla="val 3250"/>
              <a:gd name="adj2" fmla="val 74134"/>
            </a:avLst>
          </a:prstGeom>
          <a:solidFill>
            <a:srgbClr val="00B0F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xmlns="" id="{6AB61677-8F34-4CAD-9CD6-B1FB1E61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00200"/>
            <a:ext cx="228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Јас сум  личност и сум посебен и се разликувам од другите. Имам свои лични особини.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xmlns="" id="{D34C0362-71F9-48F4-8856-4A93B8273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066800"/>
            <a:ext cx="2667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јас сум личност и се разликувам од другите  според моите физички,психички и социјални особини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CF3F48CB-3691-4A84-B6D0-B71ADBA5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2438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5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xmlns="" id="{43283AC3-7849-4A9A-9874-C53F0D9BB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mk-MK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чуствувам јас во групата?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1AE5ACC1-5217-4DC4-96F0-F7AC8E7CA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613" y="3240088"/>
            <a:ext cx="2871787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AutoShape 3">
            <a:extLst>
              <a:ext uri="{FF2B5EF4-FFF2-40B4-BE49-F238E27FC236}">
                <a16:creationId xmlns:a16="http://schemas.microsoft.com/office/drawing/2014/main" xmlns="" id="{1CA2F913-31D8-4E83-9705-460E15DDE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447800"/>
            <a:ext cx="4343400" cy="2514600"/>
          </a:xfrm>
          <a:prstGeom prst="wedgeEllipseCallout">
            <a:avLst>
              <a:gd name="adj1" fmla="val -34917"/>
              <a:gd name="adj2" fmla="val 59417"/>
            </a:avLst>
          </a:prstGeom>
          <a:solidFill>
            <a:srgbClr val="FDEADA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xmlns="" id="{9C634FAB-68D9-48DB-873F-912E56518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828800"/>
            <a:ext cx="3657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2800" b="1">
                <a:solidFill>
                  <a:srgbClr val="FF0000"/>
                </a:solidFill>
              </a:rPr>
              <a:t>Во групата мојата личност може да дојде до полн израз.</a:t>
            </a:r>
          </a:p>
        </p:txBody>
      </p:sp>
      <p:sp>
        <p:nvSpPr>
          <p:cNvPr id="12293" name="AutoShape 5">
            <a:extLst>
              <a:ext uri="{FF2B5EF4-FFF2-40B4-BE49-F238E27FC236}">
                <a16:creationId xmlns:a16="http://schemas.microsoft.com/office/drawing/2014/main" xmlns="" id="{E1CBFB72-9D4D-421B-BBD6-6B50AD21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00113"/>
            <a:ext cx="4316412" cy="2986087"/>
          </a:xfrm>
          <a:prstGeom prst="wedgeEllipseCallout">
            <a:avLst>
              <a:gd name="adj1" fmla="val 49148"/>
              <a:gd name="adj2" fmla="val 40199"/>
            </a:avLst>
          </a:prstGeom>
          <a:solidFill>
            <a:srgbClr val="F4A0FA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xmlns="" id="{D41772B7-8480-43BB-9476-891D96869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260475"/>
            <a:ext cx="3429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2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Групата ме почитува, цени, охрабрува и  се чувствувам многу      сигурно.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3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4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xmlns="" id="{B0150AFF-C0F6-47DA-847B-2E229E4EB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00338"/>
            <a:ext cx="3114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4" name="AutoShape 2">
            <a:extLst>
              <a:ext uri="{FF2B5EF4-FFF2-40B4-BE49-F238E27FC236}">
                <a16:creationId xmlns:a16="http://schemas.microsoft.com/office/drawing/2014/main" xmlns="" id="{C76027E0-448B-4ED7-8ADC-0858BE3E0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4419600" cy="2667000"/>
          </a:xfrm>
          <a:prstGeom prst="wedgeEllipseCallout">
            <a:avLst>
              <a:gd name="adj1" fmla="val 20750"/>
              <a:gd name="adj2" fmla="val 66838"/>
            </a:avLst>
          </a:prstGeom>
          <a:solidFill>
            <a:srgbClr val="92D05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xmlns="" id="{F8AED5A1-09ED-4910-B9C5-106253C28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3657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Групата ме штити од надворешен притисок, се чувствувам безбедно</a:t>
            </a:r>
          </a:p>
        </p:txBody>
      </p:sp>
      <p:sp>
        <p:nvSpPr>
          <p:cNvPr id="13316" name="AutoShape 4">
            <a:extLst>
              <a:ext uri="{FF2B5EF4-FFF2-40B4-BE49-F238E27FC236}">
                <a16:creationId xmlns:a16="http://schemas.microsoft.com/office/drawing/2014/main" xmlns="" id="{3B46412B-E55D-4FDC-907E-887F86472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762000"/>
            <a:ext cx="4572000" cy="2514600"/>
          </a:xfrm>
          <a:prstGeom prst="wedgeEllipseCallout">
            <a:avLst>
              <a:gd name="adj1" fmla="val -32769"/>
              <a:gd name="adj2" fmla="val 48824"/>
            </a:avLst>
          </a:prstGeom>
          <a:solidFill>
            <a:srgbClr val="5ED1E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xmlns="" id="{C4EBE415-01D5-4FA5-8D0F-98DF8CD33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95400"/>
            <a:ext cx="3352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Чувствувам блискост и искреност  од врсниците. Улогите во групата се различни.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xmlns="" id="{8AD57528-A286-4ECB-98D9-E1A2F374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063" y="2879725"/>
            <a:ext cx="3027362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8" name="AutoShape 2">
            <a:extLst>
              <a:ext uri="{FF2B5EF4-FFF2-40B4-BE49-F238E27FC236}">
                <a16:creationId xmlns:a16="http://schemas.microsoft.com/office/drawing/2014/main" xmlns="" id="{19605977-58CE-4EE8-9856-97A57C9D4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3962400" cy="3429000"/>
          </a:xfrm>
          <a:prstGeom prst="cloudCallout">
            <a:avLst>
              <a:gd name="adj1" fmla="val 18759"/>
              <a:gd name="adj2" fmla="val 63713"/>
            </a:avLst>
          </a:prstGeom>
          <a:solidFill>
            <a:srgbClr val="D2CAF6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xmlns="" id="{EF10DF01-AFBF-4EDB-9042-00C812FF5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14400"/>
            <a:ext cx="3124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Колку видови на групи постојат  и каква е разликата меѓу нив?</a:t>
            </a:r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xmlns="" id="{59B5A9CF-8BFB-40BE-9864-89EAF1A26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52400"/>
            <a:ext cx="4419600" cy="3048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A5EDAC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xmlns="" id="{B936E15A-1B03-4672-9695-9E4F7D3EA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838200"/>
            <a:ext cx="3352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2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Постојат: ФОРМАЛНИ И НЕФОРМАЛНИ ГРУПИ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1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>
            <a:extLst>
              <a:ext uri="{FF2B5EF4-FFF2-40B4-BE49-F238E27FC236}">
                <a16:creationId xmlns:a16="http://schemas.microsoft.com/office/drawing/2014/main" xmlns="" id="{46D0BBCA-BA63-4BE1-AAC5-4371A67DE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"/>
            <a:ext cx="7772400" cy="1143000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FF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15362" name="WordArt 2">
            <a:extLst>
              <a:ext uri="{FF2B5EF4-FFF2-40B4-BE49-F238E27FC236}">
                <a16:creationId xmlns:a16="http://schemas.microsoft.com/office/drawing/2014/main" xmlns="" id="{BBEED5DD-6404-42C0-87A1-7AA2A5400A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467600" cy="766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az-Cyrl-AZ" sz="3600" b="1" kern="10">
                <a:solidFill>
                  <a:srgbClr val="7030A0"/>
                </a:solidFill>
                <a:effectLst>
                  <a:outerShdw dist="53966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ФОРМАЛНИ  ГРУПИ</a:t>
            </a:r>
            <a:endParaRPr lang="en-US" sz="3600" b="1" kern="10">
              <a:solidFill>
                <a:srgbClr val="7030A0"/>
              </a:solidFill>
              <a:effectLst>
                <a:outerShdw dist="53966" dir="2700000" algn="ctr" rotWithShape="0">
                  <a:srgbClr val="C0C0C0">
                    <a:alpha val="80011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xmlns="" id="{37472B67-0A88-4802-A3FA-35ED06F0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895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xmlns="" id="{B0B3437F-A657-44B6-9905-72F0D2E6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xmlns="" id="{91E1EEFC-8C7A-4485-80D9-39F7930C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819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xmlns="" id="{C1BDA01E-766B-430A-BB06-D2AF0BB11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7" name="Text Box 7">
            <a:extLst>
              <a:ext uri="{FF2B5EF4-FFF2-40B4-BE49-F238E27FC236}">
                <a16:creationId xmlns:a16="http://schemas.microsoft.com/office/drawing/2014/main" xmlns="" id="{1CCB3D71-1218-4C93-8D32-69D3028A1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3800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>
                <a:solidFill>
                  <a:srgbClr val="000000"/>
                </a:solidFill>
              </a:rPr>
              <a:t>Училиште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xmlns="" id="{30E96511-B5D7-428C-B2D4-197E59D3E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962400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>
                <a:solidFill>
                  <a:srgbClr val="000000"/>
                </a:solidFill>
              </a:rPr>
              <a:t>Војска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xmlns="" id="{91B38AC6-AD2F-45A2-9D83-234144F08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6300788"/>
            <a:ext cx="350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>
                <a:solidFill>
                  <a:srgbClr val="000000"/>
                </a:solidFill>
              </a:rPr>
              <a:t>Спортски тим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xmlns="" id="{7D1C26F4-F7BC-43B6-BDA0-236DA5ABC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324600"/>
            <a:ext cx="236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>
                <a:solidFill>
                  <a:srgbClr val="000000"/>
                </a:solidFill>
              </a:rPr>
              <a:t>Оркестар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xmlns="" id="{7DCAD655-7C37-4152-AABF-D309F9A36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133600"/>
            <a:ext cx="16764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Секој член во групата има однапред определе-на улога</a:t>
            </a:r>
          </a:p>
        </p:txBody>
      </p:sp>
      <p:cxnSp>
        <p:nvCxnSpPr>
          <p:cNvPr id="15372" name="AutoShape 12">
            <a:extLst>
              <a:ext uri="{FF2B5EF4-FFF2-40B4-BE49-F238E27FC236}">
                <a16:creationId xmlns:a16="http://schemas.microsoft.com/office/drawing/2014/main" xmlns="" id="{2BE69EE8-6D0C-4688-927B-7FBAA49727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01875" y="2700338"/>
            <a:ext cx="1298575" cy="457200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3" name="AutoShape 13">
            <a:extLst>
              <a:ext uri="{FF2B5EF4-FFF2-40B4-BE49-F238E27FC236}">
                <a16:creationId xmlns:a16="http://schemas.microsoft.com/office/drawing/2014/main" xmlns="" id="{355E4F39-C608-4926-9C6D-20F8AD2A78BE}"/>
              </a:ext>
            </a:extLst>
          </p:cNvPr>
          <p:cNvCxnSpPr>
            <a:cxnSpLocks noChangeShapeType="1"/>
            <a:endCxn id="15371" idx="1"/>
          </p:cNvCxnSpPr>
          <p:nvPr/>
        </p:nvCxnSpPr>
        <p:spPr bwMode="auto">
          <a:xfrm flipV="1">
            <a:off x="1316038" y="3673475"/>
            <a:ext cx="2265362" cy="762000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4" name="AutoShape 14">
            <a:extLst>
              <a:ext uri="{FF2B5EF4-FFF2-40B4-BE49-F238E27FC236}">
                <a16:creationId xmlns:a16="http://schemas.microsoft.com/office/drawing/2014/main" xmlns="" id="{7DE87457-4342-49D2-9E02-051680E6B780}"/>
              </a:ext>
            </a:extLst>
          </p:cNvPr>
          <p:cNvCxnSpPr>
            <a:cxnSpLocks noChangeShapeType="1"/>
            <a:endCxn id="15371" idx="3"/>
          </p:cNvCxnSpPr>
          <p:nvPr/>
        </p:nvCxnSpPr>
        <p:spPr bwMode="auto">
          <a:xfrm flipH="1">
            <a:off x="5257800" y="2662238"/>
            <a:ext cx="457200" cy="1012825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5" name="AutoShape 15">
            <a:extLst>
              <a:ext uri="{FF2B5EF4-FFF2-40B4-BE49-F238E27FC236}">
                <a16:creationId xmlns:a16="http://schemas.microsoft.com/office/drawing/2014/main" xmlns="" id="{3E32DB40-9BBE-491D-95DF-898E5DA0943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76838" y="3959225"/>
            <a:ext cx="762000" cy="1295400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5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7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9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0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5" dur="80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6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5" dur="800" decel="100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6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5" dur="800" decel="100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6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5" dur="800" decel="100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6" dur="800" decel="100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800" decel="100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800" decel="100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"/>
                                  </p:iterate>
                                  <p:childTnLst>
                                    <p:set>
                                      <p:cBhvr additive="repl">
                                        <p:cTn id="14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5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9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>
            <a:extLst>
              <a:ext uri="{FF2B5EF4-FFF2-40B4-BE49-F238E27FC236}">
                <a16:creationId xmlns:a16="http://schemas.microsoft.com/office/drawing/2014/main" xmlns="" id="{EFACB652-D1B5-4933-AC17-5F603D9B2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FF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15363" name="WordArt 2">
            <a:extLst>
              <a:ext uri="{FF2B5EF4-FFF2-40B4-BE49-F238E27FC236}">
                <a16:creationId xmlns:a16="http://schemas.microsoft.com/office/drawing/2014/main" xmlns="" id="{B1D57C3E-50CF-4DA2-B449-5CECC0567A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7315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6481"/>
                <a:gd name="adj2" fmla="val -1134"/>
              </a:avLst>
            </a:prstTxWarp>
          </a:bodyPr>
          <a:lstStyle/>
          <a:p>
            <a:pPr algn="ctr"/>
            <a:r>
              <a:rPr lang="az-Cyrl-AZ" sz="3600" b="1" kern="10">
                <a:solidFill>
                  <a:srgbClr val="FF3300"/>
                </a:solidFill>
                <a:effectLst>
                  <a:outerShdw dist="53966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НЕФОРМАЛНИ   групи</a:t>
            </a:r>
            <a:endParaRPr lang="en-US" sz="3600" b="1" kern="10">
              <a:solidFill>
                <a:srgbClr val="FF3300"/>
              </a:solidFill>
              <a:effectLst>
                <a:outerShdw dist="53966" dir="2700000" algn="ctr" rotWithShape="0">
                  <a:srgbClr val="C0C0C0">
                    <a:alpha val="80011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xmlns="" id="{F64E4EBE-7BE8-4748-AE51-E1A64044C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447800"/>
            <a:ext cx="640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3200" b="1" u="sng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оваа група припаѓаме и ние .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xmlns="" id="{AF4EE22A-C093-4C73-89C6-D09BBF89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057400"/>
            <a:ext cx="3810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"/>
            </a:pPr>
            <a:r>
              <a:rPr lang="mk-MK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k-MK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љубители на ист вид на музика  или храна</a:t>
            </a:r>
          </a:p>
          <a:p>
            <a:pPr algn="just" eaLnBrk="1" hangingPunct="1">
              <a:buFont typeface="Wingdings" panose="05000000000000000000" pitchFamily="2" charset="2"/>
              <a:buChar char=""/>
            </a:pPr>
            <a:r>
              <a:rPr lang="mk-MK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k-MK" altLang="en-US" sz="2800" b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на постари брака  и сестри </a:t>
            </a:r>
          </a:p>
          <a:p>
            <a:pPr algn="just" eaLnBrk="1" hangingPunct="1">
              <a:buFont typeface="Wingdings" panose="05000000000000000000" pitchFamily="2" charset="2"/>
              <a:buChar char=""/>
            </a:pPr>
            <a:r>
              <a:rPr lang="mk-MK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k-MK" altLang="en-US" sz="2800" b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 врсници</a:t>
            </a:r>
          </a:p>
          <a:p>
            <a:pPr algn="just" eaLnBrk="1" hangingPunct="1">
              <a:buFont typeface="Wingdings" panose="05000000000000000000" pitchFamily="2" charset="2"/>
              <a:buChar char=""/>
            </a:pPr>
            <a:r>
              <a:rPr lang="mk-MK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k-MK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 слични групи во кои не здружува некаков заеднички интерес.</a:t>
            </a:r>
          </a:p>
        </p:txBody>
      </p:sp>
      <p:pic>
        <p:nvPicPr>
          <p:cNvPr id="15366" name="Picture 5">
            <a:extLst>
              <a:ext uri="{FF2B5EF4-FFF2-40B4-BE49-F238E27FC236}">
                <a16:creationId xmlns:a16="http://schemas.microsoft.com/office/drawing/2014/main" xmlns="" id="{A1035FED-8B58-41F0-9011-CBB99D43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25908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xmlns="" id="{FB9D40AA-140D-467F-B26B-768549397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mk-MK" altLang="en-US"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 треба да знам за да можам да бидам член на некоја група?</a:t>
            </a:r>
          </a:p>
        </p:txBody>
      </p:sp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94647B88-C030-49EF-AF26-1B05060E3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38200" cy="838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17411" name="AutoShape 3">
            <a:extLst>
              <a:ext uri="{FF2B5EF4-FFF2-40B4-BE49-F238E27FC236}">
                <a16:creationId xmlns:a16="http://schemas.microsoft.com/office/drawing/2014/main" xmlns="" id="{C0CB403F-3D10-4744-9B54-7EDED05A6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295400"/>
            <a:ext cx="838200" cy="8382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xmlns="" id="{0531EBCB-55DC-4121-85E6-5E3A01A80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00200"/>
            <a:ext cx="64008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"/>
            </a:pPr>
            <a:r>
              <a:rPr lang="mk-MK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ги почитуваш   правилата.</a:t>
            </a:r>
          </a:p>
          <a:p>
            <a:pPr eaLnBrk="1" hangingPunct="1">
              <a:buClr>
                <a:srgbClr val="007434"/>
              </a:buClr>
              <a:buFont typeface="Wingdings" panose="05000000000000000000" pitchFamily="2" charset="2"/>
              <a:buChar char=""/>
            </a:pPr>
            <a:r>
              <a:rPr lang="mk-MK" altLang="en-US" sz="3200" b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знаш  која е целта која сакаш да ја постигнеш.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"/>
            </a:pPr>
            <a:r>
              <a:rPr lang="mk-MK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знаеш кои и какви активности треба да превземеш.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"/>
            </a:pPr>
            <a:r>
              <a:rPr lang="mk-MK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го почитуваш мислењето на секој член од групата.</a:t>
            </a:r>
          </a:p>
          <a:p>
            <a:pPr eaLnBrk="1" hangingPunct="1">
              <a:buClr>
                <a:srgbClr val="996633"/>
              </a:buClr>
              <a:buFont typeface="Wingdings" panose="05000000000000000000" pitchFamily="2" charset="2"/>
              <a:buChar char=""/>
            </a:pPr>
            <a:r>
              <a:rPr lang="mk-MK" altLang="en-US" sz="3200" b="1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бидеш одговорен за своите постапки.</a:t>
            </a:r>
          </a:p>
          <a:p>
            <a:pPr eaLnBrk="1" hangingPunct="1">
              <a:buClrTx/>
              <a:buFontTx/>
              <a:buNone/>
            </a:pPr>
            <a:endParaRPr lang="mk-MK" altLang="en-US" sz="3200" b="1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xmlns="" id="{648932FD-8C8B-49A0-8960-846F39DBB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620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18434" name="WordArt 2">
            <a:extLst>
              <a:ext uri="{FF2B5EF4-FFF2-40B4-BE49-F238E27FC236}">
                <a16:creationId xmlns:a16="http://schemas.microsoft.com/office/drawing/2014/main" xmlns="" id="{B5FC0652-74DA-4CE8-B987-936C242510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65532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98100"/>
              </a:avLst>
            </a:prstTxWarp>
          </a:bodyPr>
          <a:lstStyle/>
          <a:p>
            <a:pPr algn="ctr"/>
            <a:r>
              <a:rPr lang="az-Cyrl-AZ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E36C0A"/>
                </a:solidFill>
                <a:latin typeface="Arial Black" panose="020B0A04020102020204" pitchFamily="34" charset="0"/>
              </a:rPr>
              <a:t>ШТО НАУЧИВМЕ</a:t>
            </a:r>
            <a:endParaRPr lang="en-US" sz="3600" kern="1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E36C0A"/>
              </a:solidFill>
              <a:latin typeface="Arial Black" panose="020B0A04020102020204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xmlns="" id="{BF700130-1795-4CD4-A89A-7B5BEB29E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82296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38138" indent="-33813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>
                <a:srgbClr val="000099"/>
              </a:buClr>
              <a:buFont typeface="Times New Roman" panose="02020603050405020304" pitchFamily="18" charset="0"/>
              <a:buAutoNum type="arabicPeriod"/>
            </a:pPr>
            <a:r>
              <a:rPr lang="mk-MK" alt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 е личност?</a:t>
            </a:r>
          </a:p>
          <a:p>
            <a:pPr eaLnBrk="1" hangingPunct="1">
              <a:buClr>
                <a:srgbClr val="000099"/>
              </a:buClr>
              <a:buFont typeface="Times New Roman" panose="02020603050405020304" pitchFamily="18" charset="0"/>
              <a:buAutoNum type="arabicPeriod"/>
            </a:pPr>
            <a:r>
              <a:rPr lang="mk-MK" alt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 се формални групи?</a:t>
            </a:r>
          </a:p>
          <a:p>
            <a:pPr eaLnBrk="1" hangingPunct="1">
              <a:buClr>
                <a:srgbClr val="000099"/>
              </a:buClr>
              <a:buFont typeface="Times New Roman" panose="02020603050405020304" pitchFamily="18" charset="0"/>
              <a:buAutoNum type="arabicPeriod"/>
            </a:pPr>
            <a:r>
              <a:rPr lang="mk-MK" alt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 се неформални групи?</a:t>
            </a:r>
          </a:p>
          <a:p>
            <a:pPr eaLnBrk="1" hangingPunct="1">
              <a:buClr>
                <a:srgbClr val="000099"/>
              </a:buClr>
              <a:buFont typeface="Times New Roman" panose="02020603050405020304" pitchFamily="18" charset="0"/>
              <a:buAutoNum type="arabicPeriod"/>
            </a:pPr>
            <a:r>
              <a:rPr lang="mk-MK" alt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 трба да знаеме за да бидеме член на  некоја група?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xmlns="" id="{C2AFC50B-3B49-403B-B379-3EF9680CA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mk-MK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 Е ЛИЧНОСТ 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0E28440-E707-4599-B138-5688CD033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23336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AutoShape 3">
            <a:extLst>
              <a:ext uri="{FF2B5EF4-FFF2-40B4-BE49-F238E27FC236}">
                <a16:creationId xmlns:a16="http://schemas.microsoft.com/office/drawing/2014/main" xmlns="" id="{3846066C-3848-4856-A5CC-26CB957B8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371600"/>
            <a:ext cx="4800600" cy="3429000"/>
          </a:xfrm>
          <a:prstGeom prst="cloudCallout">
            <a:avLst>
              <a:gd name="adj1" fmla="val -65630"/>
              <a:gd name="adj2" fmla="val 9199"/>
            </a:avLst>
          </a:prstGeom>
          <a:solidFill>
            <a:srgbClr val="D8F286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xmlns="" id="{47DB10F7-2E99-43A0-99B3-8B54A7E60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81200"/>
            <a:ext cx="37338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 </a:t>
            </a:r>
            <a:r>
              <a:rPr lang="mk-MK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mk-MK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mk-MK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 на сите особини  (физички, психички  социјални)  особини кои го прават човекот посебен.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xmlns="" id="{51323D5A-0CE9-415D-9A7F-21C824F61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mk-MK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 се физички особини 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E5E3E3A-4866-4E90-8AAA-AE1AA20D1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xmlns="" id="{7C151EC9-55E8-4099-AFE0-496827C1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D550A41A-D163-4ED3-ADF4-0B82159B1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xmlns="" id="{F319B6E5-4AAC-4CB7-B4B3-0A52C089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F04CB128-C7BE-4FF8-88AF-0034B72E5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xmlns="" id="{DB5361B5-DFC5-49D2-9035-AC18BB075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5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5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25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xmlns="" id="{5CB73B68-FD9E-4DC9-97AB-B16068011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mk-MK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Психички особини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6F69AD7B-1002-44DD-9206-F4CF9C4A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xmlns="" id="{DF7D20EA-A6C1-41E3-BE6F-84D2EFD6A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60488"/>
            <a:ext cx="26670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341B106C-1A56-4E0E-9E61-E564C1C7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84250"/>
            <a:ext cx="1828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xmlns="" id="{B29C1858-F814-4ED1-A9FA-634B51516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41725"/>
            <a:ext cx="30480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78B6A2EB-C0C3-442F-BDE3-4BF75DDDA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5288" y="3641725"/>
            <a:ext cx="1905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xmlns="" id="{70306524-77A9-4324-95D9-594A9E17A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mk-MK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Социјалнии особини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4F539B6D-8A50-45D9-BC10-5AC00A6D3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xmlns="" id="{B65E42E0-1422-4676-9292-B06519FC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BB6C7334-C729-4441-B87B-A322DE6BD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1524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xmlns="" id="{1D83E274-877F-4589-9E5B-D62C0D48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16002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41D935C6-C22C-46CF-80E7-6A4F7E15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xmlns="" id="{A726C17B-0C2F-4759-842C-03E99D4BA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xmlns="" id="{9A5576DC-8E96-4CCD-A166-7830CF4E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1839913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4" name="AutoShape 2">
            <a:extLst>
              <a:ext uri="{FF2B5EF4-FFF2-40B4-BE49-F238E27FC236}">
                <a16:creationId xmlns:a16="http://schemas.microsoft.com/office/drawing/2014/main" xmlns="" id="{68C165F0-B42B-4DAB-8CB0-76F935997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4267200" cy="3886200"/>
          </a:xfrm>
          <a:prstGeom prst="cloudCallout">
            <a:avLst>
              <a:gd name="adj1" fmla="val 86449"/>
              <a:gd name="adj2" fmla="val 3884"/>
            </a:avLst>
          </a:prstGeom>
          <a:solidFill>
            <a:srgbClr val="D6FDC3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xmlns="" id="{BB8ABA59-296F-4669-8B34-823362D0C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38200"/>
            <a:ext cx="3048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 влијае врз формирање на личноста </a:t>
            </a:r>
            <a:r>
              <a:rPr lang="mk-MK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xmlns="" id="{76C14FA5-1F73-481D-8FD5-766CD303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975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mk-MK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Ајде размисли...</a:t>
            </a:r>
            <a:r>
              <a:rPr lang="mk-MK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mk-MK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C90BF02D-A040-4691-AC26-0652D600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1038" y="2139950"/>
            <a:ext cx="36195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xmlns="" id="{94ADD4F4-3788-4966-B824-1BE63EF6F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60438"/>
            <a:ext cx="84597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Учевме минатата година  во содржините за улогата на родителите!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xmlns="" id="{5849C5AB-2F71-4B74-BFF2-DD8F8B52E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066800"/>
            <a:ext cx="2209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xmlns="" id="{2D4F81E5-07DD-46F9-9985-FDA92B4569AE}"/>
              </a:ext>
            </a:extLst>
          </p:cNvPr>
          <p:cNvSpPr txBox="1">
            <a:spLocks noChangeArrowheads="1"/>
          </p:cNvSpPr>
          <p:nvPr/>
        </p:nvSpPr>
        <p:spPr bwMode="auto">
          <a:xfrm rot="-1740000">
            <a:off x="338138" y="981075"/>
            <a:ext cx="32210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2800" b="1">
                <a:solidFill>
                  <a:srgbClr val="007434"/>
                </a:solidFill>
              </a:rPr>
              <a:t>СЕМЕЈСТВОТО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xmlns="" id="{B7E267CB-79E8-4812-8E2D-58C7BE79DFD1}"/>
              </a:ext>
            </a:extLst>
          </p:cNvPr>
          <p:cNvSpPr txBox="1">
            <a:spLocks noChangeArrowheads="1"/>
          </p:cNvSpPr>
          <p:nvPr/>
        </p:nvSpPr>
        <p:spPr bwMode="auto">
          <a:xfrm rot="1140000">
            <a:off x="5354638" y="817563"/>
            <a:ext cx="3810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НАСЛЕДСТВОТО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xmlns="" id="{31797D8D-E649-4B35-AFFB-E0B1B6E2A06A}"/>
              </a:ext>
            </a:extLst>
          </p:cNvPr>
          <p:cNvSpPr txBox="1">
            <a:spLocks noChangeArrowheads="1"/>
          </p:cNvSpPr>
          <p:nvPr/>
        </p:nvSpPr>
        <p:spPr bwMode="auto">
          <a:xfrm rot="1740000">
            <a:off x="476250" y="438785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СРЕДИНАТА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xmlns="" id="{EB37E838-77A5-4DAC-A5DC-44CD479AD89B}"/>
              </a:ext>
            </a:extLst>
          </p:cNvPr>
          <p:cNvSpPr txBox="1">
            <a:spLocks noChangeArrowheads="1"/>
          </p:cNvSpPr>
          <p:nvPr/>
        </p:nvSpPr>
        <p:spPr bwMode="auto">
          <a:xfrm rot="-1740000">
            <a:off x="5962650" y="4348163"/>
            <a:ext cx="2971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2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УЧИЛИШТЕТО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xmlns="" id="{9ABB4288-2585-4F06-83A5-B18162781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943600"/>
            <a:ext cx="4724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2800" b="1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ГРУПАТА   ВРСНИЦИ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xmlns="" id="{D9D94D1E-9D7F-4B5D-8588-799595E15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00013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10243" name="AutoShape 2">
            <a:extLst>
              <a:ext uri="{FF2B5EF4-FFF2-40B4-BE49-F238E27FC236}">
                <a16:creationId xmlns:a16="http://schemas.microsoft.com/office/drawing/2014/main" xmlns="" id="{E319895F-DF3A-4AF4-BB9A-7B0DFFBE0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613" y="179388"/>
            <a:ext cx="8534401" cy="6096000"/>
          </a:xfrm>
          <a:prstGeom prst="verticalScroll">
            <a:avLst>
              <a:gd name="adj" fmla="val 12500"/>
            </a:avLst>
          </a:prstGeom>
          <a:solidFill>
            <a:srgbClr val="D8F286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mk-MK" altLang="en-US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xmlns="" id="{B632096E-D9E9-4079-99C9-6EADE4988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"/>
            <a:ext cx="6324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 ПРЕТСТАВУВА ГРУПАТА?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xmlns="" id="{09D376D2-3EA9-410A-90E2-533422944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6248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 Condensed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mk-MK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ЗДРУЖУВАЊЕТО  НА   ЛУЃЕТО  ЗА  ДА   ОСТВАРАТ НЕКОЈА ЗАЕДНИЧКА ЦЕЛ  ПРЕТСТАВУВА  ГРУПА. 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xmlns="" id="{7D489241-6082-4C99-A52C-D6C663EF1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859338"/>
            <a:ext cx="28797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xmlns="" id="{DB9F107D-41AF-40DB-BECF-D1A2AE683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81288"/>
            <a:ext cx="233997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xmlns="" id="{1F7B3C70-94DB-4A95-A309-99580D4A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879725"/>
            <a:ext cx="19796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xmlns="" id="{A591705E-C499-4DF1-934B-DEE41F859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475" y="4859338"/>
            <a:ext cx="2879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3" name="Picture 9">
            <a:extLst>
              <a:ext uri="{FF2B5EF4-FFF2-40B4-BE49-F238E27FC236}">
                <a16:creationId xmlns:a16="http://schemas.microsoft.com/office/drawing/2014/main" xmlns="" id="{578E04A8-7B5B-4619-8696-D792D2BA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0338"/>
            <a:ext cx="270033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5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64" fill="hold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2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27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2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29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3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31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3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33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5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64" fill="hold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4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45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4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47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4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49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5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51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6" dur="5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64" fill="hold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6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63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6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65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6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67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6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69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4" dur="5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64" fill="hold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8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81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83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8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85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8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87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2" dur="5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3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64" fill="hold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9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99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0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101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0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103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0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105" dur="166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 Condensed"/>
        <a:cs typeface="DejaVu Sans Condensed"/>
      </a:majorFont>
      <a:minorFont>
        <a:latin typeface="Calibri"/>
        <a:ea typeface="DejaVu Sans Condensed"/>
        <a:cs typeface="DejaVu Sans Condense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341</Words>
  <Application>Microsoft Office PowerPoint</Application>
  <PresentationFormat>On-screen Show (4:3)</PresentationFormat>
  <Paragraphs>65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ЛИЧНИОТ И ГРУПНИОТ ЖИВОТ</dc:title>
  <dc:creator>MoZarD</dc:creator>
  <cp:lastModifiedBy>user</cp:lastModifiedBy>
  <cp:revision>63</cp:revision>
  <cp:lastPrinted>1601-01-01T00:00:00Z</cp:lastPrinted>
  <dcterms:created xsi:type="dcterms:W3CDTF">2013-01-09T16:50:11Z</dcterms:created>
  <dcterms:modified xsi:type="dcterms:W3CDTF">2020-03-17T19:28:49Z</dcterms:modified>
</cp:coreProperties>
</file>