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2A0CE-0F9D-4006-A3CD-5A60031CAFA3}" v="465" dt="2020-03-24T10:27:57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BB576-B13E-4D74-A098-FAE7AA18FE60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F43DEB-079A-4869-9E98-527EC119375C}">
      <dgm:prSet/>
      <dgm:spPr/>
      <dgm:t>
        <a:bodyPr/>
        <a:lstStyle/>
        <a:p>
          <a:r>
            <a:rPr lang="en-US"/>
            <a:t>Најчесто користено контрасно средство е Бариум сулфат.Се дава перорално или во вид на клизма при иригографија</a:t>
          </a:r>
        </a:p>
      </dgm:t>
    </dgm:pt>
    <dgm:pt modelId="{D8759299-7E81-4896-A82B-629DF2EA4CA3}" type="parTrans" cxnId="{EAF2FF42-9BB7-442D-A0A4-10477B8EB504}">
      <dgm:prSet/>
      <dgm:spPr/>
      <dgm:t>
        <a:bodyPr/>
        <a:lstStyle/>
        <a:p>
          <a:endParaRPr lang="en-US"/>
        </a:p>
      </dgm:t>
    </dgm:pt>
    <dgm:pt modelId="{2DB09168-4A44-4CED-84CC-9F1A7FE78EDF}" type="sibTrans" cxnId="{EAF2FF42-9BB7-442D-A0A4-10477B8EB504}">
      <dgm:prSet/>
      <dgm:spPr/>
      <dgm:t>
        <a:bodyPr/>
        <a:lstStyle/>
        <a:p>
          <a:endParaRPr lang="en-US"/>
        </a:p>
      </dgm:t>
    </dgm:pt>
    <dgm:pt modelId="{8F82AEA5-A004-4FAA-9114-6B4C69CDF30E}">
      <dgm:prSet/>
      <dgm:spPr/>
      <dgm:t>
        <a:bodyPr/>
        <a:lstStyle/>
        <a:p>
          <a:r>
            <a:rPr lang="en-US"/>
            <a:t>ПРИПРЕМАТА СЕ ВРШИ ВО ОДРЕДЕНО ВРЕМЕПРЕД СНИМАЊЕТО И ВОГЛАВНО СЕ ПРИМЕНУВААТ СЛЕДНИВЕ МЕРКИ:</a:t>
          </a:r>
        </a:p>
      </dgm:t>
    </dgm:pt>
    <dgm:pt modelId="{DD1C0314-E92B-4396-BDC1-24122D9A49A3}" type="parTrans" cxnId="{4F1EABDD-4671-4093-8A19-CE6D5B07034E}">
      <dgm:prSet/>
      <dgm:spPr/>
      <dgm:t>
        <a:bodyPr/>
        <a:lstStyle/>
        <a:p>
          <a:endParaRPr lang="en-US"/>
        </a:p>
      </dgm:t>
    </dgm:pt>
    <dgm:pt modelId="{DBDF9FB5-7BF0-4D3A-A802-C29E4EDC857A}" type="sibTrans" cxnId="{4F1EABDD-4671-4093-8A19-CE6D5B07034E}">
      <dgm:prSet/>
      <dgm:spPr/>
      <dgm:t>
        <a:bodyPr/>
        <a:lstStyle/>
        <a:p>
          <a:endParaRPr lang="en-US"/>
        </a:p>
      </dgm:t>
    </dgm:pt>
    <dgm:pt modelId="{0B299B57-AF72-4947-B81B-47FD3C690FB4}">
      <dgm:prSet/>
      <dgm:spPr/>
      <dgm:t>
        <a:bodyPr/>
        <a:lstStyle/>
        <a:p>
          <a:r>
            <a:rPr lang="en-US"/>
            <a:t>-соодветна листа</a:t>
          </a:r>
        </a:p>
      </dgm:t>
    </dgm:pt>
    <dgm:pt modelId="{C306087F-45D4-4E71-A187-E8649B75EA9E}" type="parTrans" cxnId="{35922596-5EF5-4CE1-95F5-5D2FAEAAC2BD}">
      <dgm:prSet/>
      <dgm:spPr/>
      <dgm:t>
        <a:bodyPr/>
        <a:lstStyle/>
        <a:p>
          <a:endParaRPr lang="en-US"/>
        </a:p>
      </dgm:t>
    </dgm:pt>
    <dgm:pt modelId="{5AB0DC11-B09D-4D05-9C4C-529048FD962A}" type="sibTrans" cxnId="{35922596-5EF5-4CE1-95F5-5D2FAEAAC2BD}">
      <dgm:prSet/>
      <dgm:spPr/>
      <dgm:t>
        <a:bodyPr/>
        <a:lstStyle/>
        <a:p>
          <a:endParaRPr lang="en-US"/>
        </a:p>
      </dgm:t>
    </dgm:pt>
    <dgm:pt modelId="{CF4064B7-9474-4BA8-BDE5-B710873A9067}">
      <dgm:prSet/>
      <dgm:spPr/>
      <dgm:t>
        <a:bodyPr/>
        <a:lstStyle/>
        <a:p>
          <a:r>
            <a:rPr lang="en-US"/>
            <a:t>-припрема на лаксативни средства</a:t>
          </a:r>
        </a:p>
      </dgm:t>
    </dgm:pt>
    <dgm:pt modelId="{39F6A3B9-E5AD-4AFD-8B9C-63D75A7FF389}" type="parTrans" cxnId="{6756311C-F747-43FB-A121-CD8A67FF9DE2}">
      <dgm:prSet/>
      <dgm:spPr/>
      <dgm:t>
        <a:bodyPr/>
        <a:lstStyle/>
        <a:p>
          <a:endParaRPr lang="en-US"/>
        </a:p>
      </dgm:t>
    </dgm:pt>
    <dgm:pt modelId="{76F33BDD-5F81-4DCC-A3FA-1B0BE4D674FD}" type="sibTrans" cxnId="{6756311C-F747-43FB-A121-CD8A67FF9DE2}">
      <dgm:prSet/>
      <dgm:spPr/>
      <dgm:t>
        <a:bodyPr/>
        <a:lstStyle/>
        <a:p>
          <a:endParaRPr lang="en-US"/>
        </a:p>
      </dgm:t>
    </dgm:pt>
    <dgm:pt modelId="{61A7CC2A-61DE-4DE8-B1F6-28B9AE1221FC}">
      <dgm:prSet/>
      <dgm:spPr/>
      <dgm:t>
        <a:bodyPr/>
        <a:lstStyle/>
        <a:p>
          <a:r>
            <a:rPr lang="en-US"/>
            <a:t>-средства за намалување на метеоризмот</a:t>
          </a:r>
        </a:p>
      </dgm:t>
    </dgm:pt>
    <dgm:pt modelId="{DF0EEF6D-A9B5-4706-A243-DE58F1C48401}" type="parTrans" cxnId="{C94E8DDB-636D-4BE8-9B95-BEDCDAFC1177}">
      <dgm:prSet/>
      <dgm:spPr/>
      <dgm:t>
        <a:bodyPr/>
        <a:lstStyle/>
        <a:p>
          <a:endParaRPr lang="en-US"/>
        </a:p>
      </dgm:t>
    </dgm:pt>
    <dgm:pt modelId="{2F7086CB-6C3F-446C-8DE9-153F048602C0}" type="sibTrans" cxnId="{C94E8DDB-636D-4BE8-9B95-BEDCDAFC1177}">
      <dgm:prSet/>
      <dgm:spPr/>
      <dgm:t>
        <a:bodyPr/>
        <a:lstStyle/>
        <a:p>
          <a:endParaRPr lang="en-US"/>
        </a:p>
      </dgm:t>
    </dgm:pt>
    <dgm:pt modelId="{5C0E7657-85E4-4956-A6FB-7466FD864DCE}">
      <dgm:prSet/>
      <dgm:spPr/>
      <dgm:t>
        <a:bodyPr/>
        <a:lstStyle/>
        <a:p>
          <a:r>
            <a:rPr lang="en-US"/>
            <a:t>-примена на евако клизма</a:t>
          </a:r>
        </a:p>
      </dgm:t>
    </dgm:pt>
    <dgm:pt modelId="{D3145840-CE72-436D-9576-ECD9926A68DC}" type="parTrans" cxnId="{9EE4F396-6587-47F5-93B0-227ED99920BB}">
      <dgm:prSet/>
      <dgm:spPr/>
      <dgm:t>
        <a:bodyPr/>
        <a:lstStyle/>
        <a:p>
          <a:endParaRPr lang="en-US"/>
        </a:p>
      </dgm:t>
    </dgm:pt>
    <dgm:pt modelId="{E222A674-DFF1-4730-B4F4-B08B1B99F974}" type="sibTrans" cxnId="{9EE4F396-6587-47F5-93B0-227ED99920BB}">
      <dgm:prSet/>
      <dgm:spPr/>
      <dgm:t>
        <a:bodyPr/>
        <a:lstStyle/>
        <a:p>
          <a:endParaRPr lang="en-US"/>
        </a:p>
      </dgm:t>
    </dgm:pt>
    <dgm:pt modelId="{F647D184-A900-458B-A217-7BD32BE68C51}" type="pres">
      <dgm:prSet presAssocID="{EA8BB576-B13E-4D74-A098-FAE7AA18FE60}" presName="Name0" presStyleCnt="0">
        <dgm:presLayoutVars>
          <dgm:dir/>
          <dgm:animLvl val="lvl"/>
          <dgm:resizeHandles val="exact"/>
        </dgm:presLayoutVars>
      </dgm:prSet>
      <dgm:spPr/>
    </dgm:pt>
    <dgm:pt modelId="{2C7D03C4-7736-46F8-99F2-D76BAA0BC689}" type="pres">
      <dgm:prSet presAssocID="{5C0E7657-85E4-4956-A6FB-7466FD864DCE}" presName="boxAndChildren" presStyleCnt="0"/>
      <dgm:spPr/>
    </dgm:pt>
    <dgm:pt modelId="{0AB7F671-09D3-4F08-9D84-39B26CE24729}" type="pres">
      <dgm:prSet presAssocID="{5C0E7657-85E4-4956-A6FB-7466FD864DCE}" presName="parentTextBox" presStyleLbl="node1" presStyleIdx="0" presStyleCnt="6"/>
      <dgm:spPr/>
    </dgm:pt>
    <dgm:pt modelId="{43D3E68F-5929-492B-AD6D-5726AF3E21C0}" type="pres">
      <dgm:prSet presAssocID="{2F7086CB-6C3F-446C-8DE9-153F048602C0}" presName="sp" presStyleCnt="0"/>
      <dgm:spPr/>
    </dgm:pt>
    <dgm:pt modelId="{8EDF2670-5AA4-4125-9297-61E9F8FFB5D7}" type="pres">
      <dgm:prSet presAssocID="{61A7CC2A-61DE-4DE8-B1F6-28B9AE1221FC}" presName="arrowAndChildren" presStyleCnt="0"/>
      <dgm:spPr/>
    </dgm:pt>
    <dgm:pt modelId="{6441D424-E33B-4987-8C45-FD83EC8E9D36}" type="pres">
      <dgm:prSet presAssocID="{61A7CC2A-61DE-4DE8-B1F6-28B9AE1221FC}" presName="parentTextArrow" presStyleLbl="node1" presStyleIdx="1" presStyleCnt="6"/>
      <dgm:spPr/>
    </dgm:pt>
    <dgm:pt modelId="{505B25FA-AE01-4CD5-82CA-E2BCC162227B}" type="pres">
      <dgm:prSet presAssocID="{76F33BDD-5F81-4DCC-A3FA-1B0BE4D674FD}" presName="sp" presStyleCnt="0"/>
      <dgm:spPr/>
    </dgm:pt>
    <dgm:pt modelId="{F7C45020-1354-44F7-BFE8-5225C8EB1482}" type="pres">
      <dgm:prSet presAssocID="{CF4064B7-9474-4BA8-BDE5-B710873A9067}" presName="arrowAndChildren" presStyleCnt="0"/>
      <dgm:spPr/>
    </dgm:pt>
    <dgm:pt modelId="{5C1C9B2A-6DDD-42F6-9E81-DFD8502D9C87}" type="pres">
      <dgm:prSet presAssocID="{CF4064B7-9474-4BA8-BDE5-B710873A9067}" presName="parentTextArrow" presStyleLbl="node1" presStyleIdx="2" presStyleCnt="6"/>
      <dgm:spPr/>
    </dgm:pt>
    <dgm:pt modelId="{8E91B9A6-1E0D-4823-AE84-89C038D3F11E}" type="pres">
      <dgm:prSet presAssocID="{5AB0DC11-B09D-4D05-9C4C-529048FD962A}" presName="sp" presStyleCnt="0"/>
      <dgm:spPr/>
    </dgm:pt>
    <dgm:pt modelId="{8BFDAD53-7506-42C7-A3BF-F9249A9D46C1}" type="pres">
      <dgm:prSet presAssocID="{0B299B57-AF72-4947-B81B-47FD3C690FB4}" presName="arrowAndChildren" presStyleCnt="0"/>
      <dgm:spPr/>
    </dgm:pt>
    <dgm:pt modelId="{58E483E8-E72C-45AD-A138-00F079F0B197}" type="pres">
      <dgm:prSet presAssocID="{0B299B57-AF72-4947-B81B-47FD3C690FB4}" presName="parentTextArrow" presStyleLbl="node1" presStyleIdx="3" presStyleCnt="6"/>
      <dgm:spPr/>
    </dgm:pt>
    <dgm:pt modelId="{4ACF96C5-49C9-49B6-9421-2FB512526546}" type="pres">
      <dgm:prSet presAssocID="{DBDF9FB5-7BF0-4D3A-A802-C29E4EDC857A}" presName="sp" presStyleCnt="0"/>
      <dgm:spPr/>
    </dgm:pt>
    <dgm:pt modelId="{AA80682A-1D1A-46B6-AD77-1666BDCA4912}" type="pres">
      <dgm:prSet presAssocID="{8F82AEA5-A004-4FAA-9114-6B4C69CDF30E}" presName="arrowAndChildren" presStyleCnt="0"/>
      <dgm:spPr/>
    </dgm:pt>
    <dgm:pt modelId="{22B0A07A-F5FC-4CAF-A639-9BC720183D51}" type="pres">
      <dgm:prSet presAssocID="{8F82AEA5-A004-4FAA-9114-6B4C69CDF30E}" presName="parentTextArrow" presStyleLbl="node1" presStyleIdx="4" presStyleCnt="6"/>
      <dgm:spPr/>
    </dgm:pt>
    <dgm:pt modelId="{89CB3425-4F9B-4F69-9C0F-6D0FFE07FA37}" type="pres">
      <dgm:prSet presAssocID="{2DB09168-4A44-4CED-84CC-9F1A7FE78EDF}" presName="sp" presStyleCnt="0"/>
      <dgm:spPr/>
    </dgm:pt>
    <dgm:pt modelId="{EF0E209C-9258-4053-8B09-66EB3C88D3BE}" type="pres">
      <dgm:prSet presAssocID="{77F43DEB-079A-4869-9E98-527EC119375C}" presName="arrowAndChildren" presStyleCnt="0"/>
      <dgm:spPr/>
    </dgm:pt>
    <dgm:pt modelId="{8E725552-2139-41DA-ABDA-A9487714D0F9}" type="pres">
      <dgm:prSet presAssocID="{77F43DEB-079A-4869-9E98-527EC119375C}" presName="parentTextArrow" presStyleLbl="node1" presStyleIdx="5" presStyleCnt="6"/>
      <dgm:spPr/>
    </dgm:pt>
  </dgm:ptLst>
  <dgm:cxnLst>
    <dgm:cxn modelId="{6756311C-F747-43FB-A121-CD8A67FF9DE2}" srcId="{EA8BB576-B13E-4D74-A098-FAE7AA18FE60}" destId="{CF4064B7-9474-4BA8-BDE5-B710873A9067}" srcOrd="3" destOrd="0" parTransId="{39F6A3B9-E5AD-4AFD-8B9C-63D75A7FF389}" sibTransId="{76F33BDD-5F81-4DCC-A3FA-1B0BE4D674FD}"/>
    <dgm:cxn modelId="{6B74352E-FDD6-4B7B-89A4-7A53464BEFB9}" type="presOf" srcId="{CF4064B7-9474-4BA8-BDE5-B710873A9067}" destId="{5C1C9B2A-6DDD-42F6-9E81-DFD8502D9C87}" srcOrd="0" destOrd="0" presId="urn:microsoft.com/office/officeart/2005/8/layout/process4"/>
    <dgm:cxn modelId="{01381E5B-6A99-4DEE-992A-E28AF2A55A1A}" type="presOf" srcId="{8F82AEA5-A004-4FAA-9114-6B4C69CDF30E}" destId="{22B0A07A-F5FC-4CAF-A639-9BC720183D51}" srcOrd="0" destOrd="0" presId="urn:microsoft.com/office/officeart/2005/8/layout/process4"/>
    <dgm:cxn modelId="{EAF2FF42-9BB7-442D-A0A4-10477B8EB504}" srcId="{EA8BB576-B13E-4D74-A098-FAE7AA18FE60}" destId="{77F43DEB-079A-4869-9E98-527EC119375C}" srcOrd="0" destOrd="0" parTransId="{D8759299-7E81-4896-A82B-629DF2EA4CA3}" sibTransId="{2DB09168-4A44-4CED-84CC-9F1A7FE78EDF}"/>
    <dgm:cxn modelId="{35922596-5EF5-4CE1-95F5-5D2FAEAAC2BD}" srcId="{EA8BB576-B13E-4D74-A098-FAE7AA18FE60}" destId="{0B299B57-AF72-4947-B81B-47FD3C690FB4}" srcOrd="2" destOrd="0" parTransId="{C306087F-45D4-4E71-A187-E8649B75EA9E}" sibTransId="{5AB0DC11-B09D-4D05-9C4C-529048FD962A}"/>
    <dgm:cxn modelId="{9EE4F396-6587-47F5-93B0-227ED99920BB}" srcId="{EA8BB576-B13E-4D74-A098-FAE7AA18FE60}" destId="{5C0E7657-85E4-4956-A6FB-7466FD864DCE}" srcOrd="5" destOrd="0" parTransId="{D3145840-CE72-436D-9576-ECD9926A68DC}" sibTransId="{E222A674-DFF1-4730-B4F4-B08B1B99F974}"/>
    <dgm:cxn modelId="{3E3052AE-25D4-41C7-940D-BAC45EB76925}" type="presOf" srcId="{0B299B57-AF72-4947-B81B-47FD3C690FB4}" destId="{58E483E8-E72C-45AD-A138-00F079F0B197}" srcOrd="0" destOrd="0" presId="urn:microsoft.com/office/officeart/2005/8/layout/process4"/>
    <dgm:cxn modelId="{E7FFECB4-3F8B-4241-B578-4AF79D053EE0}" type="presOf" srcId="{EA8BB576-B13E-4D74-A098-FAE7AA18FE60}" destId="{F647D184-A900-458B-A217-7BD32BE68C51}" srcOrd="0" destOrd="0" presId="urn:microsoft.com/office/officeart/2005/8/layout/process4"/>
    <dgm:cxn modelId="{690E43B6-65BA-47CD-B65B-CD2FD578ED12}" type="presOf" srcId="{5C0E7657-85E4-4956-A6FB-7466FD864DCE}" destId="{0AB7F671-09D3-4F08-9D84-39B26CE24729}" srcOrd="0" destOrd="0" presId="urn:microsoft.com/office/officeart/2005/8/layout/process4"/>
    <dgm:cxn modelId="{E59CB1D6-DB14-4A5E-BDC9-46485FCA380F}" type="presOf" srcId="{61A7CC2A-61DE-4DE8-B1F6-28B9AE1221FC}" destId="{6441D424-E33B-4987-8C45-FD83EC8E9D36}" srcOrd="0" destOrd="0" presId="urn:microsoft.com/office/officeart/2005/8/layout/process4"/>
    <dgm:cxn modelId="{C94E8DDB-636D-4BE8-9B95-BEDCDAFC1177}" srcId="{EA8BB576-B13E-4D74-A098-FAE7AA18FE60}" destId="{61A7CC2A-61DE-4DE8-B1F6-28B9AE1221FC}" srcOrd="4" destOrd="0" parTransId="{DF0EEF6D-A9B5-4706-A243-DE58F1C48401}" sibTransId="{2F7086CB-6C3F-446C-8DE9-153F048602C0}"/>
    <dgm:cxn modelId="{4F1EABDD-4671-4093-8A19-CE6D5B07034E}" srcId="{EA8BB576-B13E-4D74-A098-FAE7AA18FE60}" destId="{8F82AEA5-A004-4FAA-9114-6B4C69CDF30E}" srcOrd="1" destOrd="0" parTransId="{DD1C0314-E92B-4396-BDC1-24122D9A49A3}" sibTransId="{DBDF9FB5-7BF0-4D3A-A802-C29E4EDC857A}"/>
    <dgm:cxn modelId="{39611CEC-2247-488A-ACAE-19D084F3BA5D}" type="presOf" srcId="{77F43DEB-079A-4869-9E98-527EC119375C}" destId="{8E725552-2139-41DA-ABDA-A9487714D0F9}" srcOrd="0" destOrd="0" presId="urn:microsoft.com/office/officeart/2005/8/layout/process4"/>
    <dgm:cxn modelId="{D618F07B-30F9-40B0-9E03-10E62586FC20}" type="presParOf" srcId="{F647D184-A900-458B-A217-7BD32BE68C51}" destId="{2C7D03C4-7736-46F8-99F2-D76BAA0BC689}" srcOrd="0" destOrd="0" presId="urn:microsoft.com/office/officeart/2005/8/layout/process4"/>
    <dgm:cxn modelId="{7281077E-3326-4F0B-A8AE-6D56836008FB}" type="presParOf" srcId="{2C7D03C4-7736-46F8-99F2-D76BAA0BC689}" destId="{0AB7F671-09D3-4F08-9D84-39B26CE24729}" srcOrd="0" destOrd="0" presId="urn:microsoft.com/office/officeart/2005/8/layout/process4"/>
    <dgm:cxn modelId="{A7B53D6E-F148-46F6-A2A2-FA58C0B5B8D6}" type="presParOf" srcId="{F647D184-A900-458B-A217-7BD32BE68C51}" destId="{43D3E68F-5929-492B-AD6D-5726AF3E21C0}" srcOrd="1" destOrd="0" presId="urn:microsoft.com/office/officeart/2005/8/layout/process4"/>
    <dgm:cxn modelId="{42587ECD-74C8-40B3-B914-61FA1EB6B158}" type="presParOf" srcId="{F647D184-A900-458B-A217-7BD32BE68C51}" destId="{8EDF2670-5AA4-4125-9297-61E9F8FFB5D7}" srcOrd="2" destOrd="0" presId="urn:microsoft.com/office/officeart/2005/8/layout/process4"/>
    <dgm:cxn modelId="{F2BDCF1C-7559-4D35-875D-E4DEF18D4F44}" type="presParOf" srcId="{8EDF2670-5AA4-4125-9297-61E9F8FFB5D7}" destId="{6441D424-E33B-4987-8C45-FD83EC8E9D36}" srcOrd="0" destOrd="0" presId="urn:microsoft.com/office/officeart/2005/8/layout/process4"/>
    <dgm:cxn modelId="{A1E16786-CC23-4EF3-B09B-FDF00268020A}" type="presParOf" srcId="{F647D184-A900-458B-A217-7BD32BE68C51}" destId="{505B25FA-AE01-4CD5-82CA-E2BCC162227B}" srcOrd="3" destOrd="0" presId="urn:microsoft.com/office/officeart/2005/8/layout/process4"/>
    <dgm:cxn modelId="{60E7AECD-03A8-4F20-BCFF-460B6ACBFAB1}" type="presParOf" srcId="{F647D184-A900-458B-A217-7BD32BE68C51}" destId="{F7C45020-1354-44F7-BFE8-5225C8EB1482}" srcOrd="4" destOrd="0" presId="urn:microsoft.com/office/officeart/2005/8/layout/process4"/>
    <dgm:cxn modelId="{8FD0C538-C00E-4EA8-8812-12FEAE4D8954}" type="presParOf" srcId="{F7C45020-1354-44F7-BFE8-5225C8EB1482}" destId="{5C1C9B2A-6DDD-42F6-9E81-DFD8502D9C87}" srcOrd="0" destOrd="0" presId="urn:microsoft.com/office/officeart/2005/8/layout/process4"/>
    <dgm:cxn modelId="{64B500F2-593F-4DD1-A280-FF33F1AA793B}" type="presParOf" srcId="{F647D184-A900-458B-A217-7BD32BE68C51}" destId="{8E91B9A6-1E0D-4823-AE84-89C038D3F11E}" srcOrd="5" destOrd="0" presId="urn:microsoft.com/office/officeart/2005/8/layout/process4"/>
    <dgm:cxn modelId="{5131E5F9-B78C-4617-9D0A-AB666E617472}" type="presParOf" srcId="{F647D184-A900-458B-A217-7BD32BE68C51}" destId="{8BFDAD53-7506-42C7-A3BF-F9249A9D46C1}" srcOrd="6" destOrd="0" presId="urn:microsoft.com/office/officeart/2005/8/layout/process4"/>
    <dgm:cxn modelId="{DCC874E4-2D31-4724-9377-F327611CDB79}" type="presParOf" srcId="{8BFDAD53-7506-42C7-A3BF-F9249A9D46C1}" destId="{58E483E8-E72C-45AD-A138-00F079F0B197}" srcOrd="0" destOrd="0" presId="urn:microsoft.com/office/officeart/2005/8/layout/process4"/>
    <dgm:cxn modelId="{E17BEE32-08A0-42FF-B149-2B1DB69A8DE6}" type="presParOf" srcId="{F647D184-A900-458B-A217-7BD32BE68C51}" destId="{4ACF96C5-49C9-49B6-9421-2FB512526546}" srcOrd="7" destOrd="0" presId="urn:microsoft.com/office/officeart/2005/8/layout/process4"/>
    <dgm:cxn modelId="{01540CD7-6081-4358-80CC-CF6E78426ED3}" type="presParOf" srcId="{F647D184-A900-458B-A217-7BD32BE68C51}" destId="{AA80682A-1D1A-46B6-AD77-1666BDCA4912}" srcOrd="8" destOrd="0" presId="urn:microsoft.com/office/officeart/2005/8/layout/process4"/>
    <dgm:cxn modelId="{2045058C-169D-4B76-A8D3-7C1C5E2CF9A3}" type="presParOf" srcId="{AA80682A-1D1A-46B6-AD77-1666BDCA4912}" destId="{22B0A07A-F5FC-4CAF-A639-9BC720183D51}" srcOrd="0" destOrd="0" presId="urn:microsoft.com/office/officeart/2005/8/layout/process4"/>
    <dgm:cxn modelId="{9A079EE7-79E7-4A7A-B438-255D17F349A1}" type="presParOf" srcId="{F647D184-A900-458B-A217-7BD32BE68C51}" destId="{89CB3425-4F9B-4F69-9C0F-6D0FFE07FA37}" srcOrd="9" destOrd="0" presId="urn:microsoft.com/office/officeart/2005/8/layout/process4"/>
    <dgm:cxn modelId="{3F559E09-7B5E-419A-B46E-013FE1E871D7}" type="presParOf" srcId="{F647D184-A900-458B-A217-7BD32BE68C51}" destId="{EF0E209C-9258-4053-8B09-66EB3C88D3BE}" srcOrd="10" destOrd="0" presId="urn:microsoft.com/office/officeart/2005/8/layout/process4"/>
    <dgm:cxn modelId="{8C13CDBD-75C2-4676-9A6F-E296CF1149D2}" type="presParOf" srcId="{EF0E209C-9258-4053-8B09-66EB3C88D3BE}" destId="{8E725552-2139-41DA-ABDA-A9487714D0F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7F671-09D3-4F08-9D84-39B26CE24729}">
      <dsp:nvSpPr>
        <dsp:cNvPr id="0" name=""/>
        <dsp:cNvSpPr/>
      </dsp:nvSpPr>
      <dsp:spPr>
        <a:xfrm>
          <a:off x="0" y="4160800"/>
          <a:ext cx="7012370" cy="5461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-примена на евако клизма</a:t>
          </a:r>
        </a:p>
      </dsp:txBody>
      <dsp:txXfrm>
        <a:off x="0" y="4160800"/>
        <a:ext cx="7012370" cy="546102"/>
      </dsp:txXfrm>
    </dsp:sp>
    <dsp:sp modelId="{6441D424-E33B-4987-8C45-FD83EC8E9D36}">
      <dsp:nvSpPr>
        <dsp:cNvPr id="0" name=""/>
        <dsp:cNvSpPr/>
      </dsp:nvSpPr>
      <dsp:spPr>
        <a:xfrm rot="10800000">
          <a:off x="0" y="3329086"/>
          <a:ext cx="7012370" cy="839906"/>
        </a:xfrm>
        <a:prstGeom prst="upArrowCallout">
          <a:avLst/>
        </a:prstGeom>
        <a:solidFill>
          <a:schemeClr val="accent5">
            <a:hueOff val="-301210"/>
            <a:satOff val="2069"/>
            <a:lumOff val="-90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-средства за намалување на метеоризмот</a:t>
          </a:r>
        </a:p>
      </dsp:txBody>
      <dsp:txXfrm rot="10800000">
        <a:off x="0" y="3329086"/>
        <a:ext cx="7012370" cy="545746"/>
      </dsp:txXfrm>
    </dsp:sp>
    <dsp:sp modelId="{5C1C9B2A-6DDD-42F6-9E81-DFD8502D9C87}">
      <dsp:nvSpPr>
        <dsp:cNvPr id="0" name=""/>
        <dsp:cNvSpPr/>
      </dsp:nvSpPr>
      <dsp:spPr>
        <a:xfrm rot="10800000">
          <a:off x="0" y="2497371"/>
          <a:ext cx="7012370" cy="839906"/>
        </a:xfrm>
        <a:prstGeom prst="upArrowCallout">
          <a:avLst/>
        </a:prstGeom>
        <a:solidFill>
          <a:schemeClr val="accent5">
            <a:hueOff val="-602420"/>
            <a:satOff val="4137"/>
            <a:lumOff val="-180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-припрема на лаксативни средства</a:t>
          </a:r>
        </a:p>
      </dsp:txBody>
      <dsp:txXfrm rot="10800000">
        <a:off x="0" y="2497371"/>
        <a:ext cx="7012370" cy="545746"/>
      </dsp:txXfrm>
    </dsp:sp>
    <dsp:sp modelId="{58E483E8-E72C-45AD-A138-00F079F0B197}">
      <dsp:nvSpPr>
        <dsp:cNvPr id="0" name=""/>
        <dsp:cNvSpPr/>
      </dsp:nvSpPr>
      <dsp:spPr>
        <a:xfrm rot="10800000">
          <a:off x="0" y="1665656"/>
          <a:ext cx="7012370" cy="839906"/>
        </a:xfrm>
        <a:prstGeom prst="upArrowCallout">
          <a:avLst/>
        </a:prstGeom>
        <a:solidFill>
          <a:schemeClr val="accent5">
            <a:hueOff val="-903630"/>
            <a:satOff val="6206"/>
            <a:lumOff val="-270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-соодветна листа</a:t>
          </a:r>
        </a:p>
      </dsp:txBody>
      <dsp:txXfrm rot="10800000">
        <a:off x="0" y="1665656"/>
        <a:ext cx="7012370" cy="545746"/>
      </dsp:txXfrm>
    </dsp:sp>
    <dsp:sp modelId="{22B0A07A-F5FC-4CAF-A639-9BC720183D51}">
      <dsp:nvSpPr>
        <dsp:cNvPr id="0" name=""/>
        <dsp:cNvSpPr/>
      </dsp:nvSpPr>
      <dsp:spPr>
        <a:xfrm rot="10800000">
          <a:off x="0" y="833942"/>
          <a:ext cx="7012370" cy="839906"/>
        </a:xfrm>
        <a:prstGeom prst="upArrowCallout">
          <a:avLst/>
        </a:prstGeom>
        <a:solidFill>
          <a:schemeClr val="accent5">
            <a:hueOff val="-1204840"/>
            <a:satOff val="8274"/>
            <a:lumOff val="-360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ПРИПРЕМАТА СЕ ВРШИ ВО ОДРЕДЕНО ВРЕМЕПРЕД СНИМАЊЕТО И ВОГЛАВНО СЕ ПРИМЕНУВААТ СЛЕДНИВЕ МЕРКИ:</a:t>
          </a:r>
        </a:p>
      </dsp:txBody>
      <dsp:txXfrm rot="10800000">
        <a:off x="0" y="833942"/>
        <a:ext cx="7012370" cy="545746"/>
      </dsp:txXfrm>
    </dsp:sp>
    <dsp:sp modelId="{8E725552-2139-41DA-ABDA-A9487714D0F9}">
      <dsp:nvSpPr>
        <dsp:cNvPr id="0" name=""/>
        <dsp:cNvSpPr/>
      </dsp:nvSpPr>
      <dsp:spPr>
        <a:xfrm rot="10800000">
          <a:off x="0" y="2227"/>
          <a:ext cx="7012370" cy="839906"/>
        </a:xfrm>
        <a:prstGeom prst="upArrowCallout">
          <a:avLst/>
        </a:prstGeom>
        <a:solidFill>
          <a:schemeClr val="accent5">
            <a:hueOff val="-1506050"/>
            <a:satOff val="10343"/>
            <a:lumOff val="-4509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Најчесто користено контрасно средство е Бариум сулфат.Се дава перорално или во вид на клизма при иригографија</a:t>
          </a:r>
        </a:p>
      </dsp:txBody>
      <dsp:txXfrm rot="10800000">
        <a:off x="0" y="2227"/>
        <a:ext cx="7012370" cy="545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0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2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4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7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9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8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0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7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8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9A0D02-F3CC-4E92-AEFF-F8B85DFA9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3" r="6015" b="-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>
                <a:solidFill>
                  <a:schemeClr val="tx1"/>
                </a:solidFill>
                <a:cs typeface="Calibri Light"/>
              </a:rPr>
              <a:t>Нега на болни и примена на дијагностички методи при заболувања на дигестивен с-м</a:t>
            </a:r>
            <a:br>
              <a:rPr lang="en-US" sz="1700">
                <a:solidFill>
                  <a:schemeClr val="tx1"/>
                </a:solidFill>
                <a:cs typeface="Calibri Light"/>
              </a:rPr>
            </a:br>
            <a:r>
              <a:rPr lang="en-US" sz="1700">
                <a:solidFill>
                  <a:schemeClr val="tx1"/>
                </a:solidFill>
                <a:cs typeface="Calibri Light"/>
              </a:rPr>
              <a:t>Рентгенски преглед на ДС-припрема на болен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Најважен</a:t>
            </a:r>
            <a:r>
              <a:rPr lang="en-US" dirty="0"/>
              <a:t> </a:t>
            </a:r>
            <a:r>
              <a:rPr lang="en-US" dirty="0" err="1"/>
              <a:t>услов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успешно</a:t>
            </a:r>
            <a:r>
              <a:rPr lang="en-US" dirty="0"/>
              <a:t> </a:t>
            </a:r>
            <a:r>
              <a:rPr lang="en-US" dirty="0" err="1"/>
              <a:t>спроведување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прегледи</a:t>
            </a:r>
            <a:r>
              <a:rPr lang="en-US" dirty="0"/>
              <a:t> е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органи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бидат</a:t>
            </a:r>
            <a:r>
              <a:rPr lang="en-US" dirty="0"/>
              <a:t> </a:t>
            </a:r>
            <a:r>
              <a:rPr lang="en-US" dirty="0" err="1"/>
              <a:t>празни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BD0D5-7BC2-446C-A49B-B521C219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120F881-E95F-4759-9BC3-8B389CC48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213958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29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4F44D-270F-4208-9BB5-018E34741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endParaRPr lang="en-US" sz="400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2CD1-8D83-4D74-A7D6-AEC9763E7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en-US" sz="2000" b="1"/>
              <a:t>Во гастроентерологијата од рентгенолошките испитувања најчесто се користи преглед на: </a:t>
            </a:r>
          </a:p>
          <a:p>
            <a:pPr marL="305435" indent="-305435"/>
            <a:r>
              <a:rPr lang="en-US" sz="2000"/>
              <a:t>-преглед на хранопровод</a:t>
            </a:r>
          </a:p>
          <a:p>
            <a:pPr marL="305435" indent="-305435"/>
            <a:r>
              <a:rPr lang="en-US" sz="2000"/>
              <a:t>-преглед на желудник и хранопровод</a:t>
            </a:r>
          </a:p>
          <a:p>
            <a:pPr marL="305435" indent="-305435"/>
            <a:r>
              <a:rPr lang="en-US" sz="2000"/>
              <a:t>-песажа на црева</a:t>
            </a:r>
          </a:p>
          <a:p>
            <a:pPr marL="305435" indent="-305435"/>
            <a:r>
              <a:rPr lang="en-US" sz="2000"/>
              <a:t>-преглед на дебело црево</a:t>
            </a:r>
          </a:p>
          <a:p>
            <a:pPr marL="305435" indent="-305435"/>
            <a:r>
              <a:rPr lang="en-US" sz="2000"/>
              <a:t>-преглед на жолчно кесе и жолчни патишта</a:t>
            </a:r>
          </a:p>
        </p:txBody>
      </p:sp>
    </p:spTree>
    <p:extLst>
      <p:ext uri="{BB962C8B-B14F-4D97-AF65-F5344CB8AC3E}">
        <p14:creationId xmlns:p14="http://schemas.microsoft.com/office/powerpoint/2010/main" val="1124283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23A3D"/>
      </a:dk2>
      <a:lt2>
        <a:srgbClr val="E8E3E2"/>
      </a:lt2>
      <a:accent1>
        <a:srgbClr val="22B0C2"/>
      </a:accent1>
      <a:accent2>
        <a:srgbClr val="14B785"/>
      </a:accent2>
      <a:accent3>
        <a:srgbClr val="21B94B"/>
      </a:accent3>
      <a:accent4>
        <a:srgbClr val="2BB814"/>
      </a:accent4>
      <a:accent5>
        <a:srgbClr val="70B11F"/>
      </a:accent5>
      <a:accent6>
        <a:srgbClr val="A3A712"/>
      </a:accent6>
      <a:hlink>
        <a:srgbClr val="559030"/>
      </a:hlink>
      <a:folHlink>
        <a:srgbClr val="7F7F7F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DividendVTI</vt:lpstr>
      <vt:lpstr>Нега на болни и примена на дијагностички методи при заболувања на дигестивен с-м Рентгенски преглед на ДС-припрема на болен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86</cp:revision>
  <dcterms:created xsi:type="dcterms:W3CDTF">2020-03-24T10:12:32Z</dcterms:created>
  <dcterms:modified xsi:type="dcterms:W3CDTF">2020-03-24T10:28:35Z</dcterms:modified>
</cp:coreProperties>
</file>