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9" r:id="rId3"/>
    <p:sldId id="257" r:id="rId4"/>
    <p:sldId id="270" r:id="rId5"/>
    <p:sldId id="261" r:id="rId6"/>
    <p:sldId id="260" r:id="rId7"/>
    <p:sldId id="273" r:id="rId8"/>
    <p:sldId id="274" r:id="rId9"/>
    <p:sldId id="275" r:id="rId10"/>
    <p:sldId id="263" r:id="rId11"/>
    <p:sldId id="264" r:id="rId12"/>
    <p:sldId id="276" r:id="rId13"/>
    <p:sldId id="277" r:id="rId14"/>
    <p:sldId id="278" r:id="rId15"/>
    <p:sldId id="280" r:id="rId16"/>
    <p:sldId id="259" r:id="rId17"/>
    <p:sldId id="262" r:id="rId18"/>
    <p:sldId id="281" r:id="rId19"/>
    <p:sldId id="267" r:id="rId20"/>
    <p:sldId id="265" r:id="rId21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7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56808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35464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864691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20830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601120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194987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028795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36650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78881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5124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2501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63359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84292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74266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06775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35436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82337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E145-97FD-4DF0-BF59-C79E07331E4C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5593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1176" y="2047875"/>
            <a:ext cx="8886824" cy="1893060"/>
          </a:xfrm>
        </p:spPr>
        <p:txBody>
          <a:bodyPr/>
          <a:lstStyle/>
          <a:p>
            <a:r>
              <a:rPr lang="mk-MK" b="1" dirty="0" smtClean="0"/>
              <a:t>сетило за слух</a:t>
            </a:r>
            <a:br>
              <a:rPr lang="mk-MK" b="1" dirty="0" smtClean="0"/>
            </a:br>
            <a:r>
              <a:rPr lang="mk-MK" b="1" dirty="0" smtClean="0"/>
              <a:t>сетило за вид</a:t>
            </a:r>
            <a:endParaRPr lang="mk-M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3" y="4954320"/>
            <a:ext cx="8791575" cy="1655762"/>
          </a:xfrm>
        </p:spPr>
        <p:txBody>
          <a:bodyPr/>
          <a:lstStyle/>
          <a:p>
            <a:endParaRPr lang="mk-MK" dirty="0" smtClean="0"/>
          </a:p>
          <a:p>
            <a:r>
              <a:rPr lang="mk-MK" dirty="0" smtClean="0"/>
              <a:t>ПРОФЕСОР ПО БИОЛОГИЈА ГОРДАНА ОСМАНЛИ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214536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85118"/>
            <a:ext cx="9905998" cy="1478570"/>
          </a:xfrm>
        </p:spPr>
        <p:txBody>
          <a:bodyPr/>
          <a:lstStyle/>
          <a:p>
            <a:r>
              <a:rPr lang="mk-MK" dirty="0" smtClean="0"/>
              <a:t>сетило за вид (</a:t>
            </a:r>
            <a:r>
              <a:rPr lang="en-GB" i="1" dirty="0" err="1" smtClean="0"/>
              <a:t>organum</a:t>
            </a:r>
            <a:r>
              <a:rPr lang="en-GB" i="1" dirty="0" smtClean="0"/>
              <a:t> </a:t>
            </a:r>
            <a:r>
              <a:rPr lang="en-GB" i="1" dirty="0" err="1" smtClean="0"/>
              <a:t>visus</a:t>
            </a:r>
            <a:r>
              <a:rPr lang="en-GB" dirty="0" smtClean="0"/>
              <a:t> </a:t>
            </a:r>
            <a:r>
              <a:rPr lang="mk-MK" dirty="0" smtClean="0"/>
              <a:t>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smtClean="0"/>
              <a:t>              </a:t>
            </a:r>
            <a:r>
              <a:rPr lang="mk-MK" dirty="0" smtClean="0"/>
              <a:t>       градба</a:t>
            </a:r>
            <a:endParaRPr lang="mk-M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Сетилото за вид содржи родопсин-фотосезибилен пигмент за примање на светлосни дразби</a:t>
            </a:r>
          </a:p>
          <a:p>
            <a:pPr>
              <a:buNone/>
            </a:pPr>
            <a:endParaRPr lang="mk-MK" dirty="0" smtClean="0"/>
          </a:p>
          <a:p>
            <a:r>
              <a:rPr lang="mk-MK" dirty="0" smtClean="0"/>
              <a:t> Сетилото за вид е изградено од очен нерв, очно јаболко и помошни и заштитни органи (очни капаци со трепки,очни мускули и солзен апарат) </a:t>
            </a:r>
            <a:endParaRPr lang="mk-M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063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 flipV="1">
            <a:off x="6229350" y="5267325"/>
            <a:ext cx="529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dirty="0"/>
          </a:p>
        </p:txBody>
      </p:sp>
      <p:pic>
        <p:nvPicPr>
          <p:cNvPr id="6146" name="Picture 2" descr="https://upload.wikimedia.org/wikipedia/commons/thumb/e/e8/Eye-diagram_no_circles_border.svg/275px-Eye-diagram_no_circles_borde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7875" y="630237"/>
            <a:ext cx="2619375" cy="2562226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2028825" y="344168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k-MK" dirty="0" smtClean="0"/>
              <a:t>1:задна комора 2: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serrata</a:t>
            </a:r>
            <a:r>
              <a:rPr lang="en-US" dirty="0" smtClean="0"/>
              <a:t> 3:</a:t>
            </a:r>
            <a:r>
              <a:rPr lang="mk-MK" dirty="0" smtClean="0"/>
              <a:t>цилијарен мускул 4:цилијарни зонули 5:шлемов канал 6:зеница 7:предна комора 8:</a:t>
            </a:r>
            <a:r>
              <a:rPr lang="en-US" dirty="0" smtClean="0"/>
              <a:t>cornea 9:</a:t>
            </a:r>
            <a:r>
              <a:rPr lang="mk-MK" dirty="0" smtClean="0"/>
              <a:t>шареница 10:обвивка на леќата 11:јадро на леќата 12:цилијарен процес 13:</a:t>
            </a:r>
            <a:r>
              <a:rPr lang="en-US" dirty="0" err="1" smtClean="0"/>
              <a:t>conjuntiva</a:t>
            </a:r>
            <a:r>
              <a:rPr lang="en-US" dirty="0" smtClean="0"/>
              <a:t> 14:</a:t>
            </a:r>
            <a:r>
              <a:rPr lang="mk-MK" dirty="0" smtClean="0"/>
              <a:t>инфериорен обличен мускул 15:инфериорен ректусен мускул 16:медијален ректусен мускул 17:ретинални артерии и вени 18:оптички диск 19:</a:t>
            </a:r>
            <a:r>
              <a:rPr lang="en-US" dirty="0" err="1" smtClean="0"/>
              <a:t>dura</a:t>
            </a:r>
            <a:r>
              <a:rPr lang="en-US" dirty="0" smtClean="0"/>
              <a:t> mater 20:</a:t>
            </a:r>
            <a:r>
              <a:rPr lang="mk-MK" dirty="0" smtClean="0"/>
              <a:t>централна мрежнична артерија 21:централна ретинална вена 22:оптички нерв 23:вортикозна вена 24:топчест слој 25:</a:t>
            </a:r>
            <a:r>
              <a:rPr lang="en-US" dirty="0" smtClean="0"/>
              <a:t>macula 26:fovea 27:sclera 28:choroid 29:</a:t>
            </a:r>
            <a:r>
              <a:rPr lang="mk-MK" dirty="0" smtClean="0"/>
              <a:t>горен ректусен мускул 30:мрежница</a:t>
            </a:r>
          </a:p>
          <a:p>
            <a:endParaRPr lang="mk-MK" dirty="0" smtClean="0"/>
          </a:p>
        </p:txBody>
      </p:sp>
    </p:spTree>
    <p:extLst>
      <p:ext uri="{BB962C8B-B14F-4D97-AF65-F5344CB8AC3E}">
        <p14:creationId xmlns:p14="http://schemas.microsoft.com/office/powerpoint/2010/main" xmlns="" val="2729604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56593"/>
            <a:ext cx="9905998" cy="1478570"/>
          </a:xfrm>
        </p:spPr>
        <p:txBody>
          <a:bodyPr>
            <a:normAutofit/>
          </a:bodyPr>
          <a:lstStyle/>
          <a:p>
            <a:r>
              <a:rPr lang="mk-MK" sz="3200" dirty="0" smtClean="0"/>
              <a:t>градба на очното јаболко (</a:t>
            </a:r>
            <a:r>
              <a:rPr lang="en-GB" sz="3200" i="1" dirty="0" err="1" smtClean="0"/>
              <a:t>bulbus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oculi</a:t>
            </a:r>
            <a:r>
              <a:rPr lang="mk-MK" sz="3200" dirty="0" smtClean="0"/>
              <a:t>)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 </a:t>
            </a:r>
            <a:r>
              <a:rPr lang="en-GB" sz="3200" dirty="0" smtClean="0"/>
              <a:t>         -</a:t>
            </a:r>
            <a:r>
              <a:rPr lang="mk-MK" sz="3200" dirty="0" smtClean="0"/>
              <a:t>надворешна обвивка</a:t>
            </a:r>
            <a:br>
              <a:rPr lang="mk-MK" sz="3200" dirty="0" smtClean="0"/>
            </a:br>
            <a:r>
              <a:rPr lang="en-GB" sz="3200" dirty="0" smtClean="0"/>
              <a:t>             </a:t>
            </a:r>
            <a:r>
              <a:rPr lang="mk-MK" sz="3200" i="1" dirty="0" smtClean="0"/>
              <a:t>(</a:t>
            </a:r>
            <a:r>
              <a:rPr lang="en-GB" sz="3200" i="1" dirty="0" smtClean="0"/>
              <a:t>tunica </a:t>
            </a:r>
            <a:r>
              <a:rPr lang="en-GB" sz="3200" i="1" dirty="0" err="1" smtClean="0"/>
              <a:t>fibrosa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bulbi</a:t>
            </a:r>
            <a:r>
              <a:rPr lang="mk-MK" sz="3200" dirty="0" smtClean="0"/>
              <a:t>)</a:t>
            </a:r>
            <a:endParaRPr lang="mk-MK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</a:rPr>
              <a:t>градбени делови</a:t>
            </a:r>
            <a:r>
              <a:rPr lang="mk-MK" dirty="0" smtClean="0"/>
              <a:t>			</a:t>
            </a:r>
            <a:r>
              <a:rPr lang="en-US" dirty="0" smtClean="0"/>
              <a:t> </a:t>
            </a:r>
            <a:r>
              <a:rPr lang="mk-MK" dirty="0" smtClean="0"/>
              <a:t>              </a:t>
            </a:r>
            <a:r>
              <a:rPr lang="mk-MK" dirty="0" smtClean="0">
                <a:solidFill>
                  <a:srgbClr val="C00000"/>
                </a:solidFill>
              </a:rPr>
              <a:t>функции</a:t>
            </a:r>
            <a:endParaRPr lang="en-GB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/>
              <a:t>рожница (</a:t>
            </a:r>
            <a:r>
              <a:rPr lang="en-GB" b="1" i="1" dirty="0" smtClean="0"/>
              <a:t>cornea</a:t>
            </a:r>
            <a:r>
              <a:rPr lang="mk-MK" dirty="0" smtClean="0"/>
              <a:t>)                                           пропуштање на светлина</a:t>
            </a:r>
          </a:p>
          <a:p>
            <a:pPr>
              <a:buNone/>
            </a:pPr>
            <a:r>
              <a:rPr lang="mk-MK" dirty="0" smtClean="0"/>
              <a:t>белка </a:t>
            </a:r>
            <a:r>
              <a:rPr lang="en-GB" dirty="0" smtClean="0"/>
              <a:t>(</a:t>
            </a:r>
            <a:r>
              <a:rPr lang="en-GB" b="1" i="1" dirty="0" smtClean="0"/>
              <a:t>sclera</a:t>
            </a:r>
            <a:r>
              <a:rPr lang="en-GB" dirty="0" smtClean="0"/>
              <a:t>)</a:t>
            </a:r>
            <a:r>
              <a:rPr lang="mk-MK" dirty="0" smtClean="0"/>
              <a:t>                                                 фокусирање на светлина  </a:t>
            </a:r>
            <a:endParaRPr lang="mk-MK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038600" y="2476499"/>
            <a:ext cx="2628900" cy="209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038600" y="4171949"/>
            <a:ext cx="2628900" cy="209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057650" y="3648074"/>
            <a:ext cx="2628900" cy="209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0634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mk-MK" sz="2800" dirty="0" smtClean="0"/>
              <a:t>             градба на очното јаболко (</a:t>
            </a:r>
            <a:r>
              <a:rPr lang="en-GB" sz="2800" i="1" dirty="0" err="1" smtClean="0"/>
              <a:t>bulbus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oculi</a:t>
            </a:r>
            <a:r>
              <a:rPr lang="mk-MK" sz="2800" dirty="0" smtClean="0"/>
              <a:t>)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GB" sz="2800" dirty="0" smtClean="0"/>
              <a:t>         </a:t>
            </a:r>
            <a:r>
              <a:rPr lang="mk-MK" sz="2800" dirty="0" smtClean="0"/>
              <a:t>                   </a:t>
            </a:r>
            <a:r>
              <a:rPr lang="en-GB" sz="2800" dirty="0" smtClean="0"/>
              <a:t>-</a:t>
            </a:r>
            <a:r>
              <a:rPr lang="mk-MK" sz="2800" dirty="0" smtClean="0"/>
              <a:t>средна обвивка</a:t>
            </a:r>
            <a:br>
              <a:rPr lang="mk-MK" sz="2800" dirty="0" smtClean="0"/>
            </a:br>
            <a:r>
              <a:rPr lang="en-GB" sz="2800" dirty="0" smtClean="0"/>
              <a:t>             </a:t>
            </a:r>
            <a:r>
              <a:rPr lang="mk-MK" sz="2800" dirty="0" smtClean="0"/>
              <a:t>             </a:t>
            </a:r>
            <a:r>
              <a:rPr lang="mk-MK" sz="2800" i="1" dirty="0" smtClean="0"/>
              <a:t>(</a:t>
            </a:r>
            <a:r>
              <a:rPr lang="en-GB" sz="2800" i="1" dirty="0" smtClean="0"/>
              <a:t>tunica </a:t>
            </a:r>
            <a:r>
              <a:rPr lang="en-GB" sz="2800" i="1" dirty="0" err="1" smtClean="0"/>
              <a:t>vasculosa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bulbi</a:t>
            </a:r>
            <a:r>
              <a:rPr lang="mk-MK" sz="2800" dirty="0" smtClean="0"/>
              <a:t>)</a:t>
            </a:r>
            <a:endParaRPr lang="mk-MK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608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</a:rPr>
              <a:t>     градбени делови</a:t>
            </a:r>
            <a:r>
              <a:rPr lang="mk-MK" dirty="0" smtClean="0"/>
              <a:t>			</a:t>
            </a:r>
            <a:r>
              <a:rPr lang="en-US" dirty="0" smtClean="0"/>
              <a:t> </a:t>
            </a:r>
            <a:r>
              <a:rPr lang="mk-MK" dirty="0" smtClean="0"/>
              <a:t>                                      </a:t>
            </a:r>
            <a:r>
              <a:rPr lang="mk-MK" dirty="0" smtClean="0">
                <a:solidFill>
                  <a:srgbClr val="002060"/>
                </a:solidFill>
              </a:rPr>
              <a:t>функции</a:t>
            </a:r>
            <a:endParaRPr lang="en-GB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mk-MK" dirty="0" smtClean="0"/>
          </a:p>
          <a:p>
            <a:r>
              <a:rPr lang="mk-MK" dirty="0" smtClean="0">
                <a:solidFill>
                  <a:srgbClr val="C00000"/>
                </a:solidFill>
              </a:rPr>
              <a:t>садовница (</a:t>
            </a:r>
            <a:r>
              <a:rPr lang="en-GB" b="1" i="1" dirty="0" err="1" smtClean="0">
                <a:solidFill>
                  <a:srgbClr val="C00000"/>
                </a:solidFill>
              </a:rPr>
              <a:t>chorioidea</a:t>
            </a:r>
            <a:r>
              <a:rPr lang="mk-MK" dirty="0" smtClean="0">
                <a:solidFill>
                  <a:srgbClr val="C00000"/>
                </a:solidFill>
              </a:rPr>
              <a:t>)</a:t>
            </a:r>
            <a:r>
              <a:rPr lang="mk-MK" dirty="0" smtClean="0"/>
              <a:t>                                         </a:t>
            </a:r>
            <a:r>
              <a:rPr lang="en-GB" dirty="0" smtClean="0"/>
              <a:t>        </a:t>
            </a:r>
            <a:r>
              <a:rPr lang="mk-MK" sz="1700" dirty="0" smtClean="0">
                <a:solidFill>
                  <a:srgbClr val="002060"/>
                </a:solidFill>
              </a:rPr>
              <a:t>пропуштање на светлина,  потпора на леќа,прекршување на          </a:t>
            </a:r>
            <a:r>
              <a:rPr lang="mk-MK" sz="1600" dirty="0" smtClean="0">
                <a:solidFill>
                  <a:srgbClr val="002060"/>
                </a:solidFill>
              </a:rPr>
              <a:t>         </a:t>
            </a:r>
            <a:r>
              <a:rPr lang="mk-MK" sz="1600" dirty="0" smtClean="0"/>
              <a:t>        					                   </a:t>
            </a:r>
            <a:r>
              <a:rPr lang="mk-MK" sz="1600" dirty="0" smtClean="0">
                <a:solidFill>
                  <a:srgbClr val="002060"/>
                </a:solidFill>
              </a:rPr>
              <a:t> светлина</a:t>
            </a:r>
            <a:endParaRPr lang="en-GB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mk-MK" dirty="0" smtClean="0"/>
              <a:t>                                                                             </a:t>
            </a:r>
          </a:p>
          <a:p>
            <a:r>
              <a:rPr lang="mk-MK" dirty="0" smtClean="0">
                <a:solidFill>
                  <a:srgbClr val="C00000"/>
                </a:solidFill>
              </a:rPr>
              <a:t>шареница </a:t>
            </a:r>
            <a:r>
              <a:rPr lang="en-GB" dirty="0" smtClean="0">
                <a:solidFill>
                  <a:srgbClr val="C00000"/>
                </a:solidFill>
              </a:rPr>
              <a:t>(</a:t>
            </a:r>
            <a:r>
              <a:rPr lang="en-GB" b="1" i="1" dirty="0" smtClean="0">
                <a:solidFill>
                  <a:srgbClr val="C00000"/>
                </a:solidFill>
              </a:rPr>
              <a:t>iris</a:t>
            </a:r>
            <a:r>
              <a:rPr lang="en-GB" dirty="0" smtClean="0">
                <a:solidFill>
                  <a:srgbClr val="C00000"/>
                </a:solidFill>
              </a:rPr>
              <a:t>)</a:t>
            </a:r>
            <a:r>
              <a:rPr lang="mk-MK" dirty="0" smtClean="0">
                <a:solidFill>
                  <a:srgbClr val="C00000"/>
                </a:solidFill>
              </a:rPr>
              <a:t> со                                                  </a:t>
            </a:r>
            <a:r>
              <a:rPr lang="mk-MK" dirty="0" smtClean="0">
                <a:solidFill>
                  <a:srgbClr val="002060"/>
                </a:solidFill>
              </a:rPr>
              <a:t>адаптација на интанзитет на светлина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</a:rPr>
              <a:t>зеница (</a:t>
            </a:r>
            <a:r>
              <a:rPr lang="en-GB" b="1" i="1" dirty="0" err="1" smtClean="0">
                <a:solidFill>
                  <a:srgbClr val="C00000"/>
                </a:solidFill>
              </a:rPr>
              <a:t>pupilla</a:t>
            </a:r>
            <a:r>
              <a:rPr lang="mk-MK" dirty="0" smtClean="0">
                <a:solidFill>
                  <a:srgbClr val="C00000"/>
                </a:solidFill>
              </a:rPr>
              <a:t>) и 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</a:rPr>
              <a:t>отвор на шареницата</a:t>
            </a:r>
          </a:p>
          <a:p>
            <a:endParaRPr lang="mk-MK" dirty="0" smtClean="0"/>
          </a:p>
          <a:p>
            <a:r>
              <a:rPr lang="mk-MK" dirty="0" smtClean="0">
                <a:solidFill>
                  <a:srgbClr val="C00000"/>
                </a:solidFill>
              </a:rPr>
              <a:t>цилијарно тело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mk-MK" dirty="0" smtClean="0"/>
              <a:t>                                                     </a:t>
            </a:r>
            <a:r>
              <a:rPr lang="mk-MK" dirty="0" smtClean="0">
                <a:solidFill>
                  <a:srgbClr val="002060"/>
                </a:solidFill>
              </a:rPr>
              <a:t>прицврстување на леќата и акомодација </a:t>
            </a:r>
            <a:r>
              <a:rPr lang="en-GB" dirty="0" smtClean="0"/>
              <a:t>          </a:t>
            </a:r>
          </a:p>
          <a:p>
            <a:pPr>
              <a:buNone/>
            </a:pPr>
            <a:r>
              <a:rPr lang="mk-MK" b="1" i="1" dirty="0" smtClean="0"/>
              <a:t>     </a:t>
            </a:r>
            <a:r>
              <a:rPr lang="mk-MK" b="1" i="1" dirty="0" smtClean="0">
                <a:solidFill>
                  <a:srgbClr val="C00000"/>
                </a:solidFill>
              </a:rPr>
              <a:t>(</a:t>
            </a:r>
            <a:r>
              <a:rPr lang="en-GB" b="1" i="1" dirty="0" smtClean="0">
                <a:solidFill>
                  <a:srgbClr val="C00000"/>
                </a:solidFill>
              </a:rPr>
              <a:t>corpus </a:t>
            </a:r>
            <a:r>
              <a:rPr lang="en-GB" b="1" i="1" dirty="0" err="1" smtClean="0">
                <a:solidFill>
                  <a:srgbClr val="C00000"/>
                </a:solidFill>
              </a:rPr>
              <a:t>ciliare</a:t>
            </a:r>
            <a:r>
              <a:rPr lang="mk-MK" dirty="0" smtClean="0">
                <a:solidFill>
                  <a:srgbClr val="C00000"/>
                </a:solidFill>
              </a:rPr>
              <a:t>) </a:t>
            </a:r>
            <a:r>
              <a:rPr lang="mk-MK" dirty="0" smtClean="0"/>
              <a:t> </a:t>
            </a:r>
            <a:endParaRPr lang="mk-MK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838574" y="2343149"/>
            <a:ext cx="3514725" cy="2381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714750" y="3143250"/>
            <a:ext cx="2733675" cy="247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267075" y="4029075"/>
            <a:ext cx="2781299" cy="247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057525" y="5514975"/>
            <a:ext cx="3067050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0634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mk-MK" sz="2800" dirty="0" smtClean="0"/>
              <a:t>           </a:t>
            </a:r>
            <a:br>
              <a:rPr lang="mk-MK" sz="2800" dirty="0" smtClean="0"/>
            </a:br>
            <a:r>
              <a:rPr lang="mk-MK" sz="2800" dirty="0" smtClean="0"/>
              <a:t>  градба на очното јаболко (</a:t>
            </a:r>
            <a:r>
              <a:rPr lang="en-GB" sz="2800" i="1" dirty="0" err="1" smtClean="0"/>
              <a:t>bulbus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oculi</a:t>
            </a:r>
            <a:r>
              <a:rPr lang="mk-MK" sz="2800" dirty="0" smtClean="0"/>
              <a:t>)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GB" sz="2800" dirty="0" smtClean="0"/>
              <a:t>         </a:t>
            </a:r>
            <a:r>
              <a:rPr lang="mk-MK" sz="2800" dirty="0" smtClean="0"/>
              <a:t>                   </a:t>
            </a:r>
            <a:r>
              <a:rPr lang="en-GB" sz="2800" dirty="0" smtClean="0"/>
              <a:t>-</a:t>
            </a:r>
            <a:r>
              <a:rPr lang="mk-MK" sz="2800" dirty="0" smtClean="0"/>
              <a:t>внатрешна обвивка</a:t>
            </a:r>
            <a:br>
              <a:rPr lang="mk-MK" sz="2800" dirty="0" smtClean="0"/>
            </a:br>
            <a:r>
              <a:rPr lang="en-GB" sz="2800" dirty="0" smtClean="0"/>
              <a:t>             </a:t>
            </a:r>
            <a:r>
              <a:rPr lang="mk-MK" sz="2800" dirty="0" smtClean="0"/>
              <a:t>             </a:t>
            </a:r>
            <a:r>
              <a:rPr lang="mk-MK" sz="2800" i="1" dirty="0" smtClean="0"/>
              <a:t>(</a:t>
            </a:r>
            <a:r>
              <a:rPr lang="en-GB" sz="2800" i="1" dirty="0" smtClean="0"/>
              <a:t>tunica </a:t>
            </a:r>
            <a:r>
              <a:rPr lang="en-GB" sz="2800" i="1" dirty="0" err="1" smtClean="0"/>
              <a:t>interna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bulbi</a:t>
            </a:r>
            <a:r>
              <a:rPr lang="mk-MK" sz="2800" dirty="0" smtClean="0"/>
              <a:t>)</a:t>
            </a:r>
            <a:endParaRPr lang="mk-MK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608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</a:rPr>
              <a:t>     градбени делови</a:t>
            </a:r>
            <a:r>
              <a:rPr lang="mk-MK" dirty="0" smtClean="0"/>
              <a:t>	                        		</a:t>
            </a:r>
            <a:r>
              <a:rPr lang="en-US" dirty="0" smtClean="0"/>
              <a:t> </a:t>
            </a:r>
            <a:r>
              <a:rPr lang="mk-MK" dirty="0" smtClean="0"/>
              <a:t>     </a:t>
            </a:r>
            <a:r>
              <a:rPr lang="mk-MK" dirty="0" smtClean="0">
                <a:solidFill>
                  <a:srgbClr val="002060"/>
                </a:solidFill>
              </a:rPr>
              <a:t>функции</a:t>
            </a:r>
            <a:endParaRPr lang="en-GB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mk-MK" dirty="0" smtClean="0"/>
          </a:p>
          <a:p>
            <a:r>
              <a:rPr lang="mk-MK" sz="1700" b="1" dirty="0" smtClean="0">
                <a:solidFill>
                  <a:srgbClr val="C00000"/>
                </a:solidFill>
              </a:rPr>
              <a:t>ПИГМЕНТЕН СЛОЈ</a:t>
            </a:r>
            <a:r>
              <a:rPr lang="en-US" sz="1700" b="1" dirty="0" smtClean="0">
                <a:solidFill>
                  <a:srgbClr val="C00000"/>
                </a:solidFill>
              </a:rPr>
              <a:t> </a:t>
            </a:r>
            <a:r>
              <a:rPr lang="en-US" sz="1700" dirty="0" smtClean="0">
                <a:solidFill>
                  <a:srgbClr val="002060"/>
                </a:solidFill>
              </a:rPr>
              <a:t>         </a:t>
            </a:r>
            <a:r>
              <a:rPr lang="mk-MK" sz="1700" dirty="0" smtClean="0">
                <a:solidFill>
                  <a:srgbClr val="002060"/>
                </a:solidFill>
              </a:rPr>
              <a:t>                                                  </a:t>
            </a:r>
            <a:r>
              <a:rPr lang="mk-MK" sz="2000" dirty="0" smtClean="0">
                <a:solidFill>
                  <a:srgbClr val="002060"/>
                </a:solidFill>
              </a:rPr>
              <a:t>дневно, колоритно гледање</a:t>
            </a:r>
            <a:r>
              <a:rPr lang="mk-MK" sz="1700" dirty="0" smtClean="0">
                <a:solidFill>
                  <a:srgbClr val="002060"/>
                </a:solidFill>
              </a:rPr>
              <a:t> </a:t>
            </a:r>
            <a:endParaRPr lang="en-GB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mk-MK" dirty="0" smtClean="0"/>
              <a:t>                                                                             </a:t>
            </a:r>
          </a:p>
          <a:p>
            <a:r>
              <a:rPr lang="mk-MK" b="1" dirty="0" smtClean="0">
                <a:solidFill>
                  <a:srgbClr val="C00000"/>
                </a:solidFill>
              </a:rPr>
              <a:t>мрежница </a:t>
            </a:r>
            <a:r>
              <a:rPr lang="en-GB" b="1" dirty="0" smtClean="0">
                <a:solidFill>
                  <a:srgbClr val="C00000"/>
                </a:solidFill>
              </a:rPr>
              <a:t>(retina)</a:t>
            </a:r>
            <a:r>
              <a:rPr lang="mk-MK" dirty="0" smtClean="0">
                <a:solidFill>
                  <a:srgbClr val="C00000"/>
                </a:solidFill>
              </a:rPr>
              <a:t> со                                     </a:t>
            </a:r>
            <a:r>
              <a:rPr lang="mk-MK" sz="2000" dirty="0" smtClean="0">
                <a:solidFill>
                  <a:srgbClr val="C00000"/>
                </a:solidFill>
              </a:rPr>
              <a:t> </a:t>
            </a:r>
            <a:r>
              <a:rPr lang="mk-MK" sz="2000" dirty="0" smtClean="0">
                <a:solidFill>
                  <a:srgbClr val="002060"/>
                </a:solidFill>
              </a:rPr>
              <a:t>ноќно, неколоритно гледање</a:t>
            </a:r>
            <a:r>
              <a:rPr lang="mk-MK" dirty="0" smtClean="0">
                <a:solidFill>
                  <a:srgbClr val="C00000"/>
                </a:solidFill>
              </a:rPr>
              <a:t>            </a:t>
            </a:r>
            <a:endParaRPr lang="mk-MK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</a:rPr>
              <a:t>жолта дамка (</a:t>
            </a:r>
            <a:r>
              <a:rPr lang="en-GB" dirty="0" smtClean="0">
                <a:solidFill>
                  <a:srgbClr val="C00000"/>
                </a:solidFill>
              </a:rPr>
              <a:t>macula </a:t>
            </a:r>
            <a:r>
              <a:rPr lang="en-GB" dirty="0" err="1" smtClean="0">
                <a:solidFill>
                  <a:srgbClr val="C00000"/>
                </a:solidFill>
              </a:rPr>
              <a:t>lutea</a:t>
            </a:r>
            <a:r>
              <a:rPr lang="mk-MK" dirty="0" smtClean="0">
                <a:solidFill>
                  <a:srgbClr val="C00000"/>
                </a:solidFill>
              </a:rPr>
              <a:t>) и 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</a:rPr>
              <a:t>фоторецепторни клетки</a:t>
            </a:r>
          </a:p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</a:rPr>
              <a:t>(чунчиња и стапчиња)</a:t>
            </a:r>
          </a:p>
          <a:p>
            <a:endParaRPr lang="mk-MK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076699" y="2409824"/>
            <a:ext cx="3514725" cy="2381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714750" y="3390900"/>
            <a:ext cx="2733675" cy="247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200525" y="4476750"/>
            <a:ext cx="2781299" cy="247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0634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54880"/>
            <a:ext cx="9936162" cy="407095"/>
          </a:xfrm>
        </p:spPr>
        <p:txBody>
          <a:bodyPr>
            <a:noAutofit/>
          </a:bodyPr>
          <a:lstStyle/>
          <a:p>
            <a:r>
              <a:rPr lang="mk-MK" sz="2400" dirty="0" smtClean="0"/>
              <a:t>движење на светлосна енергија низ органот за вид</a:t>
            </a:r>
            <a:endParaRPr lang="mk-MK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47799" y="1009649"/>
            <a:ext cx="8896351" cy="517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mk-MK" sz="2000" dirty="0" smtClean="0"/>
              <a:t>Светлосната енергија  се движи низ три етапи низ органот за вид:</a:t>
            </a:r>
            <a:endParaRPr lang="mk-MK" sz="2000" dirty="0" smtClean="0"/>
          </a:p>
          <a:p>
            <a:pPr lvl="0" algn="just"/>
            <a:endParaRPr lang="mk-MK" sz="2000" dirty="0" smtClean="0"/>
          </a:p>
          <a:p>
            <a:pPr lvl="6" algn="just"/>
            <a:r>
              <a:rPr lang="mk-MK" sz="2000" dirty="0" smtClean="0">
                <a:solidFill>
                  <a:srgbClr val="FF0000"/>
                </a:solidFill>
              </a:rPr>
              <a:t>ПРВА ЕТАПА</a:t>
            </a:r>
          </a:p>
          <a:p>
            <a:endParaRPr lang="mk-MK" sz="2000" dirty="0" smtClean="0"/>
          </a:p>
          <a:p>
            <a:r>
              <a:rPr lang="mk-MK" sz="2000" dirty="0" smtClean="0"/>
              <a:t>светлосна енергијаа         прозирна рожница        зеница        леќа</a:t>
            </a:r>
          </a:p>
          <a:p>
            <a:endParaRPr lang="mk-MK" sz="2000" dirty="0" smtClean="0"/>
          </a:p>
          <a:p>
            <a:pPr lvl="6"/>
            <a:r>
              <a:rPr lang="mk-MK" sz="2000" dirty="0" smtClean="0">
                <a:solidFill>
                  <a:srgbClr val="FF0000"/>
                </a:solidFill>
              </a:rPr>
              <a:t>ВТОРА ЕТАПА</a:t>
            </a:r>
            <a:r>
              <a:rPr lang="mk-MK" sz="2000" dirty="0" smtClean="0"/>
              <a:t> </a:t>
            </a:r>
          </a:p>
          <a:p>
            <a:endParaRPr lang="mk-MK" sz="2000" dirty="0" smtClean="0"/>
          </a:p>
          <a:p>
            <a:r>
              <a:rPr lang="mk-MK" sz="2000" dirty="0" smtClean="0"/>
              <a:t>прекршување на светлината во леќата       жолта дамка на мрежница</a:t>
            </a:r>
          </a:p>
          <a:p>
            <a:endParaRPr lang="mk-MK" sz="2000" dirty="0" smtClean="0"/>
          </a:p>
          <a:p>
            <a:pPr lvl="6"/>
            <a:r>
              <a:rPr lang="mk-MK" sz="2000" dirty="0" smtClean="0">
                <a:solidFill>
                  <a:srgbClr val="FF0000"/>
                </a:solidFill>
              </a:rPr>
              <a:t>ТРЕТА ЕТАПА </a:t>
            </a:r>
          </a:p>
          <a:p>
            <a:pPr>
              <a:buFont typeface="Arial" pitchFamily="34" charset="0"/>
              <a:buChar char="•"/>
            </a:pPr>
            <a:endParaRPr lang="mk-MK" sz="2000" dirty="0" smtClean="0"/>
          </a:p>
          <a:p>
            <a:r>
              <a:rPr lang="mk-MK" sz="2000" dirty="0" smtClean="0"/>
              <a:t>светлина       стапчиња со родопсин        разложување на родопсин</a:t>
            </a:r>
          </a:p>
          <a:p>
            <a:pPr>
              <a:buFont typeface="Arial" pitchFamily="34" charset="0"/>
              <a:buChar char="•"/>
            </a:pPr>
            <a:endParaRPr lang="mk-MK" sz="2000" dirty="0" smtClean="0"/>
          </a:p>
          <a:p>
            <a:r>
              <a:rPr lang="mk-MK" sz="2000" dirty="0" smtClean="0"/>
              <a:t>       спроведување на нервен импулс        нервен центар (асоцијативна зона во кора на голем мозок)</a:t>
            </a:r>
            <a:endParaRPr lang="mk-MK" sz="2000" dirty="0"/>
          </a:p>
        </p:txBody>
      </p:sp>
      <p:sp>
        <p:nvSpPr>
          <p:cNvPr id="4" name="Right Arrow 3"/>
          <p:cNvSpPr/>
          <p:nvPr/>
        </p:nvSpPr>
        <p:spPr>
          <a:xfrm flipV="1">
            <a:off x="4086225" y="2362200"/>
            <a:ext cx="390525" cy="15430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838950" y="2381251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6000750" y="5429251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562100" y="5429251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  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667000" y="4819651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848350" y="4848226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8191500" y="2390776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6153150" y="3590926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8202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3906837"/>
            <a:ext cx="9905999" cy="1166375"/>
          </a:xfrm>
        </p:spPr>
        <p:txBody>
          <a:bodyPr>
            <a:noAutofit/>
          </a:bodyPr>
          <a:lstStyle/>
          <a:p>
            <a:endParaRPr lang="mk-MK" dirty="0" smtClean="0"/>
          </a:p>
          <a:p>
            <a:endParaRPr lang="mk-MK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25652" y="3400337"/>
            <a:ext cx="9905999" cy="1166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endParaRPr kumimoji="0" lang="mk-MK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30912" y="4729857"/>
            <a:ext cx="9905999" cy="1166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endParaRPr kumimoji="0" lang="mk-MK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18" name="AutoShape 2" descr="Резултат со слика за oko organ vida"/>
          <p:cNvSpPr>
            <a:spLocks noChangeAspect="1" noChangeArrowheads="1"/>
          </p:cNvSpPr>
          <p:nvPr/>
        </p:nvSpPr>
        <p:spPr bwMode="auto">
          <a:xfrm>
            <a:off x="155575" y="-547688"/>
            <a:ext cx="1590675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Резултат со слика за oko organ vida"/>
          <p:cNvSpPr>
            <a:spLocks noChangeAspect="1" noChangeArrowheads="1"/>
          </p:cNvSpPr>
          <p:nvPr/>
        </p:nvSpPr>
        <p:spPr bwMode="auto">
          <a:xfrm>
            <a:off x="155575" y="-547688"/>
            <a:ext cx="1590675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2" name="Picture 6" descr="https://upload.wikimedia.org/wikipedia/commons/0/0e/Emmetrop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0175" y="2025650"/>
            <a:ext cx="7620000" cy="3705225"/>
          </a:xfrm>
          <a:prstGeom prst="rect">
            <a:avLst/>
          </a:prstGeom>
          <a:noFill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72157"/>
          </a:xfrm>
        </p:spPr>
        <p:txBody>
          <a:bodyPr>
            <a:normAutofit/>
          </a:bodyPr>
          <a:lstStyle/>
          <a:p>
            <a:r>
              <a:rPr lang="mk-MK" sz="2800" b="1" dirty="0" smtClean="0">
                <a:solidFill>
                  <a:schemeClr val="tx2">
                    <a:lumMod val="50000"/>
                  </a:schemeClr>
                </a:solidFill>
              </a:rPr>
              <a:t>                     прекршување на светлината во        			очното јаболко</a:t>
            </a:r>
            <a:endParaRPr lang="mk-MK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0734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особини на сетилото за вид</a:t>
            </a:r>
            <a:endParaRPr lang="mk-MK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18738"/>
          </a:xfrm>
        </p:spPr>
        <p:txBody>
          <a:bodyPr>
            <a:normAutofit/>
          </a:bodyPr>
          <a:lstStyle/>
          <a:p>
            <a:r>
              <a:rPr lang="mk-MK" dirty="0" smtClean="0"/>
              <a:t> АДАПТАЦИЈА НА ИНТЕНЗИТЕТ НА СВЕТЛИНА </a:t>
            </a:r>
            <a:r>
              <a:rPr lang="mk-MK" sz="1800" dirty="0" smtClean="0"/>
              <a:t>(ПРЕКУ ОТВОРАЊЕ И ЗАТВОРАНЕ НА ЗЕНИЦАТА)</a:t>
            </a:r>
          </a:p>
          <a:p>
            <a:r>
              <a:rPr lang="mk-MK" dirty="0" smtClean="0"/>
              <a:t>АКОМОДАЦИЈА КОН ПЕДМЕТИ НА РАЗЛИЧНА ДАЛЕЧИНА (</a:t>
            </a:r>
            <a:r>
              <a:rPr lang="mk-MK" sz="1800" dirty="0" smtClean="0"/>
              <a:t>ИСПАКНУВАЊЕ И ИЗРАМНУВАЊЕ НА СВЕРНА ПОВРШИНА НА ОЧНА ЛЕЌА</a:t>
            </a:r>
            <a:r>
              <a:rPr lang="mk-MK" dirty="0" smtClean="0"/>
              <a:t>)</a:t>
            </a:r>
          </a:p>
          <a:p>
            <a:r>
              <a:rPr lang="mk-MK" dirty="0" smtClean="0"/>
              <a:t>СПОСОБНОСТ ЗА КОЛОРИТНО ГЛЕДАЊЕ (</a:t>
            </a:r>
            <a:r>
              <a:rPr lang="mk-MK" sz="1800" dirty="0" smtClean="0"/>
              <a:t>СО ХЕМИСКИ МАТЕРИИ ВО ЧУНЧИЊАТА ОСЕТЛИВИ НА БОИТЕР СО РАЗЛИЧНА БРАНОВА ДОЛЖИНА</a:t>
            </a:r>
            <a:r>
              <a:rPr lang="mk-MK" dirty="0" smtClean="0"/>
              <a:t>)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650834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009" y="742950"/>
            <a:ext cx="9301765" cy="6124576"/>
          </a:xfrm>
        </p:spPr>
        <p:txBody>
          <a:bodyPr>
            <a:normAutofit/>
          </a:bodyPr>
          <a:lstStyle/>
          <a:p>
            <a:r>
              <a:rPr lang="mk-MK" dirty="0" smtClean="0"/>
              <a:t>Преку сетилните органи се остварува врска меѓу човекот и надворешната средина</a:t>
            </a:r>
          </a:p>
          <a:p>
            <a:r>
              <a:rPr lang="mk-MK" dirty="0" smtClean="0"/>
              <a:t>Сетилните клетки на сетилото за вид се фонорецептори</a:t>
            </a:r>
            <a:endParaRPr lang="mk-MK" dirty="0" smtClean="0"/>
          </a:p>
          <a:p>
            <a:r>
              <a:rPr lang="mk-MK" dirty="0" smtClean="0"/>
              <a:t>Сетилото за слух е изградено од надворешно,средно и внатрешно уво</a:t>
            </a:r>
            <a:endParaRPr lang="mk-MK" dirty="0" smtClean="0"/>
          </a:p>
          <a:p>
            <a:r>
              <a:rPr lang="mk-MK" dirty="0" smtClean="0"/>
              <a:t>Патот на движење на звучниот сигнал е низ трите дела на увото</a:t>
            </a:r>
            <a:endParaRPr lang="mk-MK" dirty="0" smtClean="0"/>
          </a:p>
          <a:p>
            <a:r>
              <a:rPr lang="mk-MK" dirty="0" smtClean="0"/>
              <a:t>Окото поседува фоторецептори</a:t>
            </a:r>
            <a:endParaRPr lang="mk-MK" dirty="0" smtClean="0"/>
          </a:p>
          <a:p>
            <a:r>
              <a:rPr lang="mk-MK" dirty="0" smtClean="0"/>
              <a:t>Окото е изградено од надворешна, средна и внатрешна обвивка</a:t>
            </a:r>
          </a:p>
          <a:p>
            <a:r>
              <a:rPr lang="mk-MK" dirty="0" smtClean="0"/>
              <a:t>Родопсинот е пигмент за формирање фоторецепторни клетки  </a:t>
            </a:r>
            <a:endParaRPr lang="mk-MK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38225" y="0"/>
            <a:ext cx="9932986" cy="904875"/>
          </a:xfrm>
        </p:spPr>
        <p:txBody>
          <a:bodyPr/>
          <a:lstStyle/>
          <a:p>
            <a:r>
              <a:rPr lang="mk-MK" dirty="0" smtClean="0"/>
              <a:t>кратОК ЗАКЛУЧОК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876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2123" y="862885"/>
            <a:ext cx="11397803" cy="5950491"/>
          </a:xfrm>
        </p:spPr>
        <p:txBody>
          <a:bodyPr>
            <a:normAutofit/>
          </a:bodyPr>
          <a:lstStyle/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Што претставуваат сетилни органи?</a:t>
            </a:r>
            <a:endParaRPr lang="mk-MK" b="1" dirty="0" smtClean="0">
              <a:solidFill>
                <a:srgbClr val="C00000"/>
              </a:solidFill>
            </a:endParaRP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Опиши ја градбата на сетилото за слух</a:t>
            </a:r>
            <a:endParaRPr lang="mk-MK" b="1" dirty="0" smtClean="0">
              <a:solidFill>
                <a:srgbClr val="C00000"/>
              </a:solidFill>
            </a:endParaRP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Каде се сместени фонорецепторите?</a:t>
            </a:r>
            <a:endParaRPr lang="mk-MK" b="1" dirty="0" smtClean="0">
              <a:solidFill>
                <a:srgbClr val="C00000"/>
              </a:solidFill>
            </a:endParaRP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Каде е сместен центарот за обработка на звукот?</a:t>
            </a:r>
            <a:endParaRPr lang="mk-MK" b="1" dirty="0" smtClean="0">
              <a:solidFill>
                <a:srgbClr val="C00000"/>
              </a:solidFill>
            </a:endParaRP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Наброј ги трите етапи за движење на светлосната енергија.</a:t>
            </a:r>
            <a:endParaRPr lang="mk-MK" b="1" dirty="0" smtClean="0">
              <a:solidFill>
                <a:srgbClr val="C00000"/>
              </a:solidFill>
            </a:endParaRP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Кои особини ги имаат фоторецепторите</a:t>
            </a:r>
            <a:r>
              <a:rPr lang="mk-MK" b="1" dirty="0" smtClean="0">
                <a:solidFill>
                  <a:srgbClr val="C00000"/>
                </a:solidFill>
              </a:rPr>
              <a:t>?</a:t>
            </a: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кои делови го градат оптичкиот апарат?</a:t>
            </a:r>
            <a:endParaRPr lang="mk-MK" b="1" dirty="0" smtClean="0">
              <a:solidFill>
                <a:srgbClr val="C00000"/>
              </a:solidFill>
            </a:endParaRPr>
          </a:p>
          <a:p>
            <a:pPr marL="0" indent="0"/>
            <a:r>
              <a:rPr lang="mk-MK" b="1" dirty="0" smtClean="0">
                <a:solidFill>
                  <a:srgbClr val="C00000"/>
                </a:solidFill>
              </a:rPr>
              <a:t> Која е единица мерка за прекршувачката сила на леќата ?</a:t>
            </a:r>
            <a:endParaRPr lang="mk-MK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mk-MK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 благодарам на соработката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2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  <a:defRPr/>
            </a:pPr>
            <a:r>
              <a:rPr lang="mk-MK" sz="2800" b="1" cap="none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Кратки прашања за проверка на знаењето</a:t>
            </a:r>
            <a:endParaRPr lang="en-US" sz="2800" b="1" cap="none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5" name="Picture 4" descr="st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24256" y="3687005"/>
            <a:ext cx="2267744" cy="1476626"/>
          </a:xfrm>
          <a:prstGeom prst="rect">
            <a:avLst/>
          </a:prstGeom>
        </p:spPr>
      </p:pic>
      <p:pic>
        <p:nvPicPr>
          <p:cNvPr id="6" name="Picture 5" descr="students-learning-clipart-i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24256" y="5164084"/>
            <a:ext cx="2304256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55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1223" y="1412874"/>
            <a:ext cx="8506227" cy="5335655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lnSpc>
                <a:spcPct val="150000"/>
              </a:lnSpc>
              <a:buNone/>
              <a:defRPr/>
            </a:pPr>
            <a:r>
              <a:rPr lang="mk-MK" b="1" dirty="0" smtClean="0"/>
              <a:t>Да научиме 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Како е изградено сетилото за слух кај  човекот?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Низ колку етапи се движи звучниот сигнал? 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Која е единица мерка за интензитет на звукот?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Градба на сетилото за вид. 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Начин на формирање на лик.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Особини на сетилото за вид.</a:t>
            </a:r>
          </a:p>
          <a:p>
            <a:pPr marL="624078" indent="-514350">
              <a:lnSpc>
                <a:spcPct val="150000"/>
              </a:lnSpc>
              <a:buNone/>
              <a:defRPr/>
            </a:pPr>
            <a:endParaRPr lang="mk-MK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50000"/>
              </a:lnSpc>
              <a:buNone/>
              <a:defRPr/>
            </a:pP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По обработката на оваа наставна содржина да знаеме самостојно да одговориме на овие прашања!</a:t>
            </a:r>
          </a:p>
          <a:p>
            <a:pPr marL="624078" indent="-514350">
              <a:lnSpc>
                <a:spcPct val="150000"/>
              </a:lnSpc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mk-MK" dirty="0" smtClean="0"/>
              <a:t>ЦЕЛИ НА ЧАСОТ</a:t>
            </a:r>
            <a:endParaRPr lang="en-US" dirty="0"/>
          </a:p>
        </p:txBody>
      </p:sp>
      <p:pic>
        <p:nvPicPr>
          <p:cNvPr id="5" name="Picture 4" descr="1080958-Clipart-School-Boy-Studying-A-Molecule-Model-Royalty-Free-Vector-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9214" y="116632"/>
            <a:ext cx="2169274" cy="178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51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1412" y="0"/>
            <a:ext cx="9905999" cy="5791201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/>
              <a:t>Очи – Ацо Шопов</a:t>
            </a:r>
            <a:endParaRPr lang="ru-RU" dirty="0" smtClean="0"/>
          </a:p>
          <a:p>
            <a:r>
              <a:rPr lang="ru-RU" dirty="0" smtClean="0"/>
              <a:t>Три дена на раце те носевме збрана,</a:t>
            </a:r>
            <a:br>
              <a:rPr lang="ru-RU" dirty="0" smtClean="0"/>
            </a:br>
            <a:r>
              <a:rPr lang="ru-RU" dirty="0" smtClean="0"/>
              <a:t>со тага и болка на погледот срцен,</a:t>
            </a:r>
            <a:br>
              <a:rPr lang="ru-RU" dirty="0" smtClean="0"/>
            </a:br>
            <a:r>
              <a:rPr lang="ru-RU" dirty="0" smtClean="0"/>
              <a:t>и секоја капка на твојата рана</a:t>
            </a:r>
            <a:br>
              <a:rPr lang="ru-RU" dirty="0" smtClean="0"/>
            </a:br>
            <a:r>
              <a:rPr lang="ru-RU" dirty="0" smtClean="0"/>
              <a:t>ко крвава жар ни капеше в срце.</a:t>
            </a:r>
          </a:p>
          <a:p>
            <a:r>
              <a:rPr lang="ru-RU" dirty="0" smtClean="0"/>
              <a:t>Другарите беа и морни и гладни</a:t>
            </a:r>
            <a:br>
              <a:rPr lang="ru-RU" dirty="0" smtClean="0"/>
            </a:br>
            <a:r>
              <a:rPr lang="ru-RU" dirty="0" smtClean="0"/>
              <a:t>со згорени грла и свиени плеќи</a:t>
            </a:r>
            <a:br>
              <a:rPr lang="ru-RU" dirty="0" smtClean="0"/>
            </a:br>
            <a:r>
              <a:rPr lang="ru-RU" dirty="0" smtClean="0"/>
              <a:t>со тап бол се впија во очите ладни</a:t>
            </a:r>
            <a:br>
              <a:rPr lang="ru-RU" dirty="0" smtClean="0"/>
            </a:br>
            <a:r>
              <a:rPr lang="ru-RU" dirty="0" smtClean="0"/>
              <a:t>и жалеа оти не ќе пламнат веќе.</a:t>
            </a:r>
          </a:p>
          <a:p>
            <a:r>
              <a:rPr lang="ru-RU" dirty="0" smtClean="0"/>
              <a:t>Но јас знаев оти пак ке вивнат в жарој</a:t>
            </a:r>
            <a:br>
              <a:rPr lang="ru-RU" dirty="0" smtClean="0"/>
            </a:br>
            <a:r>
              <a:rPr lang="ru-RU" dirty="0" smtClean="0"/>
              <a:t>и борците под нив ќе цветат и раснат,</a:t>
            </a:r>
            <a:br>
              <a:rPr lang="ru-RU" dirty="0" smtClean="0"/>
            </a:br>
            <a:r>
              <a:rPr lang="ru-RU" dirty="0" smtClean="0"/>
              <a:t>в студените утра ќе греат ко сонце</a:t>
            </a:r>
            <a:br>
              <a:rPr lang="ru-RU" dirty="0" smtClean="0"/>
            </a:br>
            <a:r>
              <a:rPr lang="ru-RU" dirty="0" smtClean="0"/>
              <a:t>и никога нема да стијнат и згаснат.</a:t>
            </a:r>
          </a:p>
          <a:p>
            <a:r>
              <a:rPr lang="ru-RU" dirty="0" smtClean="0"/>
              <a:t>Последната вечер в планинското село,</a:t>
            </a:r>
            <a:br>
              <a:rPr lang="ru-RU" dirty="0" smtClean="0"/>
            </a:br>
            <a:r>
              <a:rPr lang="ru-RU" dirty="0" smtClean="0"/>
              <a:t>кај борците беа со дрипава дреа,</a:t>
            </a:r>
            <a:br>
              <a:rPr lang="ru-RU" dirty="0" smtClean="0"/>
            </a:br>
            <a:r>
              <a:rPr lang="ru-RU" dirty="0" smtClean="0"/>
              <a:t>со пликови жешки на стапал тешки,</a:t>
            </a:r>
            <a:br>
              <a:rPr lang="ru-RU" dirty="0" smtClean="0"/>
            </a:br>
            <a:r>
              <a:rPr lang="ru-RU" dirty="0" smtClean="0"/>
              <a:t>и смрштени чела – згасени, мразни</a:t>
            </a:r>
            <a:br>
              <a:rPr lang="ru-RU" dirty="0" smtClean="0"/>
            </a:br>
            <a:r>
              <a:rPr lang="ru-RU" dirty="0" smtClean="0"/>
              <a:t>ко нивните пушки укочени, празни,</a:t>
            </a:r>
            <a:br>
              <a:rPr lang="ru-RU" dirty="0" smtClean="0"/>
            </a:br>
            <a:r>
              <a:rPr lang="ru-RU" dirty="0" smtClean="0"/>
              <a:t>и нечујно, глуво, ко здушена реја</a:t>
            </a:r>
            <a:br>
              <a:rPr lang="ru-RU" dirty="0" smtClean="0"/>
            </a:br>
            <a:r>
              <a:rPr lang="ru-RU" dirty="0" smtClean="0"/>
              <a:t>се точеше шепот од уво до уво:</a:t>
            </a:r>
            <a:br>
              <a:rPr lang="ru-RU" dirty="0" smtClean="0"/>
            </a:br>
            <a:r>
              <a:rPr lang="ru-RU" dirty="0" smtClean="0"/>
              <a:t>“Утре, друже, в зори, страшен бој не чека,</a:t>
            </a:r>
            <a:br>
              <a:rPr lang="ru-RU" dirty="0" smtClean="0"/>
            </a:br>
            <a:r>
              <a:rPr lang="ru-RU" dirty="0" smtClean="0"/>
              <a:t>а ние сме малку, – сал неколку души…”</a:t>
            </a:r>
          </a:p>
          <a:p>
            <a:r>
              <a:rPr lang="ru-RU" dirty="0" smtClean="0"/>
              <a:t>И кога ко игла ти прободе уши –</a:t>
            </a:r>
            <a:br>
              <a:rPr lang="ru-RU" dirty="0" smtClean="0"/>
            </a:br>
            <a:r>
              <a:rPr lang="ru-RU" dirty="0" smtClean="0"/>
              <a:t>ти растресе снага и размолска тага,</a:t>
            </a:r>
            <a:br>
              <a:rPr lang="ru-RU" dirty="0" smtClean="0"/>
            </a:br>
            <a:r>
              <a:rPr lang="ru-RU" dirty="0" smtClean="0"/>
              <a:t>со лунјени очи широки и волни</a:t>
            </a:r>
            <a:br>
              <a:rPr lang="ru-RU" dirty="0" smtClean="0"/>
            </a:br>
            <a:r>
              <a:rPr lang="ru-RU" dirty="0" smtClean="0"/>
              <a:t>ги расече в ноќта здивените молнји!</a:t>
            </a:r>
          </a:p>
          <a:p>
            <a:r>
              <a:rPr lang="ru-RU" dirty="0" smtClean="0"/>
              <a:t>Ко тогај, ко тогај, о другарко, помниш –</a:t>
            </a:r>
            <a:br>
              <a:rPr lang="ru-RU" dirty="0" smtClean="0"/>
            </a:br>
            <a:r>
              <a:rPr lang="ru-RU" dirty="0" smtClean="0"/>
              <a:t>в смрзнатата вечер на пролетта рана,</a:t>
            </a:r>
            <a:br>
              <a:rPr lang="ru-RU" dirty="0" smtClean="0"/>
            </a:br>
            <a:r>
              <a:rPr lang="ru-RU" dirty="0" smtClean="0"/>
              <a:t>кај нашата младост и првата радост</a:t>
            </a:r>
            <a:br>
              <a:rPr lang="ru-RU" dirty="0" smtClean="0"/>
            </a:br>
            <a:r>
              <a:rPr lang="ru-RU" dirty="0" smtClean="0"/>
              <a:t>ја косеше луто куршумната слана,</a:t>
            </a:r>
            <a:br>
              <a:rPr lang="ru-RU" dirty="0" smtClean="0"/>
            </a:br>
            <a:r>
              <a:rPr lang="ru-RU" dirty="0" smtClean="0"/>
              <a:t>а ти чело збрчка, ко тигрица рипна</a:t>
            </a:r>
            <a:br>
              <a:rPr lang="ru-RU" dirty="0" smtClean="0"/>
            </a:br>
            <a:r>
              <a:rPr lang="ru-RU" dirty="0" smtClean="0"/>
              <a:t>и летна во ноќта крвава и црна, –</a:t>
            </a:r>
            <a:br>
              <a:rPr lang="ru-RU" dirty="0" smtClean="0"/>
            </a:br>
            <a:r>
              <a:rPr lang="ru-RU" dirty="0" smtClean="0"/>
              <a:t>со своите очи што ригаа пламен</a:t>
            </a:r>
            <a:br>
              <a:rPr lang="ru-RU" dirty="0" smtClean="0"/>
            </a:br>
            <a:r>
              <a:rPr lang="ru-RU" dirty="0" smtClean="0"/>
              <a:t>ги растопи чашкум челичните зрна…</a:t>
            </a:r>
          </a:p>
          <a:p>
            <a:r>
              <a:rPr lang="ru-RU" dirty="0" smtClean="0"/>
              <a:t>И после! И после – в последната вечер…</a:t>
            </a:r>
            <a:br>
              <a:rPr lang="ru-RU" dirty="0" smtClean="0"/>
            </a:br>
            <a:r>
              <a:rPr lang="ru-RU" dirty="0" smtClean="0"/>
              <a:t>јас нејќам да мислам што потаму стана,</a:t>
            </a:r>
            <a:br>
              <a:rPr lang="ru-RU" dirty="0" smtClean="0"/>
            </a:br>
            <a:r>
              <a:rPr lang="ru-RU" dirty="0" smtClean="0"/>
              <a:t>прошталниот шепот ти замрзна в усни,</a:t>
            </a:r>
            <a:br>
              <a:rPr lang="ru-RU" dirty="0" smtClean="0"/>
            </a:br>
            <a:r>
              <a:rPr lang="ru-RU" dirty="0" smtClean="0"/>
              <a:t>ти гореа очи под веѓите густи!</a:t>
            </a:r>
            <a:br>
              <a:rPr lang="ru-RU" dirty="0" smtClean="0"/>
            </a:br>
            <a:r>
              <a:rPr lang="ru-RU" dirty="0" smtClean="0"/>
              <a:t>Со нивниот пламен и со клетва света,</a:t>
            </a:r>
            <a:br>
              <a:rPr lang="ru-RU" dirty="0" smtClean="0"/>
            </a:br>
            <a:r>
              <a:rPr lang="ru-RU" dirty="0" smtClean="0"/>
              <a:t>на заседа тргнав сред мојата чета.</a:t>
            </a:r>
          </a:p>
          <a:p>
            <a:r>
              <a:rPr lang="ru-RU" dirty="0" smtClean="0"/>
              <a:t>А утринта кога зрив чела ни спраши</a:t>
            </a:r>
            <a:br>
              <a:rPr lang="ru-RU" dirty="0" smtClean="0"/>
            </a:br>
            <a:r>
              <a:rPr lang="ru-RU" dirty="0" smtClean="0"/>
              <a:t>ти не беше веќе в редовите наши,</a:t>
            </a:r>
            <a:br>
              <a:rPr lang="ru-RU" dirty="0" smtClean="0"/>
            </a:br>
            <a:r>
              <a:rPr lang="ru-RU" dirty="0" smtClean="0"/>
              <a:t>но скипеа борци со одмазда жолчна,</a:t>
            </a:r>
            <a:br>
              <a:rPr lang="ru-RU" dirty="0" smtClean="0"/>
            </a:br>
            <a:r>
              <a:rPr lang="ru-RU" dirty="0" smtClean="0"/>
              <a:t>и видов! о видов – кога бојот почна</a:t>
            </a:r>
            <a:br>
              <a:rPr lang="ru-RU" dirty="0" smtClean="0"/>
            </a:br>
            <a:r>
              <a:rPr lang="ru-RU" dirty="0" smtClean="0"/>
              <a:t>развихреа сите со твојата сила –</a:t>
            </a:r>
            <a:br>
              <a:rPr lang="ru-RU" dirty="0" smtClean="0"/>
            </a:br>
            <a:r>
              <a:rPr lang="ru-RU" dirty="0" smtClean="0"/>
              <a:t>ко елени брзи и лесни ко птица.</a:t>
            </a:r>
          </a:p>
          <a:p>
            <a:r>
              <a:rPr lang="ru-RU" dirty="0" smtClean="0"/>
              <a:t>А твоите очи се искреа гневно</a:t>
            </a:r>
            <a:br>
              <a:rPr lang="ru-RU" dirty="0" smtClean="0"/>
            </a:br>
            <a:r>
              <a:rPr lang="ru-RU" dirty="0" smtClean="0"/>
              <a:t>во нивните потни, распалени лица…</a:t>
            </a:r>
          </a:p>
          <a:p>
            <a:r>
              <a:rPr lang="ru-RU" dirty="0" smtClean="0"/>
              <a:t>Три дена на раце те носевме збрана,</a:t>
            </a:r>
            <a:br>
              <a:rPr lang="ru-RU" dirty="0" smtClean="0"/>
            </a:br>
            <a:r>
              <a:rPr lang="ru-RU" dirty="0" smtClean="0"/>
              <a:t>со тага и болка во погледот срчен,</a:t>
            </a:r>
            <a:br>
              <a:rPr lang="ru-RU" dirty="0" smtClean="0"/>
            </a:br>
            <a:r>
              <a:rPr lang="ru-RU" dirty="0" smtClean="0"/>
              <a:t>и секоја капка од твојата рана</a:t>
            </a:r>
            <a:br>
              <a:rPr lang="ru-RU" dirty="0" smtClean="0"/>
            </a:br>
            <a:r>
              <a:rPr lang="ru-RU" dirty="0" smtClean="0"/>
              <a:t>ко крвава жар ни капеше в срце.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87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сетило за слух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1411" y="2097088"/>
            <a:ext cx="9998814" cy="43938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altLang="mk-MK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Кај човекот главни карактеристики на сетилото за слух се: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000" b="1" i="1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altLang="mk-MK" sz="20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-фонорецептори-примаат механичка дразба вбо вид на звучни бранови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mk-MK" altLang="mk-MK" sz="20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-фонорецепторите се сместени во Кортиевит орган во нвнатрешното уво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mk-MK" altLang="mk-MK" sz="20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-движењето на звучниот сигнал се одвива во три етапи: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mk-MK" altLang="mk-MK" sz="20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надворечно уво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mk-MK" altLang="mk-MK" sz="2000" b="1" i="1" dirty="0" smtClean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средно уво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mk-MK" altLang="mk-MK" sz="20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Кортиев орган во внатрешно уво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5B9BD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46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291" y="595276"/>
            <a:ext cx="9905998" cy="720885"/>
          </a:xfrm>
        </p:spPr>
        <p:txBody>
          <a:bodyPr/>
          <a:lstStyle/>
          <a:p>
            <a:r>
              <a:rPr lang="mk-MK" dirty="0" smtClean="0"/>
              <a:t>градба на сетилото за слух</a:t>
            </a:r>
            <a:endParaRPr lang="mk-MK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627503" y="2076450"/>
            <a:ext cx="3196640" cy="951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tabLst/>
              <a:defRPr/>
            </a:pPr>
            <a:endParaRPr kumimoji="0" lang="mk-M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https://upload.wikimedia.org/wikipedia/commons/thumb/1/1f/Anatomy_of_the_Human_Ear_mk.svg/350px-Anatomy_of_the_Human_Ear_m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0675" y="1276350"/>
            <a:ext cx="7128164" cy="49625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k-MK" b="1" dirty="0" smtClean="0"/>
              <a:t>коскен лавиринт</a:t>
            </a:r>
          </a:p>
          <a:p>
            <a:r>
              <a:rPr lang="en-GB" b="1" dirty="0" smtClean="0"/>
              <a:t>             </a:t>
            </a:r>
            <a:r>
              <a:rPr lang="mk-MK" b="1" dirty="0" smtClean="0"/>
              <a:t>(</a:t>
            </a:r>
            <a:r>
              <a:rPr lang="en-GB" b="1" dirty="0" err="1" smtClean="0"/>
              <a:t>labyrinthus</a:t>
            </a:r>
            <a:r>
              <a:rPr lang="en-GB" b="1" dirty="0" smtClean="0"/>
              <a:t> </a:t>
            </a:r>
            <a:r>
              <a:rPr lang="en-GB" b="1" dirty="0" err="1" smtClean="0"/>
              <a:t>osseus</a:t>
            </a:r>
            <a:r>
              <a:rPr lang="mk-MK" b="1" dirty="0" smtClean="0"/>
              <a:t>)</a:t>
            </a:r>
            <a:r>
              <a:rPr lang="en-GB" b="1" dirty="0" smtClean="0"/>
              <a:t>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54880"/>
            <a:ext cx="9905998" cy="4683820"/>
          </a:xfrm>
        </p:spPr>
        <p:txBody>
          <a:bodyPr>
            <a:normAutofit/>
          </a:bodyPr>
          <a:lstStyle/>
          <a:p>
            <a:r>
              <a:rPr lang="en-GB" dirty="0" smtClean="0"/>
              <a:t>     </a:t>
            </a:r>
            <a:r>
              <a:rPr lang="mk-MK" dirty="0" smtClean="0"/>
              <a:t>за учениците кои сакаат да се запознаат подетално за градбата на органот за слух и рамнотежа</a:t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en-GB" dirty="0" smtClean="0"/>
              <a:t>        </a:t>
            </a:r>
            <a:r>
              <a:rPr lang="mk-MK" i="1" dirty="0" smtClean="0"/>
              <a:t>(</a:t>
            </a:r>
            <a:r>
              <a:rPr lang="en-GB" i="1" dirty="0" err="1" smtClean="0"/>
              <a:t>organon</a:t>
            </a:r>
            <a:r>
              <a:rPr lang="en-GB" i="1" dirty="0" smtClean="0"/>
              <a:t> </a:t>
            </a:r>
            <a:r>
              <a:rPr lang="en-GB" i="1" dirty="0" err="1" smtClean="0"/>
              <a:t>vestibulocochleare</a:t>
            </a:r>
            <a:r>
              <a:rPr lang="mk-MK" dirty="0" smtClean="0"/>
              <a:t>)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286820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2686050" y="333375"/>
            <a:ext cx="4038477" cy="1023938"/>
          </a:xfrm>
          <a:prstGeom prst="rect">
            <a:avLst/>
          </a:prstGeom>
          <a:solidFill>
            <a:srgbClr val="5B9BD5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Надворешно уво</a:t>
            </a:r>
            <a:r>
              <a:rPr kumimoji="0" lang="en-GB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GB" altLang="mk-MK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auris</a:t>
            </a:r>
            <a:r>
              <a:rPr kumimoji="0" lang="en-GB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GB" altLang="mk-MK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externa</a:t>
            </a:r>
            <a:r>
              <a:rPr kumimoji="0" lang="en-GB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mk-MK" alt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7"/>
          <p:cNvSpPr>
            <a:spLocks noChangeArrowheads="1"/>
          </p:cNvSpPr>
          <p:nvPr/>
        </p:nvSpPr>
        <p:spPr bwMode="auto">
          <a:xfrm>
            <a:off x="4267078" y="1447800"/>
            <a:ext cx="80963" cy="4953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4581403" y="1447800"/>
            <a:ext cx="80963" cy="4953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auto">
          <a:xfrm>
            <a:off x="2562103" y="1889125"/>
            <a:ext cx="1790700" cy="904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600453" y="1898650"/>
            <a:ext cx="1790700" cy="904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2447803" y="1895475"/>
            <a:ext cx="152400" cy="285750"/>
          </a:xfrm>
          <a:prstGeom prst="downArrow">
            <a:avLst>
              <a:gd name="adj1" fmla="val 50000"/>
              <a:gd name="adj2" fmla="val 46875"/>
            </a:avLst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" name="AutoShape 22"/>
          <p:cNvSpPr>
            <a:spLocks noChangeArrowheads="1"/>
          </p:cNvSpPr>
          <p:nvPr/>
        </p:nvSpPr>
        <p:spPr bwMode="auto">
          <a:xfrm>
            <a:off x="6276853" y="1895475"/>
            <a:ext cx="152400" cy="285750"/>
          </a:xfrm>
          <a:prstGeom prst="downArrow">
            <a:avLst>
              <a:gd name="adj1" fmla="val 50000"/>
              <a:gd name="adj2" fmla="val 46875"/>
            </a:avLst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183341" y="2227617"/>
            <a:ext cx="3201400" cy="612401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dirty="0" smtClean="0"/>
              <a:t>         ушна школка</a:t>
            </a:r>
          </a:p>
          <a:p>
            <a:r>
              <a:rPr lang="en-GB" b="1" dirty="0" smtClean="0"/>
              <a:t>             </a:t>
            </a:r>
            <a:r>
              <a:rPr lang="mk-MK" b="1" dirty="0" smtClean="0"/>
              <a:t>(</a:t>
            </a:r>
            <a:r>
              <a:rPr lang="en-GB" b="1" i="1" dirty="0" err="1" smtClean="0"/>
              <a:t>auricula</a:t>
            </a:r>
            <a:r>
              <a:rPr lang="mk-MK" b="1" dirty="0" smtClean="0"/>
              <a:t>)</a:t>
            </a:r>
            <a:endParaRPr lang="mk-MK" b="1" dirty="0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5152903" y="2228849"/>
            <a:ext cx="3429122" cy="828675"/>
          </a:xfrm>
          <a:prstGeom prst="rect">
            <a:avLst/>
          </a:prstGeom>
          <a:gradFill rotWithShape="0">
            <a:gsLst>
              <a:gs pos="0">
                <a:srgbClr val="A8D08D"/>
              </a:gs>
              <a:gs pos="50000">
                <a:srgbClr val="E2EFD9"/>
              </a:gs>
              <a:gs pos="100000">
                <a:srgbClr val="A8D08D"/>
              </a:gs>
            </a:gsLst>
            <a:lin ang="189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dirty="0" smtClean="0"/>
              <a:t>надворешен ушен ходник</a:t>
            </a:r>
          </a:p>
          <a:p>
            <a:endParaRPr lang="en-GB" b="1" dirty="0" smtClean="0"/>
          </a:p>
          <a:p>
            <a:r>
              <a:rPr lang="en-GB" b="1" dirty="0" smtClean="0"/>
              <a:t>(</a:t>
            </a:r>
            <a:r>
              <a:rPr lang="en-GB" b="1" dirty="0" err="1" smtClean="0"/>
              <a:t>meatus</a:t>
            </a:r>
            <a:r>
              <a:rPr lang="en-GB" b="1" dirty="0" smtClean="0"/>
              <a:t> </a:t>
            </a:r>
            <a:r>
              <a:rPr lang="en-GB" b="1" dirty="0" err="1" smtClean="0"/>
              <a:t>acusticus</a:t>
            </a:r>
            <a:r>
              <a:rPr lang="en-GB" b="1" dirty="0" smtClean="0"/>
              <a:t> </a:t>
            </a:r>
            <a:r>
              <a:rPr lang="en-GB" b="1" dirty="0" err="1" smtClean="0"/>
              <a:t>externus</a:t>
            </a:r>
            <a:r>
              <a:rPr lang="en-GB" b="1" dirty="0" smtClean="0"/>
              <a:t>)</a:t>
            </a:r>
            <a:endParaRPr lang="mk-MK" b="1" dirty="0"/>
          </a:p>
        </p:txBody>
      </p: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4191000" y="3874321"/>
            <a:ext cx="1985219" cy="11072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 dirty="0" smtClean="0"/>
          </a:p>
          <a:p>
            <a:r>
              <a:rPr lang="mk-MK" dirty="0" smtClean="0"/>
              <a:t>латерален </a:t>
            </a:r>
            <a:r>
              <a:rPr lang="mk-MK" dirty="0" smtClean="0"/>
              <a:t>дел</a:t>
            </a:r>
          </a:p>
          <a:p>
            <a:r>
              <a:rPr lang="mk-MK" dirty="0" smtClean="0"/>
              <a:t>   (</a:t>
            </a:r>
            <a:r>
              <a:rPr lang="en-GB" dirty="0" smtClean="0"/>
              <a:t>‘</a:t>
            </a:r>
            <a:r>
              <a:rPr lang="mk-MK" dirty="0" smtClean="0"/>
              <a:t>рскавичен)</a:t>
            </a:r>
            <a:endParaRPr lang="mk-MK" dirty="0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7419854" y="3930239"/>
            <a:ext cx="2017964" cy="16418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dirty="0" smtClean="0"/>
              <a:t>медијален дел</a:t>
            </a:r>
          </a:p>
          <a:p>
            <a:r>
              <a:rPr lang="mk-MK" dirty="0" smtClean="0"/>
              <a:t>      (коскен)</a:t>
            </a:r>
          </a:p>
          <a:p>
            <a:endParaRPr lang="mk-MK" dirty="0" smtClean="0"/>
          </a:p>
          <a:p>
            <a:r>
              <a:rPr lang="mk-MK" dirty="0" smtClean="0"/>
              <a:t>на дно-слушно тапанче</a:t>
            </a:r>
          </a:p>
          <a:p>
            <a:endParaRPr lang="mk-MK" dirty="0"/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429128" y="3314700"/>
            <a:ext cx="2667000" cy="95250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5419603" y="3457575"/>
            <a:ext cx="200025" cy="228600"/>
          </a:xfrm>
          <a:prstGeom prst="downArrow">
            <a:avLst>
              <a:gd name="adj1" fmla="val 50000"/>
              <a:gd name="adj2" fmla="val 28571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6" name="AutoShape 9"/>
          <p:cNvSpPr>
            <a:spLocks noChangeArrowheads="1"/>
          </p:cNvSpPr>
          <p:nvPr/>
        </p:nvSpPr>
        <p:spPr bwMode="auto">
          <a:xfrm>
            <a:off x="6619753" y="3090358"/>
            <a:ext cx="200025" cy="228600"/>
          </a:xfrm>
          <a:prstGeom prst="downArrow">
            <a:avLst>
              <a:gd name="adj1" fmla="val 50000"/>
              <a:gd name="adj2" fmla="val 28571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2047753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2047753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6" name="AutoShape 9"/>
          <p:cNvSpPr>
            <a:spLocks noChangeArrowheads="1"/>
          </p:cNvSpPr>
          <p:nvPr/>
        </p:nvSpPr>
        <p:spPr bwMode="auto">
          <a:xfrm>
            <a:off x="7943728" y="3442783"/>
            <a:ext cx="200025" cy="228600"/>
          </a:xfrm>
          <a:prstGeom prst="downArrow">
            <a:avLst>
              <a:gd name="adj1" fmla="val 50000"/>
              <a:gd name="adj2" fmla="val 28571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6981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2686050" y="333375"/>
            <a:ext cx="4038477" cy="1023938"/>
          </a:xfrm>
          <a:prstGeom prst="rect">
            <a:avLst/>
          </a:prstGeom>
          <a:solidFill>
            <a:srgbClr val="5B9BD5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Средно уво</a:t>
            </a:r>
            <a:r>
              <a:rPr kumimoji="0" lang="en-GB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GB" altLang="mk-MK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auris</a:t>
            </a:r>
            <a:r>
              <a:rPr kumimoji="0" lang="en-GB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media)</a:t>
            </a:r>
            <a:endParaRPr kumimoji="0" lang="mk-MK" alt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7"/>
          <p:cNvSpPr>
            <a:spLocks noChangeArrowheads="1"/>
          </p:cNvSpPr>
          <p:nvPr/>
        </p:nvSpPr>
        <p:spPr bwMode="auto">
          <a:xfrm>
            <a:off x="3914653" y="1447800"/>
            <a:ext cx="80963" cy="4953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4867153" y="1390650"/>
            <a:ext cx="80963" cy="4953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auto">
          <a:xfrm>
            <a:off x="2152528" y="1841500"/>
            <a:ext cx="1790700" cy="904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867153" y="1879600"/>
            <a:ext cx="1790700" cy="904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2143003" y="1981200"/>
            <a:ext cx="152400" cy="285750"/>
          </a:xfrm>
          <a:prstGeom prst="downArrow">
            <a:avLst>
              <a:gd name="adj1" fmla="val 50000"/>
              <a:gd name="adj2" fmla="val 46875"/>
            </a:avLst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" name="AutoShape 22"/>
          <p:cNvSpPr>
            <a:spLocks noChangeArrowheads="1"/>
          </p:cNvSpPr>
          <p:nvPr/>
        </p:nvSpPr>
        <p:spPr bwMode="auto">
          <a:xfrm>
            <a:off x="6572128" y="1895475"/>
            <a:ext cx="152400" cy="285750"/>
          </a:xfrm>
          <a:prstGeom prst="downArrow">
            <a:avLst>
              <a:gd name="adj1" fmla="val 50000"/>
              <a:gd name="adj2" fmla="val 46875"/>
            </a:avLst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183341" y="2332392"/>
            <a:ext cx="3201400" cy="1401408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dirty="0" smtClean="0"/>
              <a:t>         тапанска празнина</a:t>
            </a:r>
          </a:p>
          <a:p>
            <a:r>
              <a:rPr lang="en-GB" b="1" dirty="0" smtClean="0"/>
              <a:t>             </a:t>
            </a:r>
            <a:r>
              <a:rPr lang="mk-MK" b="1" dirty="0" smtClean="0"/>
              <a:t>(</a:t>
            </a:r>
            <a:r>
              <a:rPr lang="en-GB" b="1" dirty="0" err="1" smtClean="0"/>
              <a:t>cavum</a:t>
            </a:r>
            <a:r>
              <a:rPr lang="en-GB" b="1" dirty="0" smtClean="0"/>
              <a:t> tympani</a:t>
            </a:r>
            <a:r>
              <a:rPr lang="mk-MK" b="1" dirty="0" smtClean="0"/>
              <a:t>)</a:t>
            </a:r>
            <a:r>
              <a:rPr lang="en-GB" b="1" dirty="0" smtClean="0"/>
              <a:t>:</a:t>
            </a:r>
          </a:p>
          <a:p>
            <a:r>
              <a:rPr lang="en-GB" b="1" dirty="0" smtClean="0"/>
              <a:t> </a:t>
            </a:r>
            <a:r>
              <a:rPr lang="mk-MK" b="1" dirty="0" smtClean="0"/>
              <a:t>чеканче (</a:t>
            </a:r>
            <a:r>
              <a:rPr lang="en-GB" b="1" dirty="0" err="1" smtClean="0"/>
              <a:t>maleus</a:t>
            </a:r>
            <a:r>
              <a:rPr lang="mk-MK" b="1" dirty="0" smtClean="0"/>
              <a:t>)</a:t>
            </a:r>
            <a:endParaRPr lang="en-GB" b="1" dirty="0" smtClean="0"/>
          </a:p>
          <a:p>
            <a:r>
              <a:rPr lang="mk-MK" b="1" dirty="0" smtClean="0"/>
              <a:t> наковална (</a:t>
            </a:r>
            <a:r>
              <a:rPr lang="en-GB" b="1" dirty="0" err="1" smtClean="0"/>
              <a:t>incus</a:t>
            </a:r>
            <a:r>
              <a:rPr lang="mk-MK" b="1" dirty="0" smtClean="0"/>
              <a:t>)</a:t>
            </a:r>
            <a:endParaRPr lang="en-GB" b="1" dirty="0" smtClean="0"/>
          </a:p>
          <a:p>
            <a:r>
              <a:rPr lang="mk-MK" b="1" dirty="0" smtClean="0"/>
              <a:t> узенгија (</a:t>
            </a:r>
            <a:r>
              <a:rPr lang="en-GB" b="1" dirty="0" smtClean="0"/>
              <a:t>stapes</a:t>
            </a:r>
            <a:r>
              <a:rPr lang="mk-MK" b="1" dirty="0" smtClean="0"/>
              <a:t>)</a:t>
            </a:r>
            <a:endParaRPr lang="mk-MK" b="1" dirty="0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5152903" y="2228849"/>
            <a:ext cx="3429122" cy="828675"/>
          </a:xfrm>
          <a:prstGeom prst="rect">
            <a:avLst/>
          </a:prstGeom>
          <a:gradFill rotWithShape="0">
            <a:gsLst>
              <a:gs pos="0">
                <a:srgbClr val="A8D08D"/>
              </a:gs>
              <a:gs pos="50000">
                <a:srgbClr val="E2EFD9"/>
              </a:gs>
              <a:gs pos="100000">
                <a:srgbClr val="A8D08D"/>
              </a:gs>
            </a:gsLst>
            <a:lin ang="189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dirty="0" smtClean="0"/>
              <a:t>слушна туба</a:t>
            </a:r>
            <a:endParaRPr lang="en-GB" b="1" dirty="0" smtClean="0"/>
          </a:p>
          <a:p>
            <a:r>
              <a:rPr lang="en-GB" b="1" dirty="0" smtClean="0"/>
              <a:t>(tuba </a:t>
            </a:r>
            <a:r>
              <a:rPr lang="en-GB" b="1" dirty="0" err="1" smtClean="0"/>
              <a:t>auditiva</a:t>
            </a:r>
            <a:r>
              <a:rPr lang="en-GB" b="1" dirty="0" smtClean="0"/>
              <a:t> </a:t>
            </a:r>
            <a:r>
              <a:rPr lang="en-GB" b="1" dirty="0" err="1" smtClean="0"/>
              <a:t>Eustachci</a:t>
            </a:r>
            <a:r>
              <a:rPr lang="en-GB" b="1" dirty="0" smtClean="0"/>
              <a:t>)</a:t>
            </a:r>
            <a:endParaRPr lang="mk-MK" b="1" dirty="0"/>
          </a:p>
        </p:txBody>
      </p:sp>
      <p:sp>
        <p:nvSpPr>
          <p:cNvPr id="21" name="Rectangle 30"/>
          <p:cNvSpPr>
            <a:spLocks noChangeArrowheads="1"/>
          </p:cNvSpPr>
          <p:nvPr/>
        </p:nvSpPr>
        <p:spPr bwMode="auto">
          <a:xfrm>
            <a:off x="3571875" y="3931471"/>
            <a:ext cx="2438400" cy="11072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dirty="0" smtClean="0"/>
              <a:t>мастоидна пештера</a:t>
            </a:r>
          </a:p>
          <a:p>
            <a:r>
              <a:rPr lang="en-GB" b="1" dirty="0" smtClean="0"/>
              <a:t>(</a:t>
            </a:r>
            <a:r>
              <a:rPr lang="en-GB" b="1" dirty="0" err="1" smtClean="0"/>
              <a:t>antrum</a:t>
            </a:r>
            <a:r>
              <a:rPr lang="en-GB" b="1" dirty="0" smtClean="0"/>
              <a:t> </a:t>
            </a:r>
            <a:r>
              <a:rPr lang="en-GB" b="1" dirty="0" err="1" smtClean="0"/>
              <a:t>mastoideum</a:t>
            </a:r>
            <a:r>
              <a:rPr lang="en-GB" dirty="0" smtClean="0"/>
              <a:t>)</a:t>
            </a:r>
            <a:endParaRPr lang="mk-MK" dirty="0" smtClean="0"/>
          </a:p>
          <a:p>
            <a:endParaRPr lang="mk-MK" b="1" dirty="0" smtClean="0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2047753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2047753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4467103" y="1419225"/>
            <a:ext cx="66797" cy="24765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69817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2686050" y="333375"/>
            <a:ext cx="4038477" cy="1023938"/>
          </a:xfrm>
          <a:prstGeom prst="rect">
            <a:avLst/>
          </a:prstGeom>
          <a:solidFill>
            <a:srgbClr val="5B9BD5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Внатрешно уво</a:t>
            </a:r>
            <a:r>
              <a:rPr kumimoji="0" lang="en-GB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GB" altLang="mk-MK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auris</a:t>
            </a:r>
            <a:r>
              <a:rPr kumimoji="0" lang="en-GB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mk-MK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интерна</a:t>
            </a:r>
            <a:r>
              <a:rPr kumimoji="0" lang="en-GB" altLang="mk-MK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mk-MK" alt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7"/>
          <p:cNvSpPr>
            <a:spLocks noChangeArrowheads="1"/>
          </p:cNvSpPr>
          <p:nvPr/>
        </p:nvSpPr>
        <p:spPr bwMode="auto">
          <a:xfrm>
            <a:off x="3914653" y="1447800"/>
            <a:ext cx="80963" cy="4953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4867153" y="1390650"/>
            <a:ext cx="80963" cy="4953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auto">
          <a:xfrm>
            <a:off x="2152528" y="1841500"/>
            <a:ext cx="1790700" cy="904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867153" y="1879600"/>
            <a:ext cx="1790700" cy="904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2143003" y="1981200"/>
            <a:ext cx="152400" cy="285750"/>
          </a:xfrm>
          <a:prstGeom prst="downArrow">
            <a:avLst>
              <a:gd name="adj1" fmla="val 50000"/>
              <a:gd name="adj2" fmla="val 46875"/>
            </a:avLst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" name="AutoShape 22"/>
          <p:cNvSpPr>
            <a:spLocks noChangeArrowheads="1"/>
          </p:cNvSpPr>
          <p:nvPr/>
        </p:nvSpPr>
        <p:spPr bwMode="auto">
          <a:xfrm>
            <a:off x="6572128" y="1895475"/>
            <a:ext cx="152400" cy="285750"/>
          </a:xfrm>
          <a:prstGeom prst="downArrow">
            <a:avLst>
              <a:gd name="adj1" fmla="val 50000"/>
              <a:gd name="adj2" fmla="val 46875"/>
            </a:avLst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183341" y="2332391"/>
            <a:ext cx="3201400" cy="2058633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dirty="0" smtClean="0"/>
              <a:t>коскен лабиринт</a:t>
            </a:r>
            <a:endParaRPr lang="mk-MK" b="1" dirty="0" smtClean="0"/>
          </a:p>
          <a:p>
            <a:r>
              <a:rPr lang="mk-MK" b="1" dirty="0" smtClean="0"/>
              <a:t>(</a:t>
            </a:r>
            <a:r>
              <a:rPr lang="en-GB" b="1" dirty="0" err="1" smtClean="0"/>
              <a:t>labyrinthus</a:t>
            </a:r>
            <a:r>
              <a:rPr lang="en-GB" b="1" dirty="0" smtClean="0"/>
              <a:t> </a:t>
            </a:r>
            <a:r>
              <a:rPr lang="en-GB" b="1" dirty="0" err="1" smtClean="0"/>
              <a:t>osseus</a:t>
            </a:r>
            <a:r>
              <a:rPr lang="mk-MK" b="1" dirty="0" smtClean="0"/>
              <a:t>)</a:t>
            </a:r>
            <a:r>
              <a:rPr lang="en-GB" b="1" dirty="0" smtClean="0"/>
              <a:t>:</a:t>
            </a:r>
          </a:p>
          <a:p>
            <a:r>
              <a:rPr lang="mk-MK" b="1" dirty="0" smtClean="0">
                <a:solidFill>
                  <a:schemeClr val="accent3">
                    <a:lumMod val="75000"/>
                  </a:schemeClr>
                </a:solidFill>
              </a:rPr>
              <a:t>предворје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</a:rPr>
              <a:t>vestibulum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r>
              <a:rPr lang="mk-MK" b="1" dirty="0" smtClean="0">
                <a:solidFill>
                  <a:schemeClr val="accent3">
                    <a:lumMod val="75000"/>
                  </a:schemeClr>
                </a:solidFill>
              </a:rPr>
              <a:t>полжав (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cochlea</a:t>
            </a:r>
            <a:r>
              <a:rPr lang="mk-MK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GB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mk-MK" b="1" dirty="0" smtClean="0">
                <a:solidFill>
                  <a:schemeClr val="accent3">
                    <a:lumMod val="75000"/>
                  </a:schemeClr>
                </a:solidFill>
              </a:rPr>
              <a:t>полукружни канали (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</a:rPr>
              <a:t>canales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</a:rPr>
              <a:t>semicirculares</a:t>
            </a:r>
            <a:r>
              <a:rPr lang="mk-MK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mk-MK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4714876" y="2238374"/>
            <a:ext cx="5391150" cy="2828926"/>
          </a:xfrm>
          <a:prstGeom prst="rect">
            <a:avLst/>
          </a:prstGeom>
          <a:gradFill rotWithShape="0">
            <a:gsLst>
              <a:gs pos="0">
                <a:srgbClr val="A8D08D"/>
              </a:gs>
              <a:gs pos="50000">
                <a:srgbClr val="E2EFD9"/>
              </a:gs>
              <a:gs pos="100000">
                <a:srgbClr val="A8D08D"/>
              </a:gs>
            </a:gsLst>
            <a:lin ang="189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dirty="0" smtClean="0"/>
              <a:t>мембранозен лабиринт </a:t>
            </a:r>
            <a:r>
              <a:rPr lang="en-GB" b="1" dirty="0" smtClean="0"/>
              <a:t>(</a:t>
            </a:r>
            <a:r>
              <a:rPr lang="en-GB" b="1" dirty="0" err="1" smtClean="0"/>
              <a:t>labyrinthus</a:t>
            </a:r>
            <a:r>
              <a:rPr lang="en-GB" b="1" dirty="0" smtClean="0"/>
              <a:t> </a:t>
            </a:r>
            <a:r>
              <a:rPr lang="en-GB" b="1" dirty="0" err="1" smtClean="0"/>
              <a:t>membranaceus</a:t>
            </a:r>
            <a:r>
              <a:rPr lang="en-GB" b="1" dirty="0" smtClean="0"/>
              <a:t>)</a:t>
            </a:r>
            <a:r>
              <a:rPr lang="mk-MK" b="1" dirty="0" smtClean="0"/>
              <a:t>:</a:t>
            </a:r>
            <a:endParaRPr lang="en-GB" b="1" dirty="0" smtClean="0"/>
          </a:p>
          <a:p>
            <a:endParaRPr lang="mk-MK" b="1" dirty="0" smtClean="0"/>
          </a:p>
          <a:p>
            <a:r>
              <a:rPr lang="mk-MK" b="1" dirty="0" smtClean="0">
                <a:solidFill>
                  <a:srgbClr val="FF0000"/>
                </a:solidFill>
              </a:rPr>
              <a:t>полжавен канал (</a:t>
            </a:r>
            <a:r>
              <a:rPr lang="en-GB" b="1" dirty="0" err="1" smtClean="0">
                <a:solidFill>
                  <a:srgbClr val="FF0000"/>
                </a:solidFill>
              </a:rPr>
              <a:t>ductud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cochlearis</a:t>
            </a:r>
            <a:r>
              <a:rPr lang="mk-MK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mk-MK" b="1" dirty="0" smtClean="0">
                <a:solidFill>
                  <a:srgbClr val="FF0000"/>
                </a:solidFill>
              </a:rPr>
              <a:t>кесичка</a:t>
            </a:r>
            <a:r>
              <a:rPr lang="en-GB" b="1" dirty="0" smtClean="0">
                <a:solidFill>
                  <a:srgbClr val="FF0000"/>
                </a:solidFill>
              </a:rPr>
              <a:t> (</a:t>
            </a:r>
            <a:r>
              <a:rPr lang="en-GB" b="1" dirty="0" err="1" smtClean="0">
                <a:solidFill>
                  <a:srgbClr val="FF0000"/>
                </a:solidFill>
              </a:rPr>
              <a:t>succulus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mk-MK" b="1" dirty="0" smtClean="0">
              <a:solidFill>
                <a:srgbClr val="FF0000"/>
              </a:solidFill>
            </a:endParaRPr>
          </a:p>
          <a:p>
            <a:r>
              <a:rPr lang="mk-MK" b="1" dirty="0" smtClean="0">
                <a:solidFill>
                  <a:srgbClr val="FF0000"/>
                </a:solidFill>
              </a:rPr>
              <a:t>мешница</a:t>
            </a:r>
            <a:r>
              <a:rPr lang="en-GB" b="1" dirty="0" smtClean="0">
                <a:solidFill>
                  <a:srgbClr val="FF0000"/>
                </a:solidFill>
              </a:rPr>
              <a:t> (</a:t>
            </a:r>
            <a:r>
              <a:rPr lang="en-GB" b="1" dirty="0" err="1" smtClean="0">
                <a:solidFill>
                  <a:srgbClr val="FF0000"/>
                </a:solidFill>
              </a:rPr>
              <a:t>utriculus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mk-MK" b="1" dirty="0" smtClean="0">
              <a:solidFill>
                <a:srgbClr val="FF0000"/>
              </a:solidFill>
            </a:endParaRPr>
          </a:p>
          <a:p>
            <a:r>
              <a:rPr lang="mk-MK" b="1" dirty="0" smtClean="0">
                <a:solidFill>
                  <a:srgbClr val="FF0000"/>
                </a:solidFill>
              </a:rPr>
              <a:t>полукружни канали</a:t>
            </a:r>
            <a:r>
              <a:rPr lang="en-GB" b="1" dirty="0" smtClean="0">
                <a:solidFill>
                  <a:srgbClr val="FF0000"/>
                </a:solidFill>
              </a:rPr>
              <a:t> (</a:t>
            </a:r>
            <a:r>
              <a:rPr lang="en-GB" b="1" dirty="0" err="1" smtClean="0">
                <a:solidFill>
                  <a:srgbClr val="FF0000"/>
                </a:solidFill>
              </a:rPr>
              <a:t>ductus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semicircularis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mk-MK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mk-MK" b="1" dirty="0" smtClean="0">
                <a:solidFill>
                  <a:srgbClr val="FF0000"/>
                </a:solidFill>
              </a:rPr>
              <a:t>ендолимфен канал и кесичка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Cortii</a:t>
            </a:r>
            <a:r>
              <a:rPr lang="en-GB" b="1" dirty="0" smtClean="0">
                <a:solidFill>
                  <a:srgbClr val="FF0000"/>
                </a:solidFill>
              </a:rPr>
              <a:t>-</a:t>
            </a:r>
            <a:r>
              <a:rPr lang="mk-MK" b="1" dirty="0" smtClean="0">
                <a:solidFill>
                  <a:srgbClr val="FF0000"/>
                </a:solidFill>
              </a:rPr>
              <a:t>ев орган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2047753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2047753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69817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54880"/>
            <a:ext cx="9936162" cy="407095"/>
          </a:xfrm>
        </p:spPr>
        <p:txBody>
          <a:bodyPr>
            <a:noAutofit/>
          </a:bodyPr>
          <a:lstStyle/>
          <a:p>
            <a:r>
              <a:rPr lang="mk-MK" sz="2400" dirty="0" smtClean="0"/>
              <a:t>движење на звучниот бран низ органот за слух</a:t>
            </a:r>
            <a:endParaRPr lang="mk-MK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47799" y="1009650"/>
            <a:ext cx="889635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mk-MK" sz="2000" dirty="0" smtClean="0"/>
              <a:t>Звучните бранови се движат низ три епати низ органот за слух:</a:t>
            </a:r>
            <a:endParaRPr lang="mk-MK" sz="2000" dirty="0" smtClean="0"/>
          </a:p>
          <a:p>
            <a:pPr lvl="0" algn="just"/>
            <a:endParaRPr lang="mk-MK" sz="2000" dirty="0" smtClean="0"/>
          </a:p>
          <a:p>
            <a:pPr lvl="0" algn="just"/>
            <a:r>
              <a:rPr lang="mk-MK" sz="2000" b="1" dirty="0" smtClean="0"/>
              <a:t>Прва етапа</a:t>
            </a:r>
            <a:r>
              <a:rPr lang="mk-MK" sz="2000" dirty="0" smtClean="0"/>
              <a:t> </a:t>
            </a:r>
            <a:r>
              <a:rPr lang="mk-MK" sz="2000" dirty="0" smtClean="0">
                <a:solidFill>
                  <a:srgbClr val="FF0000"/>
                </a:solidFill>
              </a:rPr>
              <a:t>Движење на звучен сигнал низ надворешно уво:</a:t>
            </a:r>
          </a:p>
          <a:p>
            <a:endParaRPr lang="mk-MK" sz="2000" dirty="0" smtClean="0"/>
          </a:p>
          <a:p>
            <a:r>
              <a:rPr lang="mk-MK" sz="2000" dirty="0" smtClean="0"/>
              <a:t>звучен сигнал      слушна школка      надворешен слушен канал        барабанова мембрана</a:t>
            </a:r>
          </a:p>
          <a:p>
            <a:endParaRPr lang="mk-MK" sz="2000" dirty="0" smtClean="0"/>
          </a:p>
          <a:p>
            <a:r>
              <a:rPr lang="mk-MK" sz="2000" b="1" dirty="0" smtClean="0"/>
              <a:t>Втора етапа</a:t>
            </a:r>
            <a:r>
              <a:rPr lang="mk-MK" sz="2000" dirty="0" smtClean="0"/>
              <a:t> </a:t>
            </a:r>
            <a:r>
              <a:rPr lang="mk-MK" sz="2000" dirty="0" smtClean="0">
                <a:solidFill>
                  <a:srgbClr val="FF0000"/>
                </a:solidFill>
              </a:rPr>
              <a:t>Движење на звучни вибрации низ средно уво:</a:t>
            </a:r>
            <a:r>
              <a:rPr lang="mk-MK" sz="2000" dirty="0" smtClean="0"/>
              <a:t>  </a:t>
            </a:r>
          </a:p>
          <a:p>
            <a:endParaRPr lang="mk-MK" sz="2000" dirty="0" smtClean="0"/>
          </a:p>
          <a:p>
            <a:r>
              <a:rPr lang="mk-MK" sz="2000" dirty="0" smtClean="0"/>
              <a:t>звучни вибрации      систем на лостови (чеканче,наковална, узенгија)      овално окно</a:t>
            </a:r>
          </a:p>
          <a:p>
            <a:endParaRPr lang="mk-MK" sz="2000" dirty="0" smtClean="0"/>
          </a:p>
          <a:p>
            <a:r>
              <a:rPr lang="mk-MK" sz="2000" b="1" dirty="0" smtClean="0"/>
              <a:t>Трета етапа</a:t>
            </a:r>
            <a:r>
              <a:rPr lang="mk-MK" sz="2000" dirty="0" smtClean="0"/>
              <a:t> </a:t>
            </a:r>
            <a:r>
              <a:rPr lang="mk-MK" sz="2000" dirty="0" smtClean="0">
                <a:solidFill>
                  <a:srgbClr val="FF0000"/>
                </a:solidFill>
              </a:rPr>
              <a:t>Движење на звучни вибрации во внатрешно уво:</a:t>
            </a:r>
          </a:p>
          <a:p>
            <a:endParaRPr lang="mk-MK" sz="2000" dirty="0" smtClean="0">
              <a:solidFill>
                <a:srgbClr val="FF0000"/>
              </a:solidFill>
            </a:endParaRPr>
          </a:p>
          <a:p>
            <a:r>
              <a:rPr lang="mk-MK" sz="2000" dirty="0" smtClean="0"/>
              <a:t>перилимфа во полжав      ендолимфа во полжав      </a:t>
            </a:r>
            <a:r>
              <a:rPr lang="en-GB" sz="2000" dirty="0" err="1" smtClean="0"/>
              <a:t>Cortii</a:t>
            </a:r>
            <a:r>
              <a:rPr lang="en-GB" sz="2000" dirty="0" smtClean="0"/>
              <a:t>-</a:t>
            </a:r>
            <a:r>
              <a:rPr lang="mk-MK" sz="2000" dirty="0" smtClean="0"/>
              <a:t>ев орган (фонорецептори)       мембрана текторија (</a:t>
            </a:r>
            <a:r>
              <a:rPr lang="en-GB" sz="2000" dirty="0" err="1" smtClean="0"/>
              <a:t>membrana</a:t>
            </a:r>
            <a:r>
              <a:rPr lang="en-GB" sz="2000" dirty="0" smtClean="0"/>
              <a:t> </a:t>
            </a:r>
            <a:r>
              <a:rPr lang="en-GB" sz="2000" dirty="0" err="1" smtClean="0"/>
              <a:t>taectoria</a:t>
            </a:r>
            <a:r>
              <a:rPr lang="mk-MK" sz="2000" dirty="0" smtClean="0"/>
              <a:t>)      аксони на слушен нерв      слушен центар (асоцијативна зона на голем мозок)</a:t>
            </a:r>
            <a:endParaRPr lang="mk-MK" sz="2000" dirty="0"/>
          </a:p>
        </p:txBody>
      </p:sp>
      <p:sp>
        <p:nvSpPr>
          <p:cNvPr id="4" name="Right Arrow 3"/>
          <p:cNvSpPr/>
          <p:nvPr/>
        </p:nvSpPr>
        <p:spPr>
          <a:xfrm>
            <a:off x="3181350" y="2409826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429250" y="2381251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028950" y="6038851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590925" y="5743576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248525" y="5419726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  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8686800" y="5743576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533775" y="3886201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200525" y="5410201"/>
            <a:ext cx="390525" cy="1143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8202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1261</TotalTime>
  <Words>817</Words>
  <Application>Microsoft Office PowerPoint</Application>
  <PresentationFormat>Custom</PresentationFormat>
  <Paragraphs>168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Circuit</vt:lpstr>
      <vt:lpstr>сетило за слух сетило за вид</vt:lpstr>
      <vt:lpstr>ЦЕЛИ НА ЧАСОТ</vt:lpstr>
      <vt:lpstr>сетило за слух</vt:lpstr>
      <vt:lpstr>градба на сетилото за слух</vt:lpstr>
      <vt:lpstr>     за учениците кои сакаат да се запознаат подетално за градбата на органот за слух и рамнотежа          (organon vestibulocochleare)</vt:lpstr>
      <vt:lpstr>Slide 6</vt:lpstr>
      <vt:lpstr>Slide 7</vt:lpstr>
      <vt:lpstr>Slide 8</vt:lpstr>
      <vt:lpstr>движење на звучниот бран низ органот за слух</vt:lpstr>
      <vt:lpstr>сетило за вид (organum visus )                       градба</vt:lpstr>
      <vt:lpstr>Slide 11</vt:lpstr>
      <vt:lpstr>градба на очното јаболко (bulbus oculi)           -надворешна обвивка              (tunica fibrosa bulbi)</vt:lpstr>
      <vt:lpstr>             градба на очното јаболко (bulbus oculi)                              -средна обвивка                           (tunica vasculosa bulbi)</vt:lpstr>
      <vt:lpstr>              градба на очното јаболко (bulbus oculi)                              -внатрешна обвивка                           (tunica interna bulbi)</vt:lpstr>
      <vt:lpstr>движење на светлосна енергија низ органот за вид</vt:lpstr>
      <vt:lpstr>                     прекршување на светлината во           очното јаболко</vt:lpstr>
      <vt:lpstr>                        особини на сетилото за вид</vt:lpstr>
      <vt:lpstr>кратОК ЗАКЛУЧОК</vt:lpstr>
      <vt:lpstr>Кратки прашања за проверка на знаењето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Специфичен и неспецифичен  имунитет</dc:title>
  <dc:creator>Aleksandar Petrovski</dc:creator>
  <cp:lastModifiedBy>MT</cp:lastModifiedBy>
  <cp:revision>142</cp:revision>
  <dcterms:created xsi:type="dcterms:W3CDTF">2019-11-17T00:03:04Z</dcterms:created>
  <dcterms:modified xsi:type="dcterms:W3CDTF">2020-03-19T20:06:10Z</dcterms:modified>
</cp:coreProperties>
</file>