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9" r:id="rId3"/>
    <p:sldId id="257" r:id="rId4"/>
    <p:sldId id="270" r:id="rId5"/>
    <p:sldId id="271" r:id="rId6"/>
    <p:sldId id="258" r:id="rId7"/>
    <p:sldId id="260" r:id="rId8"/>
    <p:sldId id="261" r:id="rId9"/>
    <p:sldId id="272" r:id="rId10"/>
    <p:sldId id="259" r:id="rId11"/>
    <p:sldId id="262" r:id="rId12"/>
    <p:sldId id="263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56808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35464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86469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0830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60112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19498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2879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3665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7888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5124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2501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335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84292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74266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6775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35436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8233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E145-97FD-4DF0-BF59-C79E07331E4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5593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818572"/>
          </a:xfrm>
        </p:spPr>
        <p:txBody>
          <a:bodyPr/>
          <a:lstStyle/>
          <a:p>
            <a:r>
              <a:rPr lang="mk-MK" b="1" dirty="0" smtClean="0"/>
              <a:t>регулаторен систем</a:t>
            </a:r>
            <a:br>
              <a:rPr lang="mk-MK" b="1" dirty="0" smtClean="0"/>
            </a:br>
            <a:r>
              <a:rPr lang="mk-MK" b="1" dirty="0" smtClean="0"/>
              <a:t>нервен систем</a:t>
            </a:r>
            <a:br>
              <a:rPr lang="mk-MK" b="1" dirty="0" smtClean="0"/>
            </a:br>
            <a:r>
              <a:rPr lang="mk-MK" b="1" dirty="0" smtClean="0"/>
              <a:t>општ план на градба на нервен систем</a:t>
            </a: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4954320"/>
            <a:ext cx="8791575" cy="1655762"/>
          </a:xfrm>
        </p:spPr>
        <p:txBody>
          <a:bodyPr/>
          <a:lstStyle/>
          <a:p>
            <a:endParaRPr lang="mk-MK" dirty="0" smtClean="0"/>
          </a:p>
          <a:p>
            <a:r>
              <a:rPr lang="mk-MK" dirty="0" smtClean="0"/>
              <a:t>ПРОФЕСОР ПО БИОЛОГИЈА ГОРДАНА ОСМАНЛИ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21453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нервна клетка </a:t>
            </a:r>
            <a:r>
              <a:rPr lang="en-GB" dirty="0" smtClean="0"/>
              <a:t>(neuron)</a:t>
            </a:r>
            <a:br>
              <a:rPr lang="en-GB" dirty="0" smtClean="0"/>
            </a:br>
            <a:r>
              <a:rPr lang="en-GB" dirty="0" smtClean="0"/>
              <a:t>-</a:t>
            </a:r>
            <a:r>
              <a:rPr lang="mk-MK" sz="2000" dirty="0" smtClean="0"/>
              <a:t>типови на нервни клетки</a:t>
            </a:r>
            <a:endParaRPr lang="mk-MK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166375"/>
          </a:xfrm>
        </p:spPr>
        <p:txBody>
          <a:bodyPr>
            <a:noAutofit/>
          </a:bodyPr>
          <a:lstStyle/>
          <a:p>
            <a:r>
              <a:rPr lang="mk-MK" b="1" dirty="0" smtClean="0">
                <a:solidFill>
                  <a:schemeClr val="accent3">
                    <a:lumMod val="75000"/>
                  </a:schemeClr>
                </a:solidFill>
              </a:rPr>
              <a:t>сензитивни неврони</a:t>
            </a:r>
            <a:r>
              <a:rPr lang="mk-MK" b="1" dirty="0" smtClean="0"/>
              <a:t> -</a:t>
            </a:r>
            <a:r>
              <a:rPr lang="mk-MK" i="1" dirty="0" smtClean="0"/>
              <a:t>нервни импулси</a:t>
            </a:r>
            <a:r>
              <a:rPr lang="en-GB" i="1" dirty="0" smtClean="0"/>
              <a:t>:</a:t>
            </a:r>
            <a:r>
              <a:rPr lang="mk-MK" i="1" dirty="0" smtClean="0"/>
              <a:t> </a:t>
            </a:r>
            <a:r>
              <a:rPr lang="mk-M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рецептори</a:t>
            </a:r>
          </a:p>
          <a:p>
            <a:pPr lvl="8">
              <a:buNone/>
            </a:pPr>
            <a:r>
              <a:rPr lang="mk-MK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</a:t>
            </a:r>
            <a:r>
              <a:rPr lang="en-GB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</a:t>
            </a:r>
            <a:r>
              <a:rPr lang="mk-MK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рбетен или черепен мозок</a:t>
            </a:r>
          </a:p>
          <a:p>
            <a:pPr lvl="8">
              <a:buNone/>
            </a:pPr>
            <a:endParaRPr lang="mk-MK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8">
              <a:buNone/>
            </a:pPr>
            <a:endParaRPr lang="mk-MK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8">
              <a:buNone/>
            </a:pPr>
            <a:endParaRPr lang="mk-MK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8">
              <a:buNone/>
            </a:pPr>
            <a:r>
              <a:rPr lang="en-GB" dirty="0" smtClean="0"/>
              <a:t>     </a:t>
            </a:r>
            <a:endParaRPr lang="mk-MK" dirty="0" smtClean="0"/>
          </a:p>
        </p:txBody>
      </p:sp>
      <p:sp>
        <p:nvSpPr>
          <p:cNvPr id="5" name="Down Arrow 4"/>
          <p:cNvSpPr/>
          <p:nvPr/>
        </p:nvSpPr>
        <p:spPr>
          <a:xfrm>
            <a:off x="7704411" y="2678167"/>
            <a:ext cx="262759" cy="241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25652" y="3400337"/>
            <a:ext cx="9905999" cy="1166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интерневрони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mk-M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нервни импулси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mk-M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mk-M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рбетен мозок</a:t>
            </a: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mk-M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черепен мозок</a:t>
            </a: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mk-MK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mk-MK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mk-MK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mk-MK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0912" y="4729857"/>
            <a:ext cx="9905999" cy="1166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моторни неврони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mk-M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нервни импулси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mk-M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mk-M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рбетен или черепен мозок</a:t>
            </a:r>
          </a:p>
          <a:p>
            <a:pPr marL="3886200" lvl="8" indent="-22860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mk-MK" sz="24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ефектори</a:t>
            </a:r>
            <a:endParaRPr kumimoji="0" lang="mk-MK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mk-MK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mk-MK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mk-MK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mk-MK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997266" y="3858577"/>
            <a:ext cx="262759" cy="241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251286" y="5172002"/>
            <a:ext cx="262759" cy="241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7292560" y="3853799"/>
            <a:ext cx="262759" cy="241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734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нивоа на функционирање на нервен систем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18738"/>
          </a:xfrm>
        </p:spPr>
        <p:txBody>
          <a:bodyPr>
            <a:normAutofit lnSpcReduction="10000"/>
          </a:bodyPr>
          <a:lstStyle/>
          <a:p>
            <a:r>
              <a:rPr lang="mk-MK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Рецептори</a:t>
            </a:r>
            <a:r>
              <a:rPr lang="mk-MK" dirty="0" smtClean="0">
                <a:latin typeface="Arial Black" panose="020B0A04020102020204" pitchFamily="34" charset="0"/>
              </a:rPr>
              <a:t>-</a:t>
            </a:r>
            <a:r>
              <a:rPr lang="mk-MK" sz="2000" dirty="0" smtClean="0">
                <a:latin typeface="Arial Black" panose="020B0A04020102020204" pitchFamily="34" charset="0"/>
              </a:rPr>
              <a:t>приемници на нервни импулси(сензитивни нервни клетки)</a:t>
            </a:r>
            <a:r>
              <a:rPr lang="mk-MK" dirty="0" smtClean="0">
                <a:latin typeface="Arial Black" panose="020B0A04020102020204" pitchFamily="34" charset="0"/>
              </a:rPr>
              <a:t> </a:t>
            </a:r>
            <a:endParaRPr lang="mk-MK" dirty="0">
              <a:latin typeface="Arial Black" panose="020B0A04020102020204" pitchFamily="34" charset="0"/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Сензитивни нервни патишта (аферентни)</a:t>
            </a:r>
            <a:r>
              <a:rPr lang="en-GB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mk-MK" dirty="0" smtClean="0"/>
              <a:t>рецептор------</a:t>
            </a:r>
            <a:r>
              <a:rPr lang="mk-MK" dirty="0" smtClean="0">
                <a:sym typeface="Wingdings" pitchFamily="2" charset="2"/>
              </a:rPr>
              <a:t>нервни центри во </a:t>
            </a:r>
            <a:r>
              <a:rPr lang="en-GB" dirty="0" smtClean="0">
                <a:sym typeface="Wingdings" pitchFamily="2" charset="2"/>
              </a:rPr>
              <a:t>‘</a:t>
            </a:r>
            <a:r>
              <a:rPr lang="mk-MK" dirty="0" smtClean="0">
                <a:sym typeface="Wingdings" pitchFamily="2" charset="2"/>
              </a:rPr>
              <a:t>рбетен или черепен мозок</a:t>
            </a:r>
            <a:endParaRPr lang="en-US" dirty="0" smtClean="0">
              <a:sym typeface="Wingdings" pitchFamily="2" charset="2"/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Анализатор</a:t>
            </a:r>
            <a:r>
              <a:rPr lang="mk-MK" dirty="0" smtClean="0"/>
              <a:t>-нарвен центар за анализа на импулси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Моторни нервни патишта (еферентни):</a:t>
            </a:r>
          </a:p>
          <a:p>
            <a:r>
              <a:rPr lang="mk-MK" dirty="0" smtClean="0"/>
              <a:t>нервни центри------</a:t>
            </a:r>
            <a:r>
              <a:rPr lang="mk-MK" dirty="0" smtClean="0">
                <a:sym typeface="Wingdings" pitchFamily="2" charset="2"/>
              </a:rPr>
              <a:t>ефекторни органи</a:t>
            </a:r>
          </a:p>
          <a:p>
            <a:r>
              <a:rPr lang="mk-MK" b="1" dirty="0" smtClean="0">
                <a:solidFill>
                  <a:srgbClr val="FF0000"/>
                </a:solidFill>
                <a:sym typeface="Wingdings" pitchFamily="2" charset="2"/>
              </a:rPr>
              <a:t>Ефектори-</a:t>
            </a:r>
            <a:r>
              <a:rPr lang="mk-MK" dirty="0" smtClean="0">
                <a:sym typeface="Wingdings" pitchFamily="2" charset="2"/>
              </a:rPr>
              <a:t>(мускули,жлезди )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65083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85118"/>
            <a:ext cx="9905998" cy="1478570"/>
          </a:xfrm>
        </p:spPr>
        <p:txBody>
          <a:bodyPr/>
          <a:lstStyle/>
          <a:p>
            <a:r>
              <a:rPr lang="mk-MK" dirty="0" smtClean="0"/>
              <a:t>рецептори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6945142"/>
              </p:ext>
            </p:extLst>
          </p:nvPr>
        </p:nvGraphicFramePr>
        <p:xfrm>
          <a:off x="1025503" y="1213811"/>
          <a:ext cx="9906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0"/>
              </a:tblGrid>
              <a:tr h="1366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Рецепторите претставуваат приматели на дразби.Тоа се: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mk-M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слободни нервни завршетоци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-специјализирани нервни клетки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-ткива групирани во сетилни органи</a:t>
                      </a:r>
                      <a:r>
                        <a:rPr lang="mk-MK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mk-MK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66599">
                <a:tc>
                  <a:txBody>
                    <a:bodyPr/>
                    <a:lstStyle/>
                    <a:p>
                      <a:r>
                        <a:rPr lang="mk-MK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ОСОБИНИ НА РЕЦЕПТОРИ: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mk-MK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СПОСОБНОСТ ЗА АДЕКВАТНА ДРАЗБА </a:t>
                      </a:r>
                      <a:r>
                        <a:rPr lang="mk-MK" sz="1400" b="1" dirty="0" smtClean="0">
                          <a:solidFill>
                            <a:schemeClr val="tx1"/>
                          </a:solidFill>
                        </a:rPr>
                        <a:t>(ПРИМАТЕЛИ НА ТОЧНО ОПРЕДЕЛЕН ВИД НА ДРАЗБА)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mk-MK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mk-MK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ПРАГ НА НАДРАЗЛИВОСТ  </a:t>
                      </a:r>
                      <a:r>
                        <a:rPr lang="mk-MK" sz="1400" b="1" dirty="0" smtClean="0">
                          <a:solidFill>
                            <a:schemeClr val="tx1"/>
                          </a:solidFill>
                        </a:rPr>
                        <a:t>(НАЈМАЛ ИНТЕНЗИТЕТ НА ДРАЗБА ШТО ЈА РЕЗИСТРИРА РЕЦЕПТОРОТ)</a:t>
                      </a:r>
                      <a:endParaRPr lang="mk-MK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mk-MK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СПОСОБНОСТ ЗА ДЕТЕКЦИЈА НА КВАЛИТЕТ И ИНТЕНЗИТЕТ НА ДРАЗБА </a:t>
                      </a:r>
                      <a:r>
                        <a:rPr lang="mk-MK" sz="1400" b="1" dirty="0" smtClean="0">
                          <a:solidFill>
                            <a:schemeClr val="tx1"/>
                          </a:solidFill>
                        </a:rPr>
                        <a:t>(МОЌ ЗА ОПРЕДЕЛУВАЊЕ НА ТИПОТ И КВАЛИТЕТОР)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mk-MK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АДАПТАБИЛНОСТ </a:t>
                      </a:r>
                      <a:r>
                        <a:rPr lang="mk-MK" sz="1400" b="1" dirty="0" smtClean="0">
                          <a:solidFill>
                            <a:schemeClr val="tx1"/>
                          </a:solidFill>
                        </a:rPr>
                        <a:t>(ПРИСПОСОБУВАЊЕ НА РЕЦЕПТОРОТ НА ИНТЕНЗИТЕТОТ НА ДРАЗБАТА)</a:t>
                      </a:r>
                      <a:endParaRPr lang="mk-MK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66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ВИДОВИ НА РЕЦЕПТОРИ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mk-MK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ХЕМОРЕЦЕПТОРИ</a:t>
                      </a:r>
                      <a:r>
                        <a:rPr lang="mk-MK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(ОЛФАКТОРНА МЕМБРАНА, ВКУСНИ ПАПИЛИ,ОСМОРЕЦЕПТОРИ)</a:t>
                      </a:r>
                      <a:endParaRPr lang="mk-MK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mk-MK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МЕХАНОРЕЦЕПТОРИ</a:t>
                      </a:r>
                      <a:r>
                        <a:rPr lang="mk-MK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(МАЈНСЕРОВО ТЕЛЦЕ.ФАТЕР-ПАЧИНИЕВО ТЕЛЦЕ,ФОНОРЕЦЕПТОРИ,РЕЦЕПТОРИ ЗА РАМНОТЕЖ</a:t>
                      </a:r>
                      <a:r>
                        <a:rPr lang="mk-MK" sz="1400" b="1" dirty="0" smtClean="0">
                          <a:solidFill>
                            <a:srgbClr val="FF0000"/>
                          </a:solidFill>
                        </a:rPr>
                        <a:t>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mk-MK" sz="1400" b="1" dirty="0" smtClean="0">
                          <a:solidFill>
                            <a:srgbClr val="FF0000"/>
                          </a:solidFill>
                        </a:rPr>
                        <a:t>ТЕРМОРЕЦЕПТОРИ</a:t>
                      </a:r>
                      <a:r>
                        <a:rPr lang="mk-MK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(КРАУЗЕОВИ И РУФИНИЕВИ ТЕЛЦА)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mk-MK" sz="1400" b="1" dirty="0" smtClean="0">
                          <a:solidFill>
                            <a:srgbClr val="7030A0"/>
                          </a:solidFill>
                        </a:rPr>
                        <a:t>ФОТОРЕЦЕПТОРИ</a:t>
                      </a:r>
                      <a:r>
                        <a:rPr lang="mk-MK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(СЕТИЛО ЗА ВИД)</a:t>
                      </a:r>
                      <a:endParaRPr lang="mk-MK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063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676275"/>
            <a:ext cx="3286125" cy="4867275"/>
          </a:xfrm>
        </p:spPr>
        <p:txBody>
          <a:bodyPr>
            <a:normAutofit fontScale="90000"/>
          </a:bodyPr>
          <a:lstStyle/>
          <a:p>
            <a:r>
              <a:rPr lang="mk-MK" sz="2200" dirty="0" smtClean="0"/>
              <a:t>функција на неврони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sz="2200" dirty="0" smtClean="0"/>
              <a:t>акциски потенцијал</a:t>
            </a:r>
            <a:br>
              <a:rPr lang="mk-MK" sz="2200" dirty="0" smtClean="0"/>
            </a:br>
            <a:r>
              <a:rPr lang="mk-MK" sz="2200" dirty="0" smtClean="0"/>
              <a:t/>
            </a:r>
            <a:br>
              <a:rPr lang="mk-MK" sz="2200" dirty="0" smtClean="0"/>
            </a:br>
            <a:r>
              <a:rPr lang="mk-MK" sz="2200" dirty="0" smtClean="0"/>
              <a:t>фактори:</a:t>
            </a:r>
            <a:br>
              <a:rPr lang="mk-MK" sz="2200" dirty="0" smtClean="0"/>
            </a:br>
            <a:r>
              <a:rPr lang="mk-MK" sz="2200" dirty="0" smtClean="0"/>
              <a:t>-</a:t>
            </a:r>
            <a:r>
              <a:rPr lang="mk-MK" sz="2200" dirty="0" smtClean="0">
                <a:solidFill>
                  <a:schemeClr val="accent3">
                    <a:lumMod val="75000"/>
                  </a:schemeClr>
                </a:solidFill>
              </a:rPr>
              <a:t>поларитет на мембрана</a:t>
            </a:r>
            <a:br>
              <a:rPr lang="mk-MK" sz="2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sz="2200" dirty="0" smtClean="0">
                <a:solidFill>
                  <a:schemeClr val="accent3">
                    <a:lumMod val="75000"/>
                  </a:schemeClr>
                </a:solidFill>
              </a:rPr>
              <a:t>(разлика на концентрација на јони на натриум,калиум и други јони меѓу цитоплазмата и екстрацелуларната течност)</a:t>
            </a:r>
            <a:r>
              <a:rPr lang="mk-MK" sz="2200" dirty="0" smtClean="0"/>
              <a:t/>
            </a:r>
            <a:br>
              <a:rPr lang="mk-MK" sz="2200" dirty="0" smtClean="0"/>
            </a:br>
            <a:endParaRPr lang="mk-MK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6246254" y="687762"/>
            <a:ext cx="5743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dirty="0" smtClean="0">
                <a:solidFill>
                  <a:srgbClr val="FF0000"/>
                </a:solidFill>
              </a:rPr>
              <a:t>Мембрански потенцијал</a:t>
            </a:r>
            <a:r>
              <a:rPr lang="mk-MK" dirty="0" smtClean="0"/>
              <a:t> (потенцијал во мирување)</a:t>
            </a:r>
          </a:p>
          <a:p>
            <a:pPr algn="just"/>
            <a:r>
              <a:rPr lang="en-GB" dirty="0" smtClean="0"/>
              <a:t>Na+  Na+  Na+ Na+ (</a:t>
            </a:r>
            <a:r>
              <a:rPr lang="mk-MK" dirty="0" smtClean="0"/>
              <a:t>надвор-електропозитивна</a:t>
            </a:r>
            <a:r>
              <a:rPr lang="en-GB" dirty="0" smtClean="0"/>
              <a:t>)</a:t>
            </a:r>
            <a:endParaRPr lang="mk-MK" dirty="0" smtClean="0"/>
          </a:p>
          <a:p>
            <a:pPr algn="just"/>
            <a:r>
              <a:rPr lang="mk-MK" dirty="0" smtClean="0"/>
              <a:t>---------------------------</a:t>
            </a:r>
            <a:endParaRPr lang="en-GB" dirty="0" smtClean="0"/>
          </a:p>
          <a:p>
            <a:pPr algn="just"/>
            <a:r>
              <a:rPr lang="en-GB" dirty="0" smtClean="0"/>
              <a:t>K+ K+ K+ K+</a:t>
            </a:r>
            <a:r>
              <a:rPr lang="mk-MK" dirty="0" smtClean="0"/>
              <a:t>	    (внатре-електронегативна)	</a:t>
            </a:r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6200776" y="2162175"/>
            <a:ext cx="56192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Нервен импулс</a:t>
            </a:r>
          </a:p>
          <a:p>
            <a:r>
              <a:rPr lang="en-GB" dirty="0" smtClean="0"/>
              <a:t>Na+  Na+  Na+    Na+</a:t>
            </a:r>
          </a:p>
          <a:p>
            <a:r>
              <a:rPr lang="en-GB" dirty="0" smtClean="0"/>
              <a:t>-------------------------</a:t>
            </a:r>
          </a:p>
          <a:p>
            <a:r>
              <a:rPr lang="en-GB" dirty="0" smtClean="0"/>
              <a:t>K+  K+  K+  K+</a:t>
            </a:r>
            <a:endParaRPr lang="mk-MK" dirty="0" smtClean="0"/>
          </a:p>
          <a:p>
            <a:endParaRPr lang="mk-MK" dirty="0"/>
          </a:p>
        </p:txBody>
      </p:sp>
      <p:sp>
        <p:nvSpPr>
          <p:cNvPr id="9" name="TextBox 8"/>
          <p:cNvSpPr txBox="1"/>
          <p:nvPr/>
        </p:nvSpPr>
        <p:spPr>
          <a:xfrm>
            <a:off x="6256584" y="3940628"/>
            <a:ext cx="5112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Акциски потенцијал</a:t>
            </a:r>
          </a:p>
          <a:p>
            <a:r>
              <a:rPr lang="en-GB" dirty="0" smtClean="0"/>
              <a:t>K+  K+  K+  K+</a:t>
            </a:r>
            <a:r>
              <a:rPr lang="mk-MK" dirty="0" smtClean="0"/>
              <a:t>        </a:t>
            </a:r>
            <a:r>
              <a:rPr lang="en-GB" dirty="0" smtClean="0"/>
              <a:t>(</a:t>
            </a:r>
            <a:r>
              <a:rPr lang="mk-MK" dirty="0" smtClean="0"/>
              <a:t>надвор-електронегативна</a:t>
            </a:r>
            <a:r>
              <a:rPr lang="en-GB" dirty="0" smtClean="0"/>
              <a:t>)</a:t>
            </a:r>
            <a:endParaRPr lang="mk-MK" dirty="0" smtClean="0"/>
          </a:p>
          <a:p>
            <a:r>
              <a:rPr lang="en-GB" dirty="0" smtClean="0"/>
              <a:t>--------------------------</a:t>
            </a:r>
          </a:p>
          <a:p>
            <a:r>
              <a:rPr lang="en-GB" dirty="0" smtClean="0"/>
              <a:t>Na+ Na+ Na+ Na+</a:t>
            </a:r>
            <a:r>
              <a:rPr lang="mk-MK" dirty="0" smtClean="0"/>
              <a:t> (внатре-електропозитивна)</a:t>
            </a:r>
          </a:p>
          <a:p>
            <a:endParaRPr lang="mk-MK" dirty="0"/>
          </a:p>
        </p:txBody>
      </p:sp>
      <p:sp>
        <p:nvSpPr>
          <p:cNvPr id="11" name="Down Arrow 10"/>
          <p:cNvSpPr/>
          <p:nvPr/>
        </p:nvSpPr>
        <p:spPr>
          <a:xfrm>
            <a:off x="8524874" y="2933700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867649" y="2943225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7315199" y="2981325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734174" y="2962275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7886699" y="3476625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0800000">
            <a:off x="7405687" y="3462338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800000">
            <a:off x="7000874" y="3467100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0800000">
            <a:off x="6600824" y="3457575"/>
            <a:ext cx="123825" cy="266700"/>
          </a:xfrm>
          <a:prstGeom prst="downArrow">
            <a:avLst>
              <a:gd name="adj1" fmla="val 50000"/>
              <a:gd name="adj2" fmla="val 53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flipV="1">
            <a:off x="6229350" y="5267325"/>
            <a:ext cx="529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dirty="0"/>
          </a:p>
        </p:txBody>
      </p:sp>
      <p:sp>
        <p:nvSpPr>
          <p:cNvPr id="23" name="TextBox 22"/>
          <p:cNvSpPr txBox="1"/>
          <p:nvPr/>
        </p:nvSpPr>
        <p:spPr>
          <a:xfrm>
            <a:off x="6288245" y="5219700"/>
            <a:ext cx="5903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dirty="0" smtClean="0">
                <a:solidFill>
                  <a:srgbClr val="FF0000"/>
                </a:solidFill>
              </a:rPr>
              <a:t>Реполаризација</a:t>
            </a:r>
            <a:r>
              <a:rPr lang="mk-MK" dirty="0" smtClean="0"/>
              <a:t> на нервна мембрана (завршување на нервен импулс)</a:t>
            </a:r>
          </a:p>
          <a:p>
            <a:pPr algn="just"/>
            <a:r>
              <a:rPr lang="en-GB" dirty="0" smtClean="0"/>
              <a:t>Na+  Na+  Na+ Na+ (</a:t>
            </a:r>
            <a:r>
              <a:rPr lang="mk-MK" dirty="0" smtClean="0"/>
              <a:t>надвор-електропозитивна</a:t>
            </a:r>
            <a:r>
              <a:rPr lang="en-GB" dirty="0" smtClean="0"/>
              <a:t>)</a:t>
            </a:r>
            <a:endParaRPr lang="mk-MK" dirty="0" smtClean="0"/>
          </a:p>
          <a:p>
            <a:pPr algn="just"/>
            <a:r>
              <a:rPr lang="mk-MK" dirty="0" smtClean="0"/>
              <a:t>---------------------------</a:t>
            </a:r>
            <a:endParaRPr lang="en-GB" dirty="0" smtClean="0"/>
          </a:p>
          <a:p>
            <a:pPr algn="just"/>
            <a:r>
              <a:rPr lang="en-GB" dirty="0" smtClean="0"/>
              <a:t>K+ K+ K+ K+</a:t>
            </a:r>
            <a:r>
              <a:rPr lang="mk-MK" dirty="0" smtClean="0"/>
              <a:t>	    (внатре-електронегативна)	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2729604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009" y="742950"/>
            <a:ext cx="9301765" cy="6124576"/>
          </a:xfrm>
        </p:spPr>
        <p:txBody>
          <a:bodyPr>
            <a:normAutofit/>
          </a:bodyPr>
          <a:lstStyle/>
          <a:p>
            <a:r>
              <a:rPr lang="mk-MK" dirty="0" smtClean="0"/>
              <a:t>Регулаторни системи кај човекот се нервен и ендокрин</a:t>
            </a:r>
          </a:p>
          <a:p>
            <a:r>
              <a:rPr lang="mk-MK" dirty="0" smtClean="0"/>
              <a:t>Регулаторните системи ја воспоставуваат хомеостазата кај организмот</a:t>
            </a:r>
          </a:p>
          <a:p>
            <a:r>
              <a:rPr lang="mk-MK" dirty="0" smtClean="0"/>
              <a:t>Нервниот систем е поделен на централен и периферен</a:t>
            </a:r>
          </a:p>
          <a:p>
            <a:r>
              <a:rPr lang="mk-MK" dirty="0" smtClean="0"/>
              <a:t>ЦНС е изграден од </a:t>
            </a:r>
            <a:r>
              <a:rPr lang="en-GB" dirty="0" smtClean="0"/>
              <a:t>‘</a:t>
            </a:r>
            <a:r>
              <a:rPr lang="mk-MK" dirty="0" smtClean="0"/>
              <a:t>рбетен и черепен мозок</a:t>
            </a:r>
          </a:p>
          <a:p>
            <a:r>
              <a:rPr lang="mk-MK" dirty="0" smtClean="0"/>
              <a:t>АНС е изграден од симпатички и парасимпатички дел</a:t>
            </a:r>
          </a:p>
          <a:p>
            <a:r>
              <a:rPr lang="en-GB" b="1" dirty="0" smtClean="0"/>
              <a:t>Neuron</a:t>
            </a:r>
            <a:r>
              <a:rPr lang="mk-MK" dirty="0" smtClean="0"/>
              <a:t> е основна структурна и функционална единка</a:t>
            </a:r>
          </a:p>
          <a:p>
            <a:r>
              <a:rPr lang="mk-MK" dirty="0" smtClean="0"/>
              <a:t>Нивоа на функционирање на нервен систем се: рецептори, аферентни и еферентни нервни патишта, центар за анализа и ефектори </a:t>
            </a:r>
            <a:endParaRPr lang="mk-M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38225" y="0"/>
            <a:ext cx="9932986" cy="904875"/>
          </a:xfrm>
        </p:spPr>
        <p:txBody>
          <a:bodyPr/>
          <a:lstStyle/>
          <a:p>
            <a:r>
              <a:rPr lang="mk-MK" dirty="0" smtClean="0"/>
              <a:t>кратОК ЗАКЛУЧОК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87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123" y="862885"/>
            <a:ext cx="11397803" cy="5950491"/>
          </a:xfrm>
        </p:spPr>
        <p:txBody>
          <a:bodyPr>
            <a:normAutofit/>
          </a:bodyPr>
          <a:lstStyle/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функции ги регулира нервниот, а кои ендокриниот систем?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Како е поделен централниот, а како периферниот нервен систем?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Што претставуваат дендрити, а што се аксони?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Која е улогата на невроните?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Наброј ги петте нивоа на функционирање на нервниот систем.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особини ги имаат рецепторите?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Наброј ги видовите на рецепторите и видот на нивната дразба.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Што претставува мембрански, а што акциски потенцијал на нервната мембрана?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 благодарам на соработката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  <a:defRPr/>
            </a:pPr>
            <a:r>
              <a:rPr lang="mk-MK" sz="28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Кратки прашања за проверка на знаењето</a:t>
            </a:r>
            <a:endParaRPr lang="en-US" sz="2800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5" name="Picture 4" descr="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24256" y="3687005"/>
            <a:ext cx="2267744" cy="1476626"/>
          </a:xfrm>
          <a:prstGeom prst="rect">
            <a:avLst/>
          </a:prstGeom>
        </p:spPr>
      </p:pic>
      <p:pic>
        <p:nvPicPr>
          <p:cNvPr id="6" name="Picture 5" descr="students-learning-clipart-i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24256" y="5164084"/>
            <a:ext cx="2304256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55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223" y="1412874"/>
            <a:ext cx="8506227" cy="5335655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/>
              <a:t>Да научиме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Кои се регулаторни системи кај човекот?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Која е улогата на регулаторните системи?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Општ план на градба на нервниот систем?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Градба на нервна клетка?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Што претставуваат рецепторите?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Видови и особини на рецепторите?</a:t>
            </a:r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mk-MK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По обработката на оваа наставна содржина да знаеме самостојно да одговориме на овие прашања!</a:t>
            </a:r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mk-MK" dirty="0" smtClean="0"/>
              <a:t>ЦЕЛИ НА ЧАСОТ</a:t>
            </a:r>
            <a:endParaRPr lang="en-US" dirty="0"/>
          </a:p>
        </p:txBody>
      </p:sp>
      <p:pic>
        <p:nvPicPr>
          <p:cNvPr id="5" name="Picture 4" descr="1080958-Clipart-School-Boy-Studying-A-Molecule-Model-Royalty-Free-Vector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9214" y="116632"/>
            <a:ext cx="2169274" cy="178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1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регулаторни системи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1411" y="2097088"/>
            <a:ext cx="9998814" cy="43938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Кај човекот постојат два главни регулаторни системи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Нервен</a:t>
            </a: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-регулира функции што брзо реагираат на новонастанати промени за воспоставување</a:t>
            </a:r>
            <a:r>
              <a:rPr kumimoji="0" lang="en-US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хомеостаза</a:t>
            </a:r>
            <a:endParaRPr kumimoji="0" lang="en-US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k-MK" altLang="mk-MK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Ендокрин</a:t>
            </a:r>
            <a:r>
              <a:rPr lang="mk-MK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-ги регулира метаболичките процеси, преку своите продукти-инкрети (ензими, хормони) </a:t>
            </a: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46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291" y="595276"/>
            <a:ext cx="9905998" cy="720885"/>
          </a:xfrm>
        </p:spPr>
        <p:txBody>
          <a:bodyPr/>
          <a:lstStyle/>
          <a:p>
            <a:r>
              <a:rPr lang="mk-MK" dirty="0" smtClean="0"/>
              <a:t>функции на регулаторен систем</a:t>
            </a:r>
            <a:endParaRPr lang="mk-MK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12558" y="2539262"/>
            <a:ext cx="3196640" cy="4943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mk-MK" dirty="0" smtClean="0"/>
              <a:t>хомеостаза</a:t>
            </a:r>
            <a:endParaRPr lang="mk-MK" dirty="0"/>
          </a:p>
        </p:txBody>
      </p:sp>
      <p:pic>
        <p:nvPicPr>
          <p:cNvPr id="7" name="Picture 6" descr="5053745_0.jpg"/>
          <p:cNvPicPr>
            <a:picLocks noChangeAspect="1"/>
          </p:cNvPicPr>
          <p:nvPr/>
        </p:nvPicPr>
        <p:blipFill>
          <a:blip r:embed="rId2" cstate="print"/>
          <a:srcRect l="37673" t="4146" r="40924" b="4392"/>
          <a:stretch>
            <a:fillRect/>
          </a:stretch>
        </p:blipFill>
        <p:spPr>
          <a:xfrm>
            <a:off x="6553200" y="1508233"/>
            <a:ext cx="993228" cy="2228193"/>
          </a:xfrm>
          <a:prstGeom prst="rect">
            <a:avLst/>
          </a:prstGeom>
        </p:spPr>
      </p:pic>
      <p:pic>
        <p:nvPicPr>
          <p:cNvPr id="8" name="Picture 7" descr="5053745_0.jpg"/>
          <p:cNvPicPr>
            <a:picLocks noChangeAspect="1"/>
          </p:cNvPicPr>
          <p:nvPr/>
        </p:nvPicPr>
        <p:blipFill>
          <a:blip r:embed="rId2" cstate="print"/>
          <a:srcRect l="41297" t="4146" r="36638" b="4392"/>
          <a:stretch>
            <a:fillRect/>
          </a:stretch>
        </p:blipFill>
        <p:spPr>
          <a:xfrm>
            <a:off x="7546427" y="1502976"/>
            <a:ext cx="1023938" cy="222819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627503" y="2076450"/>
            <a:ext cx="3196640" cy="951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реакција на промени од внатрешна и надворешна средина</a:t>
            </a:r>
            <a:endParaRPr kumimoji="0" lang="mk-M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50428" y="1502979"/>
            <a:ext cx="1339248" cy="2228193"/>
            <a:chOff x="1450428" y="1502979"/>
            <a:chExt cx="1339248" cy="2228193"/>
          </a:xfrm>
        </p:grpSpPr>
        <p:pic>
          <p:nvPicPr>
            <p:cNvPr id="4" name="Picture 3" descr="5053745_0.jpg"/>
            <p:cNvPicPr>
              <a:picLocks noChangeAspect="1"/>
            </p:cNvPicPr>
            <p:nvPr/>
          </p:nvPicPr>
          <p:blipFill>
            <a:blip r:embed="rId2" cstate="print"/>
            <a:srcRect l="37673" t="4146" r="36638" b="4392"/>
            <a:stretch>
              <a:fillRect/>
            </a:stretch>
          </p:blipFill>
          <p:spPr>
            <a:xfrm>
              <a:off x="1597573" y="1502979"/>
              <a:ext cx="1192103" cy="2228193"/>
            </a:xfrm>
            <a:prstGeom prst="rect">
              <a:avLst/>
            </a:prstGeom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1460938" y="2280745"/>
              <a:ext cx="67266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450428" y="2270234"/>
              <a:ext cx="0" cy="7147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455683" y="2958663"/>
              <a:ext cx="67266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/>
          <p:nvPr/>
        </p:nvSpPr>
        <p:spPr>
          <a:xfrm>
            <a:off x="6495393" y="1219200"/>
            <a:ext cx="2123090" cy="2827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5053745_0.jpg"/>
          <p:cNvPicPr>
            <a:picLocks noChangeAspect="1"/>
          </p:cNvPicPr>
          <p:nvPr/>
        </p:nvPicPr>
        <p:blipFill>
          <a:blip r:embed="rId2" cstate="print"/>
          <a:srcRect l="37673" t="4146" r="36638" b="4392"/>
          <a:stretch>
            <a:fillRect/>
          </a:stretch>
        </p:blipFill>
        <p:spPr>
          <a:xfrm>
            <a:off x="409905" y="4088522"/>
            <a:ext cx="1192103" cy="2228193"/>
          </a:xfrm>
          <a:prstGeom prst="rect">
            <a:avLst/>
          </a:prstGeom>
        </p:spPr>
      </p:pic>
      <p:pic>
        <p:nvPicPr>
          <p:cNvPr id="22" name="Picture 21" descr="5053745_0.jpg"/>
          <p:cNvPicPr>
            <a:picLocks noChangeAspect="1"/>
          </p:cNvPicPr>
          <p:nvPr/>
        </p:nvPicPr>
        <p:blipFill>
          <a:blip r:embed="rId2" cstate="print"/>
          <a:srcRect l="37673" t="4146" r="36638" b="4392"/>
          <a:stretch>
            <a:fillRect/>
          </a:stretch>
        </p:blipFill>
        <p:spPr>
          <a:xfrm>
            <a:off x="1592319" y="4093776"/>
            <a:ext cx="1192103" cy="2228193"/>
          </a:xfrm>
          <a:prstGeom prst="rect">
            <a:avLst/>
          </a:prstGeom>
        </p:spPr>
      </p:pic>
      <p:sp>
        <p:nvSpPr>
          <p:cNvPr id="23" name="Content Placeholder 2"/>
          <p:cNvSpPr txBox="1">
            <a:spLocks/>
          </p:cNvSpPr>
          <p:nvPr/>
        </p:nvSpPr>
        <p:spPr>
          <a:xfrm>
            <a:off x="2789005" y="5114296"/>
            <a:ext cx="3196640" cy="494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пружање соодветен одговор</a:t>
            </a:r>
            <a:endParaRPr kumimoji="0" lang="mk-M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945931" y="5223641"/>
            <a:ext cx="118766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5053745_0.jpg"/>
          <p:cNvPicPr>
            <a:picLocks noChangeAspect="1"/>
          </p:cNvPicPr>
          <p:nvPr/>
        </p:nvPicPr>
        <p:blipFill>
          <a:blip r:embed="rId2" cstate="print"/>
          <a:srcRect l="37673" t="4146" r="36638" b="4392"/>
          <a:stretch>
            <a:fillRect/>
          </a:stretch>
        </p:blipFill>
        <p:spPr>
          <a:xfrm>
            <a:off x="6553203" y="4072757"/>
            <a:ext cx="1192103" cy="2228193"/>
          </a:xfrm>
          <a:prstGeom prst="rect">
            <a:avLst/>
          </a:prstGeom>
        </p:spPr>
      </p:pic>
      <p:pic>
        <p:nvPicPr>
          <p:cNvPr id="27" name="Picture 26" descr="8811024a8dbc9c5a944c036a9acfc180.jpg"/>
          <p:cNvPicPr>
            <a:picLocks noChangeAspect="1"/>
          </p:cNvPicPr>
          <p:nvPr/>
        </p:nvPicPr>
        <p:blipFill>
          <a:blip r:embed="rId3" cstate="print">
            <a:biLevel thresh="50000"/>
          </a:blip>
          <a:srcRect l="63035" t="19446" b="61465"/>
          <a:stretch>
            <a:fillRect/>
          </a:stretch>
        </p:blipFill>
        <p:spPr>
          <a:xfrm>
            <a:off x="7746123" y="4067503"/>
            <a:ext cx="3313422" cy="2228194"/>
          </a:xfrm>
          <a:prstGeom prst="rect">
            <a:avLst/>
          </a:prstGeom>
        </p:spPr>
      </p:pic>
      <p:sp>
        <p:nvSpPr>
          <p:cNvPr id="32" name="Content Placeholder 2"/>
          <p:cNvSpPr txBox="1">
            <a:spLocks/>
          </p:cNvSpPr>
          <p:nvPr/>
        </p:nvSpPr>
        <p:spPr>
          <a:xfrm>
            <a:off x="8590717" y="3810000"/>
            <a:ext cx="3196640" cy="716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прилагодување кон надворешна средина</a:t>
            </a:r>
            <a:endParaRPr kumimoji="0" lang="mk-M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291" y="605786"/>
            <a:ext cx="9905998" cy="720885"/>
          </a:xfrm>
        </p:spPr>
        <p:txBody>
          <a:bodyPr/>
          <a:lstStyle/>
          <a:p>
            <a:r>
              <a:rPr lang="mk-MK" dirty="0" smtClean="0"/>
              <a:t>       реакции на организмот</a:t>
            </a:r>
            <a:endParaRPr lang="mk-MK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549" y="1543742"/>
          <a:ext cx="9528612" cy="499993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90776"/>
                <a:gridCol w="2373530"/>
                <a:gridCol w="2382153"/>
                <a:gridCol w="2382153"/>
              </a:tblGrid>
              <a:tr h="858582">
                <a:tc gridSpan="2">
                  <a:txBody>
                    <a:bodyPr/>
                    <a:lstStyle/>
                    <a:p>
                      <a:pPr algn="ctr"/>
                      <a:r>
                        <a:rPr lang="mk-MK" sz="2800" dirty="0" smtClean="0"/>
                        <a:t>Внатрешен стимул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mk-MK" sz="2800" dirty="0" smtClean="0"/>
                        <a:t>Надворешен стимул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33544">
                <a:tc>
                  <a:txBody>
                    <a:bodyPr/>
                    <a:lstStyle/>
                    <a:p>
                      <a:r>
                        <a:rPr lang="mk-MK" sz="2400" dirty="0" smtClean="0"/>
                        <a:t>Нервен систем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400" dirty="0" smtClean="0"/>
                        <a:t>Ендокрин систем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400" dirty="0" smtClean="0"/>
                        <a:t>Нервен систем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400" dirty="0" smtClean="0"/>
                        <a:t>Ендокрин систем</a:t>
                      </a:r>
                      <a:endParaRPr lang="en-US" sz="2400" dirty="0" smtClean="0"/>
                    </a:p>
                  </a:txBody>
                  <a:tcPr anchor="ctr"/>
                </a:tc>
              </a:tr>
              <a:tr h="27078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Полнење на мочен меур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Механорецептори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Сфинктер на мочен меур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Микција на мочен меур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Намалена концентрација на гликоза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Рецептори во хипоталамус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Чувство на глад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Органи за конзумирање на храна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Силна светлина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Фоторецептори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Мускули што ги движат очните капаци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Затворање на очни капаци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Дехидратација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Осморецептори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Лачење на </a:t>
                      </a:r>
                      <a:r>
                        <a:rPr lang="en-GB" sz="1600" dirty="0" smtClean="0"/>
                        <a:t>ADH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k-MK" sz="1600" dirty="0" smtClean="0"/>
                        <a:t>Реапсорпција на вода во бубрежни каналчиња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565" y="174361"/>
            <a:ext cx="9905998" cy="849674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општ план на градба на нервен систем</a:t>
            </a:r>
            <a:endParaRPr lang="mk-MK" dirty="0"/>
          </a:p>
        </p:txBody>
      </p:sp>
      <p:sp>
        <p:nvSpPr>
          <p:cNvPr id="5" name="TextBox 4"/>
          <p:cNvSpPr txBox="1"/>
          <p:nvPr/>
        </p:nvSpPr>
        <p:spPr>
          <a:xfrm>
            <a:off x="566670" y="6001555"/>
            <a:ext cx="1150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61241" y="2249486"/>
            <a:ext cx="9786170" cy="4456113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mk-MK" sz="1800" b="1" dirty="0" smtClean="0"/>
              <a:t>ЦЕНТРАЛЕН НЕРВЕН СИСТЕМ</a:t>
            </a:r>
            <a:r>
              <a:rPr lang="mk-MK" b="1" dirty="0" smtClean="0"/>
              <a:t> </a:t>
            </a:r>
          </a:p>
          <a:p>
            <a:pPr marL="342900" indent="-342900">
              <a:buNone/>
            </a:pPr>
            <a:r>
              <a:rPr lang="mk-MK" b="1" dirty="0" smtClean="0"/>
              <a:t>         </a:t>
            </a:r>
          </a:p>
          <a:p>
            <a:pPr>
              <a:buNone/>
            </a:pPr>
            <a:r>
              <a:rPr lang="mk-MK" sz="2000" b="1" i="1" dirty="0" smtClean="0">
                <a:solidFill>
                  <a:schemeClr val="accent3">
                    <a:lumMod val="75000"/>
                  </a:schemeClr>
                </a:solidFill>
              </a:rPr>
              <a:t>а) черепен мозок (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</a:rPr>
              <a:t>cerebrum</a:t>
            </a:r>
            <a:r>
              <a:rPr lang="mk-MK" sz="2000" b="1" i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mk-MK" sz="2000" b="1" i="1" dirty="0" smtClean="0"/>
              <a:t>					</a:t>
            </a:r>
          </a:p>
          <a:p>
            <a:r>
              <a:rPr lang="mk-MK" sz="1600" b="1" i="1" dirty="0" smtClean="0"/>
              <a:t>Продолжен мозок </a:t>
            </a:r>
            <a:r>
              <a:rPr lang="en-GB" sz="1600" b="1" i="1" dirty="0" smtClean="0"/>
              <a:t>(medulla oblongata) </a:t>
            </a:r>
            <a:r>
              <a:rPr lang="mk-MK" sz="1600" b="1" i="1" dirty="0" smtClean="0"/>
              <a:t>					</a:t>
            </a:r>
          </a:p>
          <a:p>
            <a:r>
              <a:rPr lang="mk-MK" sz="1600" b="1" i="1" dirty="0" smtClean="0"/>
              <a:t>Мал мозок</a:t>
            </a:r>
            <a:r>
              <a:rPr lang="en-GB" sz="1600" b="1" i="1" dirty="0" smtClean="0"/>
              <a:t> (cerebellum)</a:t>
            </a:r>
            <a:endParaRPr lang="mk-MK" sz="1600" b="1" i="1" dirty="0" smtClean="0"/>
          </a:p>
          <a:p>
            <a:r>
              <a:rPr lang="mk-MK" sz="1600" b="1" i="1" dirty="0" smtClean="0"/>
              <a:t>Среден мозок</a:t>
            </a:r>
            <a:r>
              <a:rPr lang="en-GB" sz="1600" b="1" i="1" dirty="0" smtClean="0"/>
              <a:t> (</a:t>
            </a:r>
            <a:r>
              <a:rPr lang="en-GB" sz="1600" b="1" i="1" dirty="0" err="1" smtClean="0"/>
              <a:t>mesencephalon</a:t>
            </a:r>
            <a:r>
              <a:rPr lang="en-GB" sz="1600" b="1" i="1" dirty="0" smtClean="0"/>
              <a:t>)</a:t>
            </a:r>
            <a:endParaRPr lang="mk-MK" sz="1600" b="1" i="1" dirty="0" smtClean="0"/>
          </a:p>
          <a:p>
            <a:r>
              <a:rPr lang="mk-MK" sz="1600" b="1" i="1" dirty="0" smtClean="0"/>
              <a:t>Меѓумозок</a:t>
            </a:r>
            <a:r>
              <a:rPr lang="en-GB" sz="1600" b="1" i="1" dirty="0" smtClean="0"/>
              <a:t> (diencephalon)</a:t>
            </a:r>
            <a:endParaRPr lang="mk-MK" sz="1600" b="1" i="1" dirty="0" smtClean="0"/>
          </a:p>
          <a:p>
            <a:r>
              <a:rPr lang="mk-MK" sz="1600" b="1" i="1" dirty="0" smtClean="0"/>
              <a:t>Голем мозок</a:t>
            </a:r>
            <a:r>
              <a:rPr lang="en-GB" sz="1600" b="1" i="1" dirty="0" smtClean="0"/>
              <a:t> (</a:t>
            </a:r>
            <a:r>
              <a:rPr lang="en-GB" sz="1600" b="1" i="1" dirty="0" err="1" smtClean="0"/>
              <a:t>telencephalon</a:t>
            </a:r>
            <a:r>
              <a:rPr lang="en-GB" sz="1600" b="1" i="1" dirty="0" smtClean="0"/>
              <a:t>)</a:t>
            </a:r>
            <a:endParaRPr lang="mk-MK" sz="1600" b="1" i="1" dirty="0" smtClean="0"/>
          </a:p>
          <a:p>
            <a:endParaRPr lang="mk-MK" sz="1600" b="1" i="1" dirty="0" smtClean="0"/>
          </a:p>
          <a:p>
            <a:pPr>
              <a:buNone/>
            </a:pPr>
            <a:r>
              <a:rPr lang="mk-MK" sz="2000" b="1" i="1" dirty="0" smtClean="0">
                <a:solidFill>
                  <a:schemeClr val="accent3">
                    <a:lumMod val="75000"/>
                  </a:schemeClr>
                </a:solidFill>
              </a:rPr>
              <a:t>б) 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mk-MK" sz="2000" b="1" i="1" dirty="0" smtClean="0">
                <a:solidFill>
                  <a:schemeClr val="accent3">
                    <a:lumMod val="75000"/>
                  </a:schemeClr>
                </a:solidFill>
              </a:rPr>
              <a:t>рбетен мозок</a:t>
            </a:r>
            <a:r>
              <a:rPr lang="mk-MK" sz="1600" b="1" i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</a:rPr>
              <a:t>medulla </a:t>
            </a:r>
            <a:r>
              <a:rPr lang="en-GB" sz="2000" b="1" i="1" dirty="0" err="1" smtClean="0">
                <a:solidFill>
                  <a:schemeClr val="accent3">
                    <a:lumMod val="75000"/>
                  </a:schemeClr>
                </a:solidFill>
              </a:rPr>
              <a:t>spinalis</a:t>
            </a:r>
            <a:r>
              <a:rPr lang="mk-MK" sz="1600" b="1" i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mk-MK" sz="1600" b="1" i="1" dirty="0" smtClean="0"/>
              <a:t> </a:t>
            </a:r>
          </a:p>
          <a:p>
            <a:endParaRPr lang="mk-MK" sz="1600" b="1" i="1" dirty="0" smtClean="0"/>
          </a:p>
          <a:p>
            <a:endParaRPr lang="mk-MK" sz="1600" b="1" i="1" dirty="0" smtClean="0"/>
          </a:p>
          <a:p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42538" y="2385855"/>
            <a:ext cx="576177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2. ПЕРИФЕРЕН НЕРВЕН СИСТЕМ</a:t>
            </a:r>
          </a:p>
          <a:p>
            <a:endParaRPr lang="mk-MK" b="1" i="1" dirty="0" smtClean="0"/>
          </a:p>
          <a:p>
            <a:endParaRPr lang="mk-MK" sz="2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mk-MK" sz="2000" b="1" i="1" dirty="0" smtClean="0">
                <a:solidFill>
                  <a:schemeClr val="accent3">
                    <a:lumMod val="75000"/>
                  </a:schemeClr>
                </a:solidFill>
              </a:rPr>
              <a:t>а) цереброспинален (соматски)</a:t>
            </a:r>
          </a:p>
          <a:p>
            <a:r>
              <a:rPr lang="mk-MK" b="1" i="1" dirty="0" smtClean="0"/>
              <a:t>(моторни нерви,функции на скелетни мускули)</a:t>
            </a:r>
          </a:p>
          <a:p>
            <a:pPr>
              <a:buFont typeface="Arial" pitchFamily="34" charset="0"/>
              <a:buChar char="•"/>
            </a:pPr>
            <a:r>
              <a:rPr lang="mk-MK" b="1" i="1" dirty="0" smtClean="0"/>
              <a:t>12 пара мозочни (главени) нерви</a:t>
            </a:r>
          </a:p>
          <a:p>
            <a:pPr>
              <a:buFont typeface="Arial" pitchFamily="34" charset="0"/>
              <a:buChar char="•"/>
            </a:pPr>
            <a:r>
              <a:rPr lang="mk-MK" b="1" i="1" dirty="0" smtClean="0"/>
              <a:t>31 пар </a:t>
            </a:r>
            <a:r>
              <a:rPr lang="en-GB" b="1" i="1" dirty="0" smtClean="0"/>
              <a:t>‘</a:t>
            </a:r>
            <a:r>
              <a:rPr lang="mk-MK" b="1" i="1" dirty="0" smtClean="0"/>
              <a:t>рбетни (спинални)</a:t>
            </a:r>
            <a:r>
              <a:rPr lang="en-US" b="1" i="1" dirty="0" smtClean="0"/>
              <a:t> н</a:t>
            </a:r>
            <a:r>
              <a:rPr lang="mk-MK" b="1" i="1" dirty="0" smtClean="0"/>
              <a:t>ерви</a:t>
            </a:r>
          </a:p>
          <a:p>
            <a:pPr>
              <a:buFont typeface="Arial" pitchFamily="34" charset="0"/>
              <a:buChar char="•"/>
            </a:pPr>
            <a:endParaRPr lang="mk-MK" b="1" i="1" dirty="0" smtClean="0"/>
          </a:p>
          <a:p>
            <a:pPr>
              <a:buFont typeface="Arial" pitchFamily="34" charset="0"/>
              <a:buChar char="•"/>
            </a:pPr>
            <a:r>
              <a:rPr lang="mk-MK" sz="2000" b="1" i="1" dirty="0" smtClean="0">
                <a:solidFill>
                  <a:schemeClr val="accent3">
                    <a:lumMod val="75000"/>
                  </a:schemeClr>
                </a:solidFill>
              </a:rPr>
              <a:t>б) автономен (вегетативен)</a:t>
            </a:r>
          </a:p>
          <a:p>
            <a:r>
              <a:rPr lang="mk-MK" b="1" i="1" dirty="0" smtClean="0"/>
              <a:t>(сензитивни нерви, мазни мускули,</a:t>
            </a:r>
          </a:p>
          <a:p>
            <a:r>
              <a:rPr lang="mk-MK" b="1" i="1" dirty="0" smtClean="0"/>
              <a:t>срцев мускул,жлезди</a:t>
            </a:r>
          </a:p>
          <a:p>
            <a:endParaRPr lang="mk-MK" b="1" i="1" dirty="0" smtClean="0"/>
          </a:p>
          <a:p>
            <a:pPr>
              <a:buFont typeface="Arial" pitchFamily="34" charset="0"/>
              <a:buChar char="•"/>
            </a:pPr>
            <a:endParaRPr lang="mk-MK" b="1" i="1" dirty="0" smtClean="0"/>
          </a:p>
          <a:p>
            <a:pPr>
              <a:buFont typeface="Arial" pitchFamily="34" charset="0"/>
              <a:buChar char="•"/>
            </a:pPr>
            <a:r>
              <a:rPr lang="mk-MK" i="1" dirty="0" smtClean="0"/>
              <a:t>симпатички дел		</a:t>
            </a:r>
          </a:p>
          <a:p>
            <a:pPr>
              <a:buFont typeface="Arial" pitchFamily="34" charset="0"/>
              <a:buChar char="•"/>
            </a:pPr>
            <a:r>
              <a:rPr lang="mk-MK" i="1" dirty="0" smtClean="0"/>
              <a:t>парасимпатички дел</a:t>
            </a:r>
            <a:endParaRPr lang="en-US" i="1" dirty="0"/>
          </a:p>
        </p:txBody>
      </p:sp>
      <p:sp>
        <p:nvSpPr>
          <p:cNvPr id="9" name="Down Arrow 8"/>
          <p:cNvSpPr/>
          <p:nvPr/>
        </p:nvSpPr>
        <p:spPr>
          <a:xfrm>
            <a:off x="8197327" y="5583231"/>
            <a:ext cx="247964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186572" y="2732442"/>
            <a:ext cx="484632" cy="473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777269" y="2734235"/>
            <a:ext cx="484632" cy="473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12141" y="135546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767021" y="1333948"/>
            <a:ext cx="785308" cy="77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535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3152652" y="657225"/>
            <a:ext cx="3552825" cy="700088"/>
          </a:xfrm>
          <a:prstGeom prst="rect">
            <a:avLst/>
          </a:prstGeom>
          <a:solidFill>
            <a:srgbClr val="5B9BD5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нервен систем</a:t>
            </a:r>
          </a:p>
        </p:txBody>
      </p:sp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4267078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4581403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562103" y="1889125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600453" y="1898650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2447803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6276853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183341" y="2227617"/>
            <a:ext cx="3201400" cy="612401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периферен нервен систем</a:t>
            </a:r>
            <a:endParaRPr lang="mk-MK" b="1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152903" y="2228850"/>
            <a:ext cx="3345638" cy="457200"/>
          </a:xfrm>
          <a:prstGeom prst="rect">
            <a:avLst/>
          </a:prstGeom>
          <a:gradFill rotWithShape="0">
            <a:gsLst>
              <a:gs pos="0">
                <a:srgbClr val="A8D08D"/>
              </a:gs>
              <a:gs pos="50000">
                <a:srgbClr val="E2EFD9"/>
              </a:gs>
              <a:gs pos="100000">
                <a:srgbClr val="A8D08D"/>
              </a:gs>
            </a:gsLst>
            <a:lin ang="189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централен нервен систем</a:t>
            </a:r>
            <a:endParaRPr lang="mk-MK" b="1" dirty="0"/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2709946" y="2705100"/>
            <a:ext cx="200025" cy="1000125"/>
          </a:xfrm>
          <a:prstGeom prst="downArrow">
            <a:avLst>
              <a:gd name="adj1" fmla="val 50000"/>
              <a:gd name="adj2" fmla="val 125000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3861643" y="2686049"/>
            <a:ext cx="205409" cy="1870623"/>
          </a:xfrm>
          <a:prstGeom prst="downArrow">
            <a:avLst>
              <a:gd name="adj1" fmla="val 50000"/>
              <a:gd name="adj2" fmla="val 200000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430767" y="3724275"/>
            <a:ext cx="2011680" cy="737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sz="1600" dirty="0" smtClean="0"/>
              <a:t>Соматски</a:t>
            </a:r>
          </a:p>
          <a:p>
            <a:r>
              <a:rPr lang="mk-MK" sz="1600" dirty="0" smtClean="0"/>
              <a:t>(цереброспинален)</a:t>
            </a:r>
            <a:endParaRPr lang="mk-MK" sz="1600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248809" y="4572000"/>
            <a:ext cx="2474258" cy="673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Автономен</a:t>
            </a:r>
          </a:p>
          <a:p>
            <a:r>
              <a:rPr lang="mk-MK" dirty="0" smtClean="0"/>
              <a:t>(Вегетативен)</a:t>
            </a:r>
            <a:endParaRPr lang="mk-MK" dirty="0"/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1689944" y="5798372"/>
            <a:ext cx="1485900" cy="6431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симпатичен дел</a:t>
            </a:r>
            <a:endParaRPr lang="mk-MK" dirty="0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5533904" y="5787614"/>
            <a:ext cx="2017964" cy="5916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парасимпатичен дел</a:t>
            </a:r>
            <a:endParaRPr lang="mk-MK" dirty="0"/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971678" y="5657850"/>
            <a:ext cx="2667000" cy="9525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2905003" y="5657850"/>
            <a:ext cx="200025" cy="228600"/>
          </a:xfrm>
          <a:prstGeom prst="downArrow">
            <a:avLst>
              <a:gd name="adj1" fmla="val 50000"/>
              <a:gd name="adj2" fmla="val 28571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auto">
          <a:xfrm>
            <a:off x="4362328" y="5366833"/>
            <a:ext cx="200025" cy="228600"/>
          </a:xfrm>
          <a:prstGeom prst="downArrow">
            <a:avLst>
              <a:gd name="adj1" fmla="val 50000"/>
              <a:gd name="adj2" fmla="val 28571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681257" y="2714625"/>
            <a:ext cx="138112" cy="447675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6137292" y="3057525"/>
            <a:ext cx="1885950" cy="142875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6049909" y="3067050"/>
            <a:ext cx="228600" cy="323850"/>
          </a:xfrm>
          <a:prstGeom prst="downArrow">
            <a:avLst>
              <a:gd name="adj1" fmla="val 50000"/>
              <a:gd name="adj2" fmla="val 35417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7834803" y="3067050"/>
            <a:ext cx="228600" cy="323850"/>
          </a:xfrm>
          <a:prstGeom prst="downArrow">
            <a:avLst>
              <a:gd name="adj1" fmla="val 50000"/>
              <a:gd name="adj2" fmla="val 35417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363697" y="3445979"/>
            <a:ext cx="1520081" cy="5959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Черепен мозок</a:t>
            </a:r>
            <a:endParaRPr lang="mk-MK" dirty="0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7553617" y="3429000"/>
            <a:ext cx="1510870" cy="612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‘</a:t>
            </a:r>
            <a:r>
              <a:rPr lang="mk-MK" dirty="0" smtClean="0"/>
              <a:t>рбетен мозок</a:t>
            </a:r>
            <a:endParaRPr lang="mk-MK" dirty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047753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047753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6" name="AutoShape 9"/>
          <p:cNvSpPr>
            <a:spLocks noChangeArrowheads="1"/>
          </p:cNvSpPr>
          <p:nvPr/>
        </p:nvSpPr>
        <p:spPr bwMode="auto">
          <a:xfrm>
            <a:off x="5524378" y="5681158"/>
            <a:ext cx="200025" cy="228600"/>
          </a:xfrm>
          <a:prstGeom prst="downArrow">
            <a:avLst>
              <a:gd name="adj1" fmla="val 50000"/>
              <a:gd name="adj2" fmla="val 28571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981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4880"/>
            <a:ext cx="9905998" cy="932911"/>
          </a:xfrm>
        </p:spPr>
        <p:txBody>
          <a:bodyPr/>
          <a:lstStyle/>
          <a:p>
            <a:r>
              <a:rPr lang="mk-MK" dirty="0" smtClean="0"/>
              <a:t>градба на нервна клетка</a:t>
            </a:r>
            <a:endParaRPr lang="mk-MK" dirty="0"/>
          </a:p>
        </p:txBody>
      </p:sp>
      <p:sp>
        <p:nvSpPr>
          <p:cNvPr id="5" name="TextBox 4"/>
          <p:cNvSpPr txBox="1"/>
          <p:nvPr/>
        </p:nvSpPr>
        <p:spPr>
          <a:xfrm>
            <a:off x="1371601" y="1223493"/>
            <a:ext cx="8857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/>
              <a:t>Структура на типичен неврон</a:t>
            </a:r>
            <a:endParaRPr lang="mk-MK" sz="2200" dirty="0" smtClean="0">
              <a:solidFill>
                <a:srgbClr val="FF0000"/>
              </a:solidFill>
            </a:endParaRPr>
          </a:p>
          <a:p>
            <a:pPr lvl="0" algn="just"/>
            <a:r>
              <a:rPr lang="en-GB" sz="2400" b="1" dirty="0" err="1" smtClean="0">
                <a:solidFill>
                  <a:srgbClr val="FF0000"/>
                </a:solidFill>
              </a:rPr>
              <a:t>Nevrocit</a:t>
            </a:r>
            <a:r>
              <a:rPr lang="en-GB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mk-MK" sz="2200" dirty="0" smtClean="0">
                <a:solidFill>
                  <a:srgbClr val="FF0000"/>
                </a:solidFill>
              </a:rPr>
              <a:t>тело на нервна клетка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mk-MK" sz="2200" dirty="0" smtClean="0"/>
              <a:t>-најчесто ѕвездовидно, со јадро во невроплазмата</a:t>
            </a:r>
          </a:p>
          <a:p>
            <a:pPr lvl="0" algn="just"/>
            <a:endParaRPr lang="mk-MK" sz="2200" dirty="0" smtClean="0"/>
          </a:p>
          <a:p>
            <a:pPr lvl="0" algn="just"/>
            <a:r>
              <a:rPr lang="mk-MK" sz="2200" dirty="0" smtClean="0">
                <a:solidFill>
                  <a:srgbClr val="FF0000"/>
                </a:solidFill>
              </a:rPr>
              <a:t>Дендрити</a:t>
            </a:r>
            <a:r>
              <a:rPr lang="mk-MK" sz="2200" dirty="0" smtClean="0"/>
              <a:t> (грч. </a:t>
            </a:r>
            <a:r>
              <a:rPr lang="en-GB" sz="2400" dirty="0" err="1" smtClean="0"/>
              <a:t>dendron</a:t>
            </a:r>
            <a:r>
              <a:rPr lang="mk-MK" sz="2200" dirty="0" smtClean="0"/>
              <a:t>-дрво)-кратки продолжетоци</a:t>
            </a:r>
          </a:p>
          <a:p>
            <a:pPr lvl="0" algn="just"/>
            <a:r>
              <a:rPr lang="mk-MK" sz="2200" dirty="0" smtClean="0"/>
              <a:t>                        +</a:t>
            </a:r>
          </a:p>
          <a:p>
            <a:pPr lvl="0" algn="just"/>
            <a:r>
              <a:rPr lang="mk-MK" sz="2200" dirty="0" smtClean="0"/>
              <a:t>                 </a:t>
            </a:r>
            <a:r>
              <a:rPr lang="en-GB" sz="2200" dirty="0" smtClean="0"/>
              <a:t>   </a:t>
            </a:r>
            <a:r>
              <a:rPr lang="en-GB" sz="2200" dirty="0" err="1" smtClean="0"/>
              <a:t>nevrocit</a:t>
            </a:r>
            <a:endParaRPr lang="en-GB" sz="2200" dirty="0" smtClean="0"/>
          </a:p>
          <a:p>
            <a:pPr lvl="0" algn="just"/>
            <a:r>
              <a:rPr lang="en-GB" sz="2200" dirty="0" smtClean="0"/>
              <a:t>                        =</a:t>
            </a:r>
          </a:p>
          <a:p>
            <a:pPr lvl="0" algn="just"/>
            <a:r>
              <a:rPr lang="mk-MK" sz="2200" dirty="0" smtClean="0"/>
              <a:t>сива маса на нервно </a:t>
            </a:r>
            <a:r>
              <a:rPr lang="mk-MK" sz="2200" dirty="0" smtClean="0"/>
              <a:t>ткиво</a:t>
            </a:r>
          </a:p>
          <a:p>
            <a:pPr lvl="0" algn="just"/>
            <a:endParaRPr lang="mk-MK" sz="2200" dirty="0" smtClean="0"/>
          </a:p>
          <a:p>
            <a:pPr lvl="0" algn="just"/>
            <a:r>
              <a:rPr lang="mk-MK" sz="2200" dirty="0" smtClean="0">
                <a:solidFill>
                  <a:srgbClr val="FF0000"/>
                </a:solidFill>
              </a:rPr>
              <a:t>Аксони (нервни влакна)</a:t>
            </a:r>
            <a:r>
              <a:rPr lang="mk-MK" sz="2200" dirty="0" smtClean="0"/>
              <a:t> со </a:t>
            </a:r>
            <a:r>
              <a:rPr lang="en-GB" sz="2200" dirty="0" err="1" smtClean="0"/>
              <a:t>Schwan</a:t>
            </a:r>
            <a:r>
              <a:rPr lang="en-US" sz="2200" dirty="0" smtClean="0"/>
              <a:t>-</a:t>
            </a:r>
            <a:r>
              <a:rPr lang="mk-MK" sz="2200" dirty="0" smtClean="0"/>
              <a:t>ва оббивка со миелин (бели нервни влакна) и аксонски везикули со трансмитери</a:t>
            </a:r>
          </a:p>
          <a:p>
            <a:pPr lvl="0" algn="just"/>
            <a:endParaRPr lang="mk-MK" sz="2200" dirty="0" smtClean="0"/>
          </a:p>
          <a:p>
            <a:pPr lvl="0" algn="just"/>
            <a:r>
              <a:rPr lang="mk-MK" sz="2200" dirty="0" smtClean="0">
                <a:solidFill>
                  <a:srgbClr val="FF0000"/>
                </a:solidFill>
              </a:rPr>
              <a:t>Невроглија (глија)</a:t>
            </a:r>
            <a:r>
              <a:rPr lang="mk-MK" sz="2200" dirty="0" smtClean="0"/>
              <a:t>-пружаат поддршка и заштита на невроните</a:t>
            </a:r>
            <a:endParaRPr lang="mk-MK" sz="2200" dirty="0" smtClean="0"/>
          </a:p>
          <a:p>
            <a:pPr lvl="0" algn="just"/>
            <a:endParaRPr lang="mk-MK" sz="2200" dirty="0"/>
          </a:p>
        </p:txBody>
      </p:sp>
    </p:spTree>
    <p:extLst>
      <p:ext uri="{BB962C8B-B14F-4D97-AF65-F5344CB8AC3E}">
        <p14:creationId xmlns:p14="http://schemas.microsoft.com/office/powerpoint/2010/main" xmlns="" val="286820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4880"/>
            <a:ext cx="9905998" cy="932911"/>
          </a:xfrm>
        </p:spPr>
        <p:txBody>
          <a:bodyPr/>
          <a:lstStyle/>
          <a:p>
            <a:r>
              <a:rPr lang="mk-MK" dirty="0" smtClean="0"/>
              <a:t>градба на нервна клетка</a:t>
            </a:r>
            <a:endParaRPr lang="mk-MK" dirty="0"/>
          </a:p>
        </p:txBody>
      </p:sp>
      <p:pic>
        <p:nvPicPr>
          <p:cNvPr id="31746" name="Picture 2" descr="https://upload.wikimedia.org/wikipedia/commons/thumb/b/bc/Neuron_Hand-tuned.svg/400px-Neuron_Hand-tune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075" y="1255711"/>
            <a:ext cx="7454900" cy="40070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72250" y="4248150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400" dirty="0" smtClean="0"/>
              <a:t>Шванова обвивка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057775" y="4724400"/>
            <a:ext cx="183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400" dirty="0" smtClean="0"/>
              <a:t>Миелинска обвивка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7651" y="2628900"/>
            <a:ext cx="1047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Тело на нервна клетка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14525" y="4981575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400" dirty="0" smtClean="0"/>
              <a:t>Јадро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19375" y="1228725"/>
            <a:ext cx="2995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400" dirty="0" smtClean="0"/>
              <a:t>Кратки продолжетоци - дендрити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86350" y="2343150"/>
            <a:ext cx="2009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Долги продолжетоци - аксони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62825" y="1333500"/>
            <a:ext cx="1343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Аксонски продолжеток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868202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661</TotalTime>
  <Words>856</Words>
  <Application>Microsoft Office PowerPoint</Application>
  <PresentationFormat>Custom</PresentationFormat>
  <Paragraphs>186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Circuit</vt:lpstr>
      <vt:lpstr>регулаторен систем нервен систем општ план на градба на нервен систем</vt:lpstr>
      <vt:lpstr>ЦЕЛИ НА ЧАСОТ</vt:lpstr>
      <vt:lpstr>регулаторни системи</vt:lpstr>
      <vt:lpstr>функции на регулаторен систем</vt:lpstr>
      <vt:lpstr>       реакции на организмот</vt:lpstr>
      <vt:lpstr>општ план на градба на нервен систем</vt:lpstr>
      <vt:lpstr>Slide 7</vt:lpstr>
      <vt:lpstr>градба на нервна клетка</vt:lpstr>
      <vt:lpstr>градба на нервна клетка</vt:lpstr>
      <vt:lpstr>нервна клетка (neuron) -типови на нервни клетки</vt:lpstr>
      <vt:lpstr>нивоа на функционирање на нервен систем</vt:lpstr>
      <vt:lpstr>рецептори</vt:lpstr>
      <vt:lpstr>функција на неврони акциски потенцијал  фактори: -поларитет на мембрана (разлика на концентрација на јони на натриум,калиум и други јони меѓу цитоплазмата и екстрацелуларната течност) </vt:lpstr>
      <vt:lpstr>кратОК ЗАКЛУЧОК</vt:lpstr>
      <vt:lpstr>Кратки прашања за проверка на знаењето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Специфичен и неспецифичен  имунитет</dc:title>
  <dc:creator>Aleksandar Petrovski</dc:creator>
  <cp:lastModifiedBy>MT</cp:lastModifiedBy>
  <cp:revision>80</cp:revision>
  <dcterms:created xsi:type="dcterms:W3CDTF">2019-11-17T00:03:04Z</dcterms:created>
  <dcterms:modified xsi:type="dcterms:W3CDTF">2020-03-18T22:30:15Z</dcterms:modified>
</cp:coreProperties>
</file>