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9" r:id="rId3"/>
    <p:sldId id="257" r:id="rId4"/>
    <p:sldId id="270" r:id="rId5"/>
    <p:sldId id="272" r:id="rId6"/>
    <p:sldId id="271" r:id="rId7"/>
    <p:sldId id="273" r:id="rId8"/>
    <p:sldId id="274" r:id="rId9"/>
    <p:sldId id="275" r:id="rId10"/>
    <p:sldId id="262" r:id="rId11"/>
    <p:sldId id="276" r:id="rId12"/>
    <p:sldId id="277" r:id="rId13"/>
    <p:sldId id="278" r:id="rId14"/>
    <p:sldId id="279" r:id="rId15"/>
    <p:sldId id="265" r:id="rId16"/>
    <p:sldId id="267" r:id="rId17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086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6808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5464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646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083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0112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949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2879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3665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7888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124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2501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335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429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426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677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3543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233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E145-97FD-4DF0-BF59-C79E07331E4C}" type="datetimeFigureOut">
              <a:rPr lang="mk-MK" smtClean="0"/>
              <a:pPr/>
              <a:t>20.03.2020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593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818572"/>
          </a:xfrm>
        </p:spPr>
        <p:txBody>
          <a:bodyPr>
            <a:normAutofit fontScale="90000"/>
          </a:bodyPr>
          <a:lstStyle/>
          <a:p>
            <a:r>
              <a:rPr lang="mk-MK" b="1" dirty="0" smtClean="0"/>
              <a:t>регулација на органски системи</a:t>
            </a:r>
            <a:br>
              <a:rPr lang="mk-MK" b="1" dirty="0" smtClean="0"/>
            </a:br>
            <a:r>
              <a:rPr lang="mk-MK" b="1" dirty="0" smtClean="0"/>
              <a:t>регулација на дигестија</a:t>
            </a:r>
            <a:br>
              <a:rPr lang="mk-MK" b="1" dirty="0" smtClean="0"/>
            </a:b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4954320"/>
            <a:ext cx="8791575" cy="1655762"/>
          </a:xfrm>
        </p:spPr>
        <p:txBody>
          <a:bodyPr/>
          <a:lstStyle/>
          <a:p>
            <a:endParaRPr lang="mk-MK" dirty="0" smtClean="0"/>
          </a:p>
          <a:p>
            <a:r>
              <a:rPr lang="mk-MK" dirty="0" smtClean="0"/>
              <a:t>ПРОФЕСОР ПО БИОЛОГИЈА ГОРДАНА ОСМАНЛИ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1453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4" y="377371"/>
            <a:ext cx="9886268" cy="1101198"/>
          </a:xfrm>
        </p:spPr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РЕГУЛАЦИЈА НА КОНЗУМИРАЊЕ НА ХРАНА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4" y="1698171"/>
            <a:ext cx="10220097" cy="4870054"/>
          </a:xfrm>
        </p:spPr>
        <p:txBody>
          <a:bodyPr>
            <a:normAutofit fontScale="62500" lnSpcReduction="20000"/>
          </a:bodyPr>
          <a:lstStyle/>
          <a:p>
            <a:r>
              <a:rPr lang="mk-MK" dirty="0" smtClean="0">
                <a:latin typeface="Arial Black" panose="020B0A04020102020204" pitchFamily="34" charset="0"/>
              </a:rPr>
              <a:t>НЕРВНИ ЦЕНТРИ-ЦЕНТАР ЗА ГЛАД И СИТОСТ ВО ХИПОТАЛАМУС (БАЛАНС МЕЃУ ВНЕСЕНА И КАТАБОЛИРАНА ХРАНА): 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ГЛИКОЗА                                                             ЦЕНТАР ЗА ГЛАД          ВНЕС НА ХРАНА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АМИНОКИСЕЛИНИ         ХИПОТАЛАМУС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МАСНИ КИСЕЛИНИ                                            ЦЕНТАР ЗА СИТОСТ         ОТСУСТВО НА ХРАНА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r>
              <a:rPr lang="mk-MK" dirty="0" smtClean="0">
                <a:latin typeface="Arial Black" panose="020B0A04020102020204" pitchFamily="34" charset="0"/>
              </a:rPr>
              <a:t>НЕГАТИВНА ПОВРАТНА СПРЕГА НА КОНЦЕНТРАЦИЈА НА ХРАНЛИВИ МАТЕРИИ ВО КРВТА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r>
              <a:rPr lang="mk-MK" dirty="0" smtClean="0">
                <a:latin typeface="Arial Black" panose="020B0A04020102020204" pitchFamily="34" charset="0"/>
              </a:rPr>
              <a:t>КОРА НА ГОЛЕМ МОЗОК: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ПОМИСЛА НА ХРАНА         ЦЕНТРИ ВО </a:t>
            </a: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CORTEX CEREBRI        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ВЕГЕТАТИВНИ НЕРВИ</a:t>
            </a: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СЕКРЕЦИЈА НА ДИГЕСТИВНИ СОКОВИ          КОНТРАКЦИЈА НА ЖЕЛУДЕЧНИ МУСКУЛИ</a:t>
            </a: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ГЛАД           КОНЗУМИРАЊЕ НА ХРАНА  </a:t>
            </a:r>
            <a:r>
              <a:rPr lang="mk-MK" dirty="0" smtClean="0">
                <a:latin typeface="Arial Black" panose="020B0A04020102020204" pitchFamily="34" charset="0"/>
              </a:rPr>
              <a:t>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>
              <a:latin typeface="Arial Black" panose="020B0A04020102020204" pitchFamily="34" charset="0"/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4" name="Right Arrow 3"/>
          <p:cNvSpPr/>
          <p:nvPr/>
        </p:nvSpPr>
        <p:spPr>
          <a:xfrm>
            <a:off x="2960914" y="2467436"/>
            <a:ext cx="412358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181593" y="2344068"/>
            <a:ext cx="521215" cy="745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7946554" y="2982669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22171" y="4775186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952333" y="4760672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167081" y="547187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611089" y="6168556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750616" y="2278752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4" y="-14507"/>
            <a:ext cx="9886268" cy="870850"/>
          </a:xfrm>
        </p:spPr>
        <p:txBody>
          <a:bodyPr>
            <a:normAutofit fontScale="90000"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РЕГУЛАЦИЈА НА СЕКРЕЦИЈА НА ДИГЕСТИВНИ 			СОКОВИ-ПЛУНКА             РЕФЛЕКСНО ЛАЧЕЊЕ    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0" y="827314"/>
            <a:ext cx="11088914" cy="6030686"/>
          </a:xfrm>
        </p:spPr>
        <p:txBody>
          <a:bodyPr>
            <a:normAutofit fontScale="47500" lnSpcReduction="20000"/>
          </a:bodyPr>
          <a:lstStyle/>
          <a:p>
            <a:pPr lvl="7">
              <a:buNone/>
            </a:pPr>
            <a:r>
              <a:rPr lang="mk-MK" dirty="0" smtClean="0">
                <a:latin typeface="Arial Black" panose="020B0A04020102020204" pitchFamily="34" charset="0"/>
              </a:rPr>
              <a:t>		        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         БЕЗУСЛОВНО ЛАЧЕЊЕ:	       				 УСЛОВНО ЛАЧЕЊЕ:</a:t>
            </a: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ВНЕСЕНА ХРАНА						НАДРАЗНУВАЊЕ НА СЕТИЛА ЗА 									ВИД,СЛУХ,ПОМИСЛА НА ХРАНА</a:t>
            </a: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ХЕМОРЕЦЕПТОРИ</a:t>
            </a: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								АВТОНОМЕН НЕРВЕН СИСТЕМ	</a:t>
            </a: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СЕНЗИТИВНИ НЕРВИ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ПРОДОЛЖЕН МОЗОК					СИМПАТИЧЕН ДЕЛ		ПАРАСИМПАИЧЕН  ДЕЛ</a:t>
            </a: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(ЦЕНТАР ЗА САЛИВАЦИЈА)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МОТОРНИ НЕРВИ                                                                                       КОНЦЕНТРИРАНА ПЛУНКА                 РАЗРЕДЕНА ПЛУНКА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ПЛУНКОВИ ЖЛЕЗДИ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ПЛУНКА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mk-MK" dirty="0" smtClean="0">
                <a:latin typeface="Arial Black" panose="020B0A04020102020204" pitchFamily="34" charset="0"/>
              </a:rPr>
              <a:t>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>
              <a:latin typeface="Arial Black" panose="020B0A04020102020204" pitchFamily="34" charset="0"/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15" name="Right Arrow 14"/>
          <p:cNvSpPr/>
          <p:nvPr/>
        </p:nvSpPr>
        <p:spPr>
          <a:xfrm rot="6955398">
            <a:off x="4104796" y="1034967"/>
            <a:ext cx="406082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4019089">
            <a:off x="9024571" y="2835181"/>
            <a:ext cx="423055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6955398">
            <a:off x="6826181" y="2812923"/>
            <a:ext cx="406082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016042" y="2191663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168442" y="4782415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1175702" y="3338275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1190213" y="4223655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1059590" y="5428291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168442" y="2750455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4019089">
            <a:off x="6187028" y="1071696"/>
            <a:ext cx="423055" cy="682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975642" y="2474692"/>
            <a:ext cx="484632" cy="13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480647" y="3839034"/>
            <a:ext cx="484632" cy="631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9514157" y="3839034"/>
            <a:ext cx="484632" cy="645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4920383" y="3048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4" y="377371"/>
            <a:ext cx="9886268" cy="1101198"/>
          </a:xfrm>
        </p:spPr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РЕГУЛАЦИЈА НА СЕКРЕЦИЈА НА ЖЕЛУДЕЧЕН СОК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248229"/>
            <a:ext cx="10524897" cy="584925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                                          I </a:t>
            </a:r>
            <a:r>
              <a:rPr lang="mk-MK" dirty="0" smtClean="0">
                <a:latin typeface="Arial Black" panose="020B0A04020102020204" pitchFamily="34" charset="0"/>
              </a:rPr>
              <a:t>ПСИХИЧКА ФАЗА (УСЛОВНО ЛАЧЕЊЕ): </a:t>
            </a:r>
            <a:endParaRPr lang="en-GB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ХРАНА   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УСНА ПРАЗНИНА           ВЕГЕТАТИВНИ ЦЕНТРИ ВО ПРОДОЛЖЕН МОЗОК</a:t>
            </a:r>
          </a:p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NERVUS VAGUS          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СЕКРЕЦИОНИ КЛЕТКИ ВО ЖЕЛУДНИК 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GB" dirty="0" smtClean="0">
                <a:latin typeface="Arial Black" panose="020B0A04020102020204" pitchFamily="34" charset="0"/>
              </a:rPr>
              <a:t>                                              II </a:t>
            </a:r>
            <a:r>
              <a:rPr lang="mk-MK" dirty="0" smtClean="0">
                <a:latin typeface="Arial Black" panose="020B0A04020102020204" pitchFamily="34" charset="0"/>
              </a:rPr>
              <a:t>ХЕМИСКА (ЖЕЛУДОЧНА) ФАЗА: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СЛУЗОКОЖА НА ЖЕЛУДНИК           ГАСТРИН            СЕКРЕЦИЈА НА ЖЕЛУДЕЧЕН СОК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GB" dirty="0" smtClean="0">
                <a:latin typeface="Arial Black" panose="020B0A04020102020204" pitchFamily="34" charset="0"/>
              </a:rPr>
              <a:t>                                              III </a:t>
            </a:r>
            <a:r>
              <a:rPr lang="mk-MK" dirty="0" smtClean="0">
                <a:latin typeface="Arial Black" panose="020B0A04020102020204" pitchFamily="34" charset="0"/>
              </a:rPr>
              <a:t>НЕРВНО-ХУМОРАЛНА (ЦРЕВНА) ФАЗ</a:t>
            </a:r>
            <a:r>
              <a:rPr lang="en-US" dirty="0" smtClean="0">
                <a:latin typeface="Arial Black" panose="020B0A04020102020204" pitchFamily="34" charset="0"/>
              </a:rPr>
              <a:t>A</a:t>
            </a:r>
            <a:r>
              <a:rPr lang="en-GB" dirty="0" smtClean="0">
                <a:latin typeface="Arial Black" panose="020B0A04020102020204" pitchFamily="34" charset="0"/>
              </a:rPr>
              <a:t>:</a:t>
            </a: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                    </a:t>
            </a:r>
            <a:r>
              <a:rPr lang="en-GB" dirty="0" smtClean="0">
                <a:latin typeface="Arial Black" panose="020B0A04020102020204" pitchFamily="34" charset="0"/>
              </a:rPr>
              <a:t>                                               </a:t>
            </a:r>
            <a:r>
              <a:rPr lang="mk-MK" dirty="0" smtClean="0">
                <a:latin typeface="Arial Black" panose="020B0A04020102020204" pitchFamily="34" charset="0"/>
              </a:rPr>
              <a:t> 1. НЕРВНА: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ХИМУС   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ЕНТЕРОГАСТРИЧЕН РЕФЛЕКС (СИМПАТИЧКИ И ПАРАСИМПАТИЧКИ НЕРВИ)               НАМАЛЕНА СЕКРЕЦИЈА</a:t>
            </a: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                      </a:t>
            </a:r>
            <a:r>
              <a:rPr lang="en-GB" dirty="0" smtClean="0">
                <a:latin typeface="Arial Black" panose="020B0A04020102020204" pitchFamily="34" charset="0"/>
              </a:rPr>
              <a:t>                                              </a:t>
            </a:r>
            <a:r>
              <a:rPr lang="mk-MK" dirty="0" smtClean="0">
                <a:latin typeface="Arial Black" panose="020B0A04020102020204" pitchFamily="34" charset="0"/>
              </a:rPr>
              <a:t>2. ХУМОРАЛНА  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ЗИД НА </a:t>
            </a: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DUODENUM         ENEROGASTRIN, SEKRETIN, HOLECISTOKININ            INHIBICIJA NA SEKRECIJA</a:t>
            </a: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mk-MK" dirty="0" smtClean="0">
                <a:latin typeface="Arial Black" panose="020B0A04020102020204" pitchFamily="34" charset="0"/>
              </a:rPr>
              <a:t>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>
              <a:latin typeface="Arial Black" panose="020B0A04020102020204" pitchFamily="34" charset="0"/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8" name="Right Arrow 7"/>
          <p:cNvSpPr/>
          <p:nvPr/>
        </p:nvSpPr>
        <p:spPr>
          <a:xfrm>
            <a:off x="2155353" y="2227928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358695" y="5326726"/>
            <a:ext cx="449944" cy="275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438403" y="534124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8519872" y="1857837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396325" y="1901357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84496" y="1879585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3316496" y="3200385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255468" y="1879585"/>
            <a:ext cx="45719" cy="268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869525" y="3185870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269982" y="447759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9020458" y="447759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42" y="377371"/>
            <a:ext cx="10130971" cy="711200"/>
          </a:xfrm>
        </p:spPr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РЕГУЛАЦИЈА НА СЕКРЕЦИЈА НА ПАНКРЕАСЕН СОК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248229"/>
            <a:ext cx="10524897" cy="584925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                             I </a:t>
            </a:r>
            <a:r>
              <a:rPr lang="mk-MK" dirty="0" smtClean="0">
                <a:latin typeface="Arial Black" panose="020B0A04020102020204" pitchFamily="34" charset="0"/>
              </a:rPr>
              <a:t>НЕРВНА РЕГУЛАЦИЈА: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NERVUS VAGUS      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СЕКРЕЦИЈА НА РЕГУЛАЦИЈА НА  ПАНКРЕАСЕН СОК</a:t>
            </a:r>
            <a:endParaRPr lang="en-GB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GB" dirty="0" smtClean="0">
                <a:latin typeface="Arial Black" panose="020B0A04020102020204" pitchFamily="34" charset="0"/>
              </a:rPr>
              <a:t>				II </a:t>
            </a:r>
            <a:r>
              <a:rPr lang="mk-MK" dirty="0" smtClean="0">
                <a:latin typeface="Arial Black" panose="020B0A04020102020204" pitchFamily="34" charset="0"/>
              </a:rPr>
              <a:t>ХУМОРАЛНА РЕГУЛАЦИЈА:</a:t>
            </a:r>
          </a:p>
          <a:p>
            <a:pPr>
              <a:buNone/>
            </a:pPr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СЛУЗОКОЖА НА </a:t>
            </a: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DUODENUM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  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СЕКРЕТИН        ПАНКРЕАСНИ АЦИНУСИ       СЕКРЕЦИЈА НА ПАНКРЕАСЕН СОК</a:t>
            </a: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mk-MK" dirty="0" smtClean="0">
                <a:latin typeface="Arial Black" panose="020B0A04020102020204" pitchFamily="34" charset="0"/>
              </a:rPr>
              <a:t>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>
              <a:latin typeface="Arial Black" panose="020B0A04020102020204" pitchFamily="34" charset="0"/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16" name="Right Arrow 15"/>
          <p:cNvSpPr/>
          <p:nvPr/>
        </p:nvSpPr>
        <p:spPr>
          <a:xfrm>
            <a:off x="3461639" y="2213413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217869" y="443410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728834" y="4390556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503696" y="4753362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42" y="377371"/>
            <a:ext cx="10130971" cy="711200"/>
          </a:xfrm>
        </p:spPr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РЕГУЛАЦИЈА НА СЕКРЕЦИЈА НА ЖОЛЧЕН СОК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248229"/>
            <a:ext cx="10524897" cy="584925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                             </a:t>
            </a:r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latin typeface="Arial Black" panose="020B0A04020102020204" pitchFamily="34" charset="0"/>
              </a:rPr>
              <a:t>  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ГАСТРИН,СЕКРЕТИН,ХОЛЕЦИСТОКИНИН                ХЕПАТОЦИТИ                   ЖОЛЧЕН СОК              ЖОЛЧНО КЕСЕ                  СФИНКТЕР НА ЖОЛЧНО КЕСЕ         ЖОЛЧЕН КАНАЛ              </a:t>
            </a:r>
            <a:r>
              <a:rPr lang="en-GB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DUODENUM</a:t>
            </a: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</a:p>
          <a:p>
            <a:pPr>
              <a:buNone/>
            </a:pPr>
            <a:endParaRPr lang="en-GB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GB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GB" dirty="0" smtClean="0">
                <a:latin typeface="Arial Black" panose="020B0A04020102020204" pitchFamily="34" charset="0"/>
              </a:rPr>
              <a:t>				</a:t>
            </a: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mk-MK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</a:t>
            </a:r>
            <a:r>
              <a:rPr lang="mk-MK" dirty="0" smtClean="0">
                <a:latin typeface="Arial Black" panose="020B0A04020102020204" pitchFamily="34" charset="0"/>
              </a:rPr>
              <a:t>        </a:t>
            </a: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 smtClean="0">
              <a:latin typeface="Arial Black" panose="020B0A04020102020204" pitchFamily="34" charset="0"/>
            </a:endParaRPr>
          </a:p>
          <a:p>
            <a:endParaRPr lang="mk-MK" dirty="0">
              <a:latin typeface="Arial Black" panose="020B0A04020102020204" pitchFamily="34" charset="0"/>
            </a:endParaRPr>
          </a:p>
          <a:p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16" name="Right Arrow 15"/>
          <p:cNvSpPr/>
          <p:nvPr/>
        </p:nvSpPr>
        <p:spPr>
          <a:xfrm>
            <a:off x="7496610" y="2315013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740383" y="3026216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511120" y="2692385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534210" y="2648791"/>
            <a:ext cx="449944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9187526" y="3004444"/>
            <a:ext cx="449944" cy="406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009" y="742949"/>
            <a:ext cx="9301765" cy="6717393"/>
          </a:xfrm>
        </p:spPr>
        <p:txBody>
          <a:bodyPr>
            <a:normAutofit/>
          </a:bodyPr>
          <a:lstStyle/>
          <a:p>
            <a:r>
              <a:rPr lang="mk-MK" sz="2000" dirty="0" smtClean="0"/>
              <a:t>Регулаторни системи кај човекот се нервен и ендокрин</a:t>
            </a:r>
          </a:p>
          <a:p>
            <a:r>
              <a:rPr lang="mk-MK" sz="2000" dirty="0" smtClean="0"/>
              <a:t>Регулаторните системи ја воспоставуваат хомеостазата кај организмот</a:t>
            </a:r>
          </a:p>
          <a:p>
            <a:r>
              <a:rPr lang="mk-MK" sz="2000" dirty="0" smtClean="0"/>
              <a:t>Регулацијата на дигестија овозможува баланс мешу внесувањето на храната и потребите на организмот од хранливи материи</a:t>
            </a:r>
          </a:p>
          <a:p>
            <a:r>
              <a:rPr lang="mk-MK" sz="2000" dirty="0" smtClean="0"/>
              <a:t>Во регулацијата на конзумирањето на храна учествуваат нервните центри,концентацијата на хранливите материи во крвта и кората на големиот мозок</a:t>
            </a:r>
          </a:p>
          <a:p>
            <a:r>
              <a:rPr lang="mk-MK" sz="2000" dirty="0" smtClean="0"/>
              <a:t>Регулацијата  на секрецијата на плунката е рефлексна-безусловна и условна</a:t>
            </a:r>
          </a:p>
          <a:p>
            <a:r>
              <a:rPr lang="mk-MK" sz="2000" dirty="0" smtClean="0"/>
              <a:t>Регулацијата на желудечниот сок е прекупсихичка,хемиска и хуморална</a:t>
            </a:r>
          </a:p>
          <a:p>
            <a:r>
              <a:rPr lang="mk-MK" sz="2000" dirty="0" smtClean="0"/>
              <a:t>Регулацијата на панкреасниот сок е нервна и хуморална</a:t>
            </a:r>
          </a:p>
          <a:p>
            <a:r>
              <a:rPr lang="mk-MK" sz="2000" dirty="0" smtClean="0"/>
              <a:t>Регулацијата на жолчниот сок е ензимска. </a:t>
            </a:r>
            <a:endParaRPr lang="mk-MK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38225" y="0"/>
            <a:ext cx="9932986" cy="904875"/>
          </a:xfrm>
        </p:spPr>
        <p:txBody>
          <a:bodyPr/>
          <a:lstStyle/>
          <a:p>
            <a:r>
              <a:rPr lang="mk-MK" dirty="0" smtClean="0"/>
              <a:t>кратОК ЗАКЛУЧОК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876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123" y="862885"/>
            <a:ext cx="11397803" cy="5950491"/>
          </a:xfrm>
        </p:spPr>
        <p:txBody>
          <a:bodyPr>
            <a:normAutofit fontScale="92500"/>
          </a:bodyPr>
          <a:lstStyle/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функции ги регулира нервниот, а кои ендокриниот систем?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Што обезбедуваат механизмите за регулација на конзумирањето на храна?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механизми учествуваат во регулирање на секрецијата на плунка?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механизми учествуваат во регулирање на секрецијата на желудечен сок?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механизми учествуваат во регулирање на секрецијата на панкреасен сок?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механизми учествуваат во регулирање на секрецијата на жолчка?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Што претставуваат супстратите, ензимите, а што се продукти на реакција?</a:t>
            </a:r>
          </a:p>
          <a:p>
            <a:pPr marL="0" indent="0"/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endParaRPr lang="mk-MK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mk-M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 благодарам на соработката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  <a:defRPr/>
            </a:pPr>
            <a:r>
              <a:rPr lang="mk-MK" sz="28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Кратки прашања за проверка на знаењето</a:t>
            </a:r>
            <a:endParaRPr lang="en-US" sz="28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5" name="Picture 4" descr="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50084" y="5381374"/>
            <a:ext cx="2267744" cy="1476626"/>
          </a:xfrm>
          <a:prstGeom prst="rect">
            <a:avLst/>
          </a:prstGeom>
        </p:spPr>
      </p:pic>
      <p:pic>
        <p:nvPicPr>
          <p:cNvPr id="6" name="Picture 5" descr="students-learning-clipart-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1342" y="5157192"/>
            <a:ext cx="2304256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55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223" y="1412874"/>
            <a:ext cx="8506227" cy="5335655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/>
              <a:t>Да научиме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Кои се регулаторни системи кај човекот?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Која е улогата на регулаторните системи?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Општ план на градба на дигестивениот систем?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Регулација на консумирање на храна.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Регулација на секерецијата на дигестивни ензими.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Реакција:  Дигестивен ензим-супстрат-продукт на реакцијата 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По обработката на оваа наставна содржина да знаеме самостојно да одговориме на овие прашања!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mk-MK" dirty="0" smtClean="0"/>
              <a:t>ЦЕЛИ НА ЧАСОТ</a:t>
            </a:r>
            <a:endParaRPr lang="en-US" dirty="0"/>
          </a:p>
        </p:txBody>
      </p:sp>
      <p:pic>
        <p:nvPicPr>
          <p:cNvPr id="5" name="Picture 4" descr="1080958-Clipart-School-Boy-Studying-A-Molecule-Model-Royalty-Free-Vector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9214" y="116632"/>
            <a:ext cx="2169274" cy="17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1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регулаторни системи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411" y="2097088"/>
            <a:ext cx="9998814" cy="43938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Кај човекот постојат два главни регулаторни системи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Нервен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-регулира функции што брзо реагираат на новонастанати промени за воспоставување</a:t>
            </a:r>
            <a:r>
              <a:rPr kumimoji="0" lang="en-US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хомеостаза</a:t>
            </a:r>
            <a:endParaRPr kumimoji="0" lang="en-US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altLang="mk-MK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Ендокрин</a:t>
            </a:r>
            <a:r>
              <a:rPr lang="mk-MK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-ги регулира метаболичките процеси, преку своите продукти-инкрети (ензими, хормони)-преку активирање на </a:t>
            </a:r>
            <a:r>
              <a:rPr lang="en-GB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 (</a:t>
            </a:r>
            <a:r>
              <a:rPr lang="mk-MK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цикличен аденозин монофосфат</a:t>
            </a:r>
            <a:r>
              <a:rPr lang="en-GB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altLang="mk-MK" sz="26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291" y="595276"/>
            <a:ext cx="9905998" cy="720885"/>
          </a:xfrm>
        </p:spPr>
        <p:txBody>
          <a:bodyPr/>
          <a:lstStyle/>
          <a:p>
            <a:r>
              <a:rPr lang="mk-MK" dirty="0" smtClean="0"/>
              <a:t>функции на регулаторен систем</a:t>
            </a:r>
            <a:endParaRPr lang="mk-MK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12558" y="2539262"/>
            <a:ext cx="3196640" cy="4943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k-MK" dirty="0" smtClean="0"/>
              <a:t>хомеостаза</a:t>
            </a:r>
            <a:endParaRPr lang="mk-MK" dirty="0"/>
          </a:p>
        </p:txBody>
      </p:sp>
      <p:pic>
        <p:nvPicPr>
          <p:cNvPr id="7" name="Picture 6" descr="5053745_0.jpg"/>
          <p:cNvPicPr>
            <a:picLocks noChangeAspect="1"/>
          </p:cNvPicPr>
          <p:nvPr/>
        </p:nvPicPr>
        <p:blipFill>
          <a:blip r:embed="rId2" cstate="print"/>
          <a:srcRect l="37673" t="4146" r="40924" b="4392"/>
          <a:stretch>
            <a:fillRect/>
          </a:stretch>
        </p:blipFill>
        <p:spPr>
          <a:xfrm>
            <a:off x="6553200" y="1508233"/>
            <a:ext cx="993228" cy="2228193"/>
          </a:xfrm>
          <a:prstGeom prst="rect">
            <a:avLst/>
          </a:prstGeom>
        </p:spPr>
      </p:pic>
      <p:pic>
        <p:nvPicPr>
          <p:cNvPr id="8" name="Picture 7" descr="5053745_0.jpg"/>
          <p:cNvPicPr>
            <a:picLocks noChangeAspect="1"/>
          </p:cNvPicPr>
          <p:nvPr/>
        </p:nvPicPr>
        <p:blipFill>
          <a:blip r:embed="rId2" cstate="print"/>
          <a:srcRect l="41297" t="4146" r="36638" b="4392"/>
          <a:stretch>
            <a:fillRect/>
          </a:stretch>
        </p:blipFill>
        <p:spPr>
          <a:xfrm>
            <a:off x="7546427" y="1502976"/>
            <a:ext cx="1023938" cy="222819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627503" y="2076450"/>
            <a:ext cx="3196640" cy="951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реакција на промени од внатрешна и надворешна средина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50428" y="1502979"/>
            <a:ext cx="1339248" cy="2228193"/>
            <a:chOff x="1450428" y="1502979"/>
            <a:chExt cx="1339248" cy="2228193"/>
          </a:xfrm>
        </p:grpSpPr>
        <p:pic>
          <p:nvPicPr>
            <p:cNvPr id="4" name="Picture 3" descr="5053745_0.jpg"/>
            <p:cNvPicPr>
              <a:picLocks noChangeAspect="1"/>
            </p:cNvPicPr>
            <p:nvPr/>
          </p:nvPicPr>
          <p:blipFill>
            <a:blip r:embed="rId2" cstate="print"/>
            <a:srcRect l="37673" t="4146" r="36638" b="4392"/>
            <a:stretch>
              <a:fillRect/>
            </a:stretch>
          </p:blipFill>
          <p:spPr>
            <a:xfrm>
              <a:off x="1597573" y="1502979"/>
              <a:ext cx="1192103" cy="2228193"/>
            </a:xfrm>
            <a:prstGeom prst="rect">
              <a:avLst/>
            </a:prstGeom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1460938" y="2280745"/>
              <a:ext cx="6726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450428" y="2270234"/>
              <a:ext cx="0" cy="7147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455683" y="2958663"/>
              <a:ext cx="6726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6495393" y="1219200"/>
            <a:ext cx="2123090" cy="2827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409905" y="4088522"/>
            <a:ext cx="1192103" cy="2228193"/>
          </a:xfrm>
          <a:prstGeom prst="rect">
            <a:avLst/>
          </a:prstGeom>
        </p:spPr>
      </p:pic>
      <p:pic>
        <p:nvPicPr>
          <p:cNvPr id="22" name="Picture 21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1592319" y="4093776"/>
            <a:ext cx="1192103" cy="2228193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>
          <a:xfrm>
            <a:off x="2789005" y="5114296"/>
            <a:ext cx="3196640" cy="494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пружање соодветен одговор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945931" y="5223641"/>
            <a:ext cx="118766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5053745_0.jpg"/>
          <p:cNvPicPr>
            <a:picLocks noChangeAspect="1"/>
          </p:cNvPicPr>
          <p:nvPr/>
        </p:nvPicPr>
        <p:blipFill>
          <a:blip r:embed="rId2" cstate="print"/>
          <a:srcRect l="37673" t="4146" r="36638" b="4392"/>
          <a:stretch>
            <a:fillRect/>
          </a:stretch>
        </p:blipFill>
        <p:spPr>
          <a:xfrm>
            <a:off x="6553203" y="4072757"/>
            <a:ext cx="1192103" cy="2228193"/>
          </a:xfrm>
          <a:prstGeom prst="rect">
            <a:avLst/>
          </a:prstGeom>
        </p:spPr>
      </p:pic>
      <p:pic>
        <p:nvPicPr>
          <p:cNvPr id="27" name="Picture 26" descr="8811024a8dbc9c5a944c036a9acfc180.jpg"/>
          <p:cNvPicPr>
            <a:picLocks noChangeAspect="1"/>
          </p:cNvPicPr>
          <p:nvPr/>
        </p:nvPicPr>
        <p:blipFill>
          <a:blip r:embed="rId3" cstate="print">
            <a:biLevel thresh="50000"/>
          </a:blip>
          <a:srcRect l="63035" t="19446" b="61465"/>
          <a:stretch>
            <a:fillRect/>
          </a:stretch>
        </p:blipFill>
        <p:spPr>
          <a:xfrm>
            <a:off x="7746123" y="4067503"/>
            <a:ext cx="3313422" cy="2228194"/>
          </a:xfrm>
          <a:prstGeom prst="rect">
            <a:avLst/>
          </a:prstGeom>
        </p:spPr>
      </p:pic>
      <p:sp>
        <p:nvSpPr>
          <p:cNvPr id="32" name="Content Placeholder 2"/>
          <p:cNvSpPr txBox="1">
            <a:spLocks/>
          </p:cNvSpPr>
          <p:nvPr/>
        </p:nvSpPr>
        <p:spPr>
          <a:xfrm>
            <a:off x="8590717" y="3810000"/>
            <a:ext cx="3196640" cy="716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прилагодување кон надворешна средина</a:t>
            </a: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880"/>
            <a:ext cx="12192000" cy="932911"/>
          </a:xfrm>
        </p:spPr>
        <p:txBody>
          <a:bodyPr>
            <a:normAutofit/>
          </a:bodyPr>
          <a:lstStyle/>
          <a:p>
            <a:pPr algn="ctr"/>
            <a:r>
              <a:rPr lang="mk-MK" dirty="0" smtClean="0"/>
              <a:t>опШт план на градба на ДИГЕСТИВЕН СИСТЕМ</a:t>
            </a:r>
            <a:endParaRPr lang="mk-MK" dirty="0"/>
          </a:p>
        </p:txBody>
      </p:sp>
      <p:pic>
        <p:nvPicPr>
          <p:cNvPr id="10242" name="Picture 2" descr="https://upload.wikimedia.org/wikipedia/commons/thumb/e/e2/Digestive_system_diagram_mk.svg/340px-Digestive_system_diagram_m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1771" y="991862"/>
            <a:ext cx="4252686" cy="562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62100" y="0"/>
            <a:ext cx="9907764" cy="523875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       реакции на организмот</a:t>
            </a:r>
            <a:endParaRPr lang="mk-M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52525" y="542984"/>
          <a:ext cx="9410699" cy="61054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4550"/>
                <a:gridCol w="2324100"/>
                <a:gridCol w="2619374"/>
                <a:gridCol w="2352675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mk-MK" sz="2800" dirty="0" smtClean="0"/>
                        <a:t>Дигестивни ензими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k-MK" sz="2800" dirty="0" smtClean="0"/>
                        <a:t>Супстрати и продукти на хидролиза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88101"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Дигестивни сокови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Видови на ензими и други супстанции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dirty="0" smtClean="0"/>
                        <a:t>Супстрати и дејства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400" dirty="0" smtClean="0"/>
                        <a:t>Продукти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337248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dirty="0" smtClean="0"/>
                        <a:t> </a:t>
                      </a:r>
                      <a:r>
                        <a:rPr lang="mk-MK" sz="1600" b="1" dirty="0" smtClean="0"/>
                        <a:t>ПЛУНКА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(pH: 6,7-7,5)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mk-MK" sz="1600" b="1" dirty="0" smtClean="0"/>
                        <a:t>ПТИЈАЛИН</a:t>
                      </a:r>
                      <a:endParaRPr lang="en-GB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endParaRPr lang="en-GB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GB" sz="1600" b="1" dirty="0" smtClean="0"/>
                        <a:t>(</a:t>
                      </a:r>
                      <a:r>
                        <a:rPr lang="mk-MK" sz="1600" b="1" dirty="0" smtClean="0"/>
                        <a:t>АМИЛАЗА</a:t>
                      </a:r>
                      <a:r>
                        <a:rPr lang="en-GB" sz="1600" b="1" dirty="0" smtClean="0"/>
                        <a:t>)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МАЛТАЗА</a:t>
                      </a:r>
                      <a:endParaRPr lang="en-GB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 ЛИЗОЗИМ</a:t>
                      </a:r>
                      <a:endParaRPr lang="en-GB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 МУЦИН</a:t>
                      </a:r>
                      <a:endParaRPr lang="en-GB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 БИКАРБОНАТИ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1</a:t>
                      </a:r>
                      <a:r>
                        <a:rPr lang="mk-MK" sz="1600" b="1" dirty="0" smtClean="0"/>
                        <a:t>..СКРОБ (</a:t>
                      </a:r>
                      <a:r>
                        <a:rPr lang="en-GB" sz="1600" b="1" dirty="0" smtClean="0"/>
                        <a:t>AMILLUM</a:t>
                      </a:r>
                      <a:r>
                        <a:rPr lang="mk-MK" sz="1600" b="1" dirty="0" smtClean="0"/>
                        <a:t>)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 МАЛТОЗА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3.МИКРООРГАНИЗМИ ВО ХРАНА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4. НАВЛАЖНУВАЊЕ НА ЗАЛАК (</a:t>
                      </a:r>
                      <a:r>
                        <a:rPr lang="en-GB" sz="1600" b="1" dirty="0" smtClean="0"/>
                        <a:t>BOLUS</a:t>
                      </a:r>
                      <a:r>
                        <a:rPr lang="mk-MK" sz="1600" b="1" dirty="0" smtClean="0"/>
                        <a:t>)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5.</a:t>
                      </a:r>
                      <a:r>
                        <a:rPr lang="en-GB" sz="1600" b="1" dirty="0" smtClean="0"/>
                        <a:t> </a:t>
                      </a:r>
                      <a:r>
                        <a:rPr lang="mk-MK" sz="1600" b="1" dirty="0" smtClean="0"/>
                        <a:t>ПУФЕРСКО ДЕЈСТВО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1.МАЛТОЗА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2.ГЛИКОЗА 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3.РАЗГРАДЕНИ МИКРООРГАНИЗМИ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4.</a:t>
                      </a:r>
                      <a:r>
                        <a:rPr lang="mk-MK" sz="1600" b="1" dirty="0" smtClean="0"/>
                        <a:t>ФОРМИРАЊЕ НА ЗАЛАК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5.Ph: 6,7-7,5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3153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130630"/>
            <a:ext cx="12192000" cy="373289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      </a:t>
            </a:r>
            <a:r>
              <a:rPr lang="mk-MK" sz="2700" dirty="0" smtClean="0"/>
              <a:t> реакции на организмот</a:t>
            </a:r>
            <a:endParaRPr lang="mk-MK" sz="2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8343" y="580597"/>
          <a:ext cx="11538857" cy="6059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5600"/>
                <a:gridCol w="3100538"/>
                <a:gridCol w="3684947"/>
                <a:gridCol w="3127772"/>
              </a:tblGrid>
              <a:tr h="538281">
                <a:tc gridSpan="2">
                  <a:txBody>
                    <a:bodyPr/>
                    <a:lstStyle/>
                    <a:p>
                      <a:pPr algn="ctr"/>
                      <a:r>
                        <a:rPr lang="mk-MK" sz="2400" dirty="0" smtClean="0"/>
                        <a:t>Дигестивни ензими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k-MK" sz="2400" dirty="0" smtClean="0"/>
                        <a:t>Супстрати и продукти на хидролиза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6387"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Дигестивни сокови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Видови на ензими и други супстанции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000" dirty="0" smtClean="0"/>
                        <a:t>Супстрати и дејства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Продукти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479502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dirty="0" smtClean="0"/>
                        <a:t> </a:t>
                      </a:r>
                      <a:endParaRPr lang="en-GB" sz="1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ЖЕЛУДЕЧЕН СОК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(pH: </a:t>
                      </a:r>
                      <a:r>
                        <a:rPr lang="mk-MK" sz="1600" b="1" dirty="0" smtClean="0"/>
                        <a:t>1,0-1,5</a:t>
                      </a:r>
                      <a:r>
                        <a:rPr lang="en-GB" sz="1600" b="1" dirty="0" smtClean="0"/>
                        <a:t>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mk-MK" sz="1600" b="1" dirty="0" smtClean="0"/>
                        <a:t>ПЕПСИН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ЛАБ ФЕРМЕНТ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ЖЕЛУДОЧНА ЛИПАЗА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ХЛОРОВОДОРОДНА КИСЕЛИНА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МУЦИН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1</a:t>
                      </a:r>
                      <a:r>
                        <a:rPr lang="mk-MK" sz="1600" b="1" dirty="0" smtClean="0"/>
                        <a:t>. ПРОТЕИНИ</a:t>
                      </a:r>
                      <a:endParaRPr lang="en-US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 КАЗЕИН ВО МЛЕКО</a:t>
                      </a:r>
                      <a:endParaRPr lang="en-US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 ЕМУЛГИРАНИ МАСТИ</a:t>
                      </a:r>
                      <a:endParaRPr lang="en-US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4. КИСЕЛА РЕАКЦИЈА НА ЖЕЛУДНИК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mk-MK" sz="1600" b="1" dirty="0" smtClean="0"/>
                        <a:t>АКТИВИРАЊЕ НА ПЕПСОНОГЕН ВО ПЕПСИН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mk-MK" sz="1600" b="1" dirty="0" smtClean="0"/>
                        <a:t>-БАБРЕЊЕ НА ПРОТЕИНСКИ МОЛЕКУЛИ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mk-MK" sz="1600" b="1" dirty="0" smtClean="0"/>
                        <a:t>-АНТИМИКРОБНО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mk-MK" sz="1600" b="1" dirty="0" smtClean="0"/>
                        <a:t>-РАСВОРАЊЕ НА СОЛИ НА ЖЕЛЕЗО,КАЛЦИУМ,ФОСФОР</a:t>
                      </a:r>
                      <a:endParaRPr lang="en-GB" sz="1600" b="1" dirty="0" smtClean="0"/>
                    </a:p>
                    <a:p>
                      <a:pPr>
                        <a:buFontTx/>
                        <a:buChar char="-"/>
                      </a:pP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600" b="1" dirty="0" smtClean="0"/>
                        <a:t>5. ЖЕЛУДОЧНА СЛУЗОКОЖА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1.АЛБУМОЗИ И ПЕПТОНИ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2.ЗАСИРУВАЊЕ НА КАЗЕИН ВО МЛЕКО 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3.ГЛИЦЕРОЛ И МАСНИ КИСЕЛИНИ 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4.</a:t>
                      </a:r>
                      <a:r>
                        <a:rPr lang="mk-MK" sz="1600" b="1" dirty="0" smtClean="0"/>
                        <a:t>РЕЗУЛТАТ НА СИТЕ НАВЕДЕНИ ДЕЈСТВИЈА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5.ЗАШТИТА НА ЖЕЛУДИЧНА СЛУЗОКОЖА ОД РАЗОРНО ДЕЈСТВО НА </a:t>
                      </a:r>
                      <a:r>
                        <a:rPr lang="en-GB" sz="1600" b="1" dirty="0" smtClean="0"/>
                        <a:t>HCL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3153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130630"/>
            <a:ext cx="12192000" cy="373289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      </a:t>
            </a:r>
            <a:r>
              <a:rPr lang="mk-MK" sz="2700" dirty="0" smtClean="0"/>
              <a:t> реакции на организмот</a:t>
            </a:r>
            <a:endParaRPr lang="mk-MK" sz="2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8343" y="580597"/>
          <a:ext cx="11538857" cy="6059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5600"/>
                <a:gridCol w="3100538"/>
                <a:gridCol w="3684947"/>
                <a:gridCol w="3127772"/>
              </a:tblGrid>
              <a:tr h="538281">
                <a:tc gridSpan="2">
                  <a:txBody>
                    <a:bodyPr/>
                    <a:lstStyle/>
                    <a:p>
                      <a:pPr algn="ctr"/>
                      <a:r>
                        <a:rPr lang="mk-MK" sz="2400" dirty="0" smtClean="0"/>
                        <a:t>Дигестивни ензими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k-MK" sz="2400" dirty="0" smtClean="0"/>
                        <a:t>Супстрати и продукти на хидролиза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6387"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Дигестивни сокови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Видови на ензими и други супстанции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000" dirty="0" smtClean="0"/>
                        <a:t>Супстрати и дејства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k-MK" sz="2000" dirty="0" smtClean="0"/>
                        <a:t>Продукти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479502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dirty="0" smtClean="0"/>
                        <a:t> </a:t>
                      </a:r>
                      <a:endParaRPr lang="en-GB" sz="16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ПАНКРЕАСЕН СОК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mk-MK" sz="1600" b="1" dirty="0" smtClean="0"/>
                        <a:t>АМИЛАЗА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МАЛТАЗА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ТРИПСИН И ХИМОТРИПСИН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ПАНКРЕАСНА ЛИПАЗА</a:t>
                      </a:r>
                      <a:endParaRPr lang="en-US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endParaRPr lang="mk-MK" sz="1600" b="1" dirty="0" smtClean="0"/>
                    </a:p>
                    <a:p>
                      <a:pPr marL="342900" indent="-342900">
                        <a:buFont typeface="Arial" pitchFamily="34" charset="0"/>
                        <a:buAutoNum type="arabicPeriod" startAt="2"/>
                      </a:pPr>
                      <a:r>
                        <a:rPr lang="mk-MK" sz="1600" b="1" dirty="0" smtClean="0"/>
                        <a:t>ДЕОКСИРИБОНУКЛЕАЗА И РИБОНУКЛЕАЗА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1</a:t>
                      </a:r>
                      <a:r>
                        <a:rPr lang="mk-MK" sz="1600" b="1" dirty="0" smtClean="0"/>
                        <a:t>. СЛОЖЕНИ ЈАГЛЕХИДРАТИ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 МАЛТОЗА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 ПЕПТИДИ И ТРИПЕПТИДИ</a:t>
                      </a:r>
                      <a:endParaRPr lang="en-US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4. МАСТИВО ПРИСУСТВИ МА ЖОЛЧЕН СОК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600" b="1" dirty="0" smtClean="0"/>
                        <a:t>5. </a:t>
                      </a:r>
                      <a:r>
                        <a:rPr lang="en-GB" sz="1600" b="1" dirty="0" smtClean="0"/>
                        <a:t>DNA,RNA</a:t>
                      </a:r>
                      <a:r>
                        <a:rPr lang="mk-MK" sz="1600" b="1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1.МАЛТОЗА,,ГЛИКОЗА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2. ГЛИКОЗА И ФРУКТОЗА 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3. АМИНО КИСЕЛИНИ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b="1" dirty="0" smtClean="0"/>
                        <a:t>4.</a:t>
                      </a:r>
                      <a:r>
                        <a:rPr lang="mk-MK" sz="1600" b="1" dirty="0" smtClean="0"/>
                        <a:t> ГЛИЦЕРОЛ И МАСНИ КИСЕЛИНИ</a:t>
                      </a:r>
                      <a:endParaRPr lang="en-GB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mk-MK" sz="1600" b="1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mk-MK" sz="1600" b="1" dirty="0" smtClean="0"/>
                        <a:t>5. НУКЛЕОТИДИ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3153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130630"/>
            <a:ext cx="12192000" cy="5762170"/>
          </a:xfrm>
        </p:spPr>
        <p:txBody>
          <a:bodyPr>
            <a:normAutofit/>
          </a:bodyPr>
          <a:lstStyle/>
          <a:p>
            <a:pPr algn="ctr"/>
            <a:r>
              <a:rPr lang="mk-MK" dirty="0" smtClean="0"/>
              <a:t>      ЖОЛЧЕН СОК-СОСТАВ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ОРГАНСКИ ДЕЛ: ЖОЛЧНИ КИСЕЛИНИ, ЖОЛЧНИ БОИ,МУЦИН, ХОЛЕСТЕРОЛ, ЛЕЦИТИН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НЕОРГАНСКИ ДЕЛ: БИКАРБОНАТИ, ХЛОРИДИ, НАТРИУМОВИ ЈОНИ, ВОДА</a:t>
            </a:r>
            <a:endParaRPr lang="mk-MK" sz="2700" dirty="0"/>
          </a:p>
        </p:txBody>
      </p:sp>
      <p:sp>
        <p:nvSpPr>
          <p:cNvPr id="8" name="Rectangle 7"/>
          <p:cNvSpPr/>
          <p:nvPr/>
        </p:nvSpPr>
        <p:spPr>
          <a:xfrm>
            <a:off x="5931532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1284</TotalTime>
  <Words>798</Words>
  <Application>Microsoft Office PowerPoint</Application>
  <PresentationFormat>Custom</PresentationFormat>
  <Paragraphs>271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Circuit</vt:lpstr>
      <vt:lpstr>регулација на органски системи регулација на дигестија </vt:lpstr>
      <vt:lpstr>ЦЕЛИ НА ЧАСОТ</vt:lpstr>
      <vt:lpstr>регулаторни системи</vt:lpstr>
      <vt:lpstr>функции на регулаторен систем</vt:lpstr>
      <vt:lpstr>опШт план на градба на ДИГЕСТИВЕН СИСТЕМ</vt:lpstr>
      <vt:lpstr>       реакции на организмот</vt:lpstr>
      <vt:lpstr>       реакции на организмот</vt:lpstr>
      <vt:lpstr>       реакции на организмот</vt:lpstr>
      <vt:lpstr>      ЖОЛЧЕН СОК-СОСТАВ   ОРГАНСКИ ДЕЛ: ЖОЛЧНИ КИСЕЛИНИ, ЖОЛЧНИ БОИ,МУЦИН, ХОЛЕСТЕРОЛ, ЛЕЦИТИН  НЕОРГАНСКИ ДЕЛ: БИКАРБОНАТИ, ХЛОРИДИ, НАТРИУМОВИ ЈОНИ, ВОДА</vt:lpstr>
      <vt:lpstr>      РЕГУЛАЦИЈА НА КОНЗУМИРАЊЕ НА ХРАНА</vt:lpstr>
      <vt:lpstr>      РЕГУЛАЦИЈА НА СЕКРЕЦИЈА НА ДИГЕСТИВНИ    СОКОВИ-ПЛУНКА             РЕФЛЕКСНО ЛАЧЕЊЕ    </vt:lpstr>
      <vt:lpstr>      РЕГУЛАЦИЈА НА СЕКРЕЦИЈА НА ЖЕЛУДЕЧЕН СОК</vt:lpstr>
      <vt:lpstr>      РЕГУЛАЦИЈА НА СЕКРЕЦИЈА НА ПАНКРЕАСЕН СОК</vt:lpstr>
      <vt:lpstr>      РЕГУЛАЦИЈА НА СЕКРЕЦИЈА НА ЖОЛЧЕН СОК</vt:lpstr>
      <vt:lpstr>кратОК ЗАКЛУЧОК</vt:lpstr>
      <vt:lpstr>Кратки прашања за проверка на знаењето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Специфичен и неспецифичен  имунитет</dc:title>
  <dc:creator>Aleksandar Petrovski</dc:creator>
  <cp:lastModifiedBy>MT</cp:lastModifiedBy>
  <cp:revision>149</cp:revision>
  <dcterms:created xsi:type="dcterms:W3CDTF">2019-11-17T00:03:04Z</dcterms:created>
  <dcterms:modified xsi:type="dcterms:W3CDTF">2020-03-20T21:45:42Z</dcterms:modified>
</cp:coreProperties>
</file>