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9420-2378-4C67-AC61-6A5E82B161AB}" type="datetimeFigureOut">
              <a:rPr lang="mk-MK" smtClean="0"/>
              <a:t>17.03.2020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3D599-5F38-421A-B3F9-3BE25F8EF7AF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9420-2378-4C67-AC61-6A5E82B161AB}" type="datetimeFigureOut">
              <a:rPr lang="mk-MK" smtClean="0"/>
              <a:t>17.03.2020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3D599-5F38-421A-B3F9-3BE25F8EF7AF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9420-2378-4C67-AC61-6A5E82B161AB}" type="datetimeFigureOut">
              <a:rPr lang="mk-MK" smtClean="0"/>
              <a:t>17.03.2020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3D599-5F38-421A-B3F9-3BE25F8EF7AF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9420-2378-4C67-AC61-6A5E82B161AB}" type="datetimeFigureOut">
              <a:rPr lang="mk-MK" smtClean="0"/>
              <a:t>17.03.2020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3D599-5F38-421A-B3F9-3BE25F8EF7AF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9420-2378-4C67-AC61-6A5E82B161AB}" type="datetimeFigureOut">
              <a:rPr lang="mk-MK" smtClean="0"/>
              <a:t>17.03.2020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3D599-5F38-421A-B3F9-3BE25F8EF7AF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9420-2378-4C67-AC61-6A5E82B161AB}" type="datetimeFigureOut">
              <a:rPr lang="mk-MK" smtClean="0"/>
              <a:t>17.03.2020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3D599-5F38-421A-B3F9-3BE25F8EF7AF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9420-2378-4C67-AC61-6A5E82B161AB}" type="datetimeFigureOut">
              <a:rPr lang="mk-MK" smtClean="0"/>
              <a:t>17.03.2020</a:t>
            </a:fld>
            <a:endParaRPr lang="mk-M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3D599-5F38-421A-B3F9-3BE25F8EF7AF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9420-2378-4C67-AC61-6A5E82B161AB}" type="datetimeFigureOut">
              <a:rPr lang="mk-MK" smtClean="0"/>
              <a:t>17.03.2020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3D599-5F38-421A-B3F9-3BE25F8EF7AF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9420-2378-4C67-AC61-6A5E82B161AB}" type="datetimeFigureOut">
              <a:rPr lang="mk-MK" smtClean="0"/>
              <a:t>17.03.2020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3D599-5F38-421A-B3F9-3BE25F8EF7AF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9420-2378-4C67-AC61-6A5E82B161AB}" type="datetimeFigureOut">
              <a:rPr lang="mk-MK" smtClean="0"/>
              <a:t>17.03.2020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3D599-5F38-421A-B3F9-3BE25F8EF7AF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mk-M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F9420-2378-4C67-AC61-6A5E82B161AB}" type="datetimeFigureOut">
              <a:rPr lang="mk-MK" smtClean="0"/>
              <a:t>17.03.2020</a:t>
            </a:fld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23D599-5F38-421A-B3F9-3BE25F8EF7AF}" type="slidenum">
              <a:rPr lang="mk-MK" smtClean="0"/>
              <a:t>‹#›</a:t>
            </a:fld>
            <a:endParaRPr lang="mk-M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mk-M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mk-M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F9420-2378-4C67-AC61-6A5E82B161AB}" type="datetimeFigureOut">
              <a:rPr lang="mk-MK" smtClean="0"/>
              <a:t>17.03.2020</a:t>
            </a:fld>
            <a:endParaRPr lang="mk-M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k-M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3D599-5F38-421A-B3F9-3BE25F8EF7AF}" type="slidenum">
              <a:rPr lang="mk-MK" smtClean="0"/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akedonskijazik.mk/2018/10/%D0%BF%D1%80%D0%B0%D0%B2%D0%BE%D0%BF%D0%B8%D1%81%D0%BD%D0%B8-%D0%B8-%D0%B8%D0%BD%D1%82%D0%B5%D1%80%D0%BF%D1%83%D0%BD%D0%BA%D1%86%D0%B8%D1%81%D0%BA%D0%B8-%D0%B7%D0%BD%D0%B0%D1%86%D0%B8.html" TargetMode="External"/><Relationship Id="rId3" Type="http://schemas.openxmlformats.org/officeDocument/2006/relationships/hyperlink" Target="https://makedonskijazik.mk/category/%D0%BC%D0%B0%D0%BA%D0%B5%D0%B4%D0%BE%D0%BD%D1%81%D0%BA%D0%B8-%D1%98%D0%B0%D0%B7%D0%B8%D0%BA/%D0%B0%D0%BA%D1%86%D0%B5%D0%BD%D1%82" TargetMode="External"/><Relationship Id="rId7" Type="http://schemas.openxmlformats.org/officeDocument/2006/relationships/hyperlink" Target="https://makedonskijazik.mk/2010/11/%D1%81%D0%BA%D1%80%D0%B0%D1%82%D0%B5%D0%BD%D0%B8%D1%86%D0%B8-%D0%B8-%D1%81%D0%BA%D1%80%D0%B0%D1%82%D1%83%D0%B2%D0%B0%D1%9A%D0%B5-%D0%BD%D0%B0-%D0%B7%D0%B1%D0%BE%D1%80%D0%BE%D0%B2%D0%B8%D1%82%D0%B5.html" TargetMode="External"/><Relationship Id="rId2" Type="http://schemas.openxmlformats.org/officeDocument/2006/relationships/hyperlink" Target="https://makedonskijazik.mk/2017/01/%D0%BF%D0%B8%D1%88%D1%83%D0%B2%D0%B0%D1%9A%D0%B5-%D0%BD%D0%B0-%D0%B0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akedonskijazik.mk/2010/11/%D0%B4%D0%B5%D0%BB%D0%B5%D1%9A%D0%B5-%D0%BD%D0%B0-%D0%B7%D0%B1%D0%BE%D1%80%D0%BE%D1%82-%D0%BD%D0%B0-%D0%BA%D1%80%D0%B0%D1%98%D0%BE%D1%82-%D0%BE%D0%B4-%D1%80%D0%B5%D0%B4%D0%BE%D1%82.html" TargetMode="External"/><Relationship Id="rId5" Type="http://schemas.openxmlformats.org/officeDocument/2006/relationships/hyperlink" Target="https://makedonskijazik.mk/2010/11/%D1%81%D0%BB%D0%B5%D0%B0%D0%BD%D0%BE-%D0%B8-%D1%80%D0%B0%D0%B7%D0%B4%D0%B5%D0%BB%D0%B5%D0%BD%D0%BE-%D0%BF%D0%B8%D1%88%D1%83%D0%B2%D0%B0%D1%9A%D0%B5-%D0%BD%D0%B0-%D0%B7%D0%B1%D0%BE%D1%80%D0%BE%D0%B2.html" TargetMode="External"/><Relationship Id="rId4" Type="http://schemas.openxmlformats.org/officeDocument/2006/relationships/hyperlink" Target="https://makedonskijazik.mk/2010/11/%D1%83%D0%BF%D0%BE%D1%82%D1%80%D0%B5%D0%B1%D0%B0-%D0%BD%D0%B0-%D0%B3%D0%BE%D0%BB%D0%B5%D0%BC%D0%B0-%D0%B1%D1%83%D0%BA%D0%B2%D0%B0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5286411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mk-MK" b="1" dirty="0" smtClean="0"/>
              <a:t>1.Правопис </a:t>
            </a:r>
            <a:r>
              <a:rPr lang="mk-MK" b="1" dirty="0"/>
              <a:t>и правоговор</a:t>
            </a:r>
            <a:r>
              <a:rPr lang="mk-MK" dirty="0"/>
              <a:t/>
            </a:r>
            <a:br>
              <a:rPr lang="mk-MK" dirty="0"/>
            </a:br>
            <a:r>
              <a:rPr lang="mk-MK" dirty="0"/>
              <a:t>-Видови правопис</a:t>
            </a:r>
            <a:br>
              <a:rPr lang="mk-MK" dirty="0"/>
            </a:br>
            <a:r>
              <a:rPr lang="mk-MK" dirty="0"/>
              <a:t>-Правописот на македонскиот стандарден јазик</a:t>
            </a:r>
            <a:br>
              <a:rPr lang="mk-MK" dirty="0"/>
            </a:br>
            <a:r>
              <a:rPr lang="mk-MK" dirty="0"/>
              <a:t>-Преглед на изданијата на Правописот на македонскиот јазик од 1945-2015</a:t>
            </a:r>
            <a:br>
              <a:rPr lang="mk-MK" dirty="0"/>
            </a:br>
            <a:endParaRPr lang="mk-M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71547"/>
            <a:ext cx="7772400" cy="2528904"/>
          </a:xfrm>
        </p:spPr>
        <p:txBody>
          <a:bodyPr>
            <a:normAutofit fontScale="90000"/>
          </a:bodyPr>
          <a:lstStyle/>
          <a:p>
            <a:pPr fontAlgn="base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mk-MK" b="1" dirty="0" smtClean="0"/>
              <a:t>Изданија </a:t>
            </a:r>
            <a:r>
              <a:rPr lang="mk-MK" b="1" dirty="0"/>
              <a:t>на македонскиот правопис</a:t>
            </a:r>
            <a:r>
              <a:rPr lang="mk-MK" dirty="0"/>
              <a:t/>
            </a:r>
            <a:br>
              <a:rPr lang="mk-MK" dirty="0"/>
            </a:br>
            <a:r>
              <a:rPr lang="en-US" b="1" dirty="0"/>
              <a:t> </a:t>
            </a:r>
            <a:r>
              <a:rPr lang="mk-MK" dirty="0"/>
              <a:t/>
            </a:r>
            <a:br>
              <a:rPr lang="mk-MK" dirty="0"/>
            </a:br>
            <a:endParaRPr lang="mk-M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6143667"/>
          </a:xfrm>
        </p:spPr>
        <p:txBody>
          <a:bodyPr>
            <a:normAutofit fontScale="90000"/>
          </a:bodyPr>
          <a:lstStyle/>
          <a:p>
            <a:r>
              <a:rPr lang="mk-MK" dirty="0"/>
              <a:t>Првиот </a:t>
            </a:r>
            <a:r>
              <a:rPr lang="mk-MK" i="1" dirty="0"/>
              <a:t>Правопис на македонскиот литературен јазик</a:t>
            </a:r>
            <a:r>
              <a:rPr lang="mk-MK" dirty="0"/>
              <a:t> е отпечатен 1945 година во издание на Државното книгоиздателство на НР Македонија. Со неговото издавање започнува унифицирањето на македонскиот стандарден јазик.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571480"/>
            <a:ext cx="7786742" cy="5715040"/>
          </a:xfrm>
        </p:spPr>
        <p:txBody>
          <a:bodyPr>
            <a:normAutofit fontScale="92500" lnSpcReduction="10000"/>
          </a:bodyPr>
          <a:lstStyle/>
          <a:p>
            <a:r>
              <a:rPr lang="mk-MK" dirty="0"/>
              <a:t>Заради потребата од дополнување, како и коригирање и усогласување на некои одделни форми (формите од типот </a:t>
            </a:r>
            <a:r>
              <a:rPr lang="mk-MK" i="1" dirty="0"/>
              <a:t>кажуе</a:t>
            </a:r>
            <a:r>
              <a:rPr lang="mk-MK" dirty="0"/>
              <a:t> беа заменети со формите </a:t>
            </a:r>
            <a:r>
              <a:rPr lang="mk-MK" i="1" dirty="0"/>
              <a:t>кажува</a:t>
            </a:r>
            <a:r>
              <a:rPr lang="mk-MK" dirty="0"/>
              <a:t>), 1948 година беше отпечатено ново издание</a:t>
            </a:r>
            <a:r>
              <a:rPr lang="mk-MK" dirty="0" smtClean="0"/>
              <a:t>.</a:t>
            </a:r>
            <a:endParaRPr lang="en-US" dirty="0" smtClean="0"/>
          </a:p>
          <a:p>
            <a:pPr fontAlgn="base"/>
            <a:r>
              <a:rPr lang="mk-MK" dirty="0"/>
              <a:t>Во 1970 година излезе од печат </a:t>
            </a:r>
            <a:r>
              <a:rPr lang="mk-MK" i="1" dirty="0"/>
              <a:t>Правописот на македонскиот јазик со правописен речник. </a:t>
            </a:r>
            <a:r>
              <a:rPr lang="mk-MK" dirty="0"/>
              <a:t>Ова издание беше дополнето и проширено со три оддела: </a:t>
            </a:r>
            <a:r>
              <a:rPr lang="mk-MK" i="1" dirty="0"/>
              <a:t>Транскрипција на туѓите имиња, Скратеници и скратување на зборовите, Правописни знаци</a:t>
            </a:r>
            <a:endParaRPr lang="mk-MK" dirty="0"/>
          </a:p>
          <a:p>
            <a:r>
              <a:rPr lang="mk-MK" dirty="0"/>
              <a:t>во однос на изданието од 1950 година.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7772400" cy="6357982"/>
          </a:xfrm>
        </p:spPr>
        <p:txBody>
          <a:bodyPr>
            <a:normAutofit fontScale="90000"/>
          </a:bodyPr>
          <a:lstStyle/>
          <a:p>
            <a:pPr fontAlgn="base"/>
            <a:r>
              <a:rPr lang="en-US" dirty="0" smtClean="0"/>
              <a:t/>
            </a:r>
            <a:br>
              <a:rPr lang="en-US" dirty="0" smtClean="0"/>
            </a:br>
            <a:r>
              <a:rPr lang="mk-MK" sz="4000" dirty="0" smtClean="0"/>
              <a:t>Во </a:t>
            </a:r>
            <a:r>
              <a:rPr lang="mk-MK" sz="4000" dirty="0"/>
              <a:t>1998 година, со изменет и дополнет текст излезе ново издание на </a:t>
            </a:r>
            <a:r>
              <a:rPr lang="mk-MK" sz="4000" i="1" dirty="0"/>
              <a:t>Правописот</a:t>
            </a:r>
            <a:r>
              <a:rPr lang="mk-MK" sz="4000" dirty="0"/>
              <a:t> од група автори. Следната 1999 година е отпечатен и </a:t>
            </a:r>
            <a:r>
              <a:rPr lang="mk-MK" sz="4000" i="1" dirty="0"/>
              <a:t>Правописниот речник</a:t>
            </a:r>
            <a:r>
              <a:rPr lang="mk-MK" sz="4000" dirty="0"/>
              <a:t> од Кирил Конески.</a:t>
            </a:r>
            <a:br>
              <a:rPr lang="mk-MK" sz="4000" dirty="0"/>
            </a:br>
            <a:r>
              <a:rPr lang="mk-MK" sz="4000" dirty="0"/>
              <a:t>Најновото, ексклузивно издание на </a:t>
            </a:r>
            <a:r>
              <a:rPr lang="mk-MK" sz="4000" i="1" dirty="0"/>
              <a:t>Правописот</a:t>
            </a:r>
            <a:r>
              <a:rPr lang="mk-MK" sz="4000" dirty="0"/>
              <a:t> излезе од печат во 2016 година, кое поради својата цена и мал тираж не дојде до голем број корисници.</a:t>
            </a:r>
            <a:r>
              <a:rPr lang="mk-MK" dirty="0"/>
              <a:t/>
            </a:r>
            <a:br>
              <a:rPr lang="mk-MK" dirty="0"/>
            </a:br>
            <a:endParaRPr lang="mk-M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785794"/>
            <a:ext cx="7500990" cy="5357850"/>
          </a:xfrm>
        </p:spPr>
        <p:txBody>
          <a:bodyPr>
            <a:normAutofit/>
          </a:bodyPr>
          <a:lstStyle/>
          <a:p>
            <a:pPr fontAlgn="base"/>
            <a:r>
              <a:rPr lang="mk-MK" b="1" dirty="0"/>
              <a:t>Правоговор</a:t>
            </a:r>
            <a:endParaRPr lang="mk-MK" dirty="0"/>
          </a:p>
          <a:p>
            <a:pPr fontAlgn="base"/>
            <a:r>
              <a:rPr lang="mk-MK" b="1" dirty="0"/>
              <a:t>Правоговор</a:t>
            </a:r>
            <a:r>
              <a:rPr lang="mk-MK" dirty="0"/>
              <a:t> е правилен изговор на напишаното и изговореното.</a:t>
            </a:r>
          </a:p>
          <a:p>
            <a:pPr fontAlgn="base"/>
            <a:r>
              <a:rPr lang="mk-MK" dirty="0"/>
              <a:t>Секој зборувач на стандардниот јазик е должен да ги почитува правописните и правоговорните правила.</a:t>
            </a:r>
          </a:p>
          <a:p>
            <a:pPr fontAlgn="base"/>
            <a:r>
              <a:rPr lang="mk-MK" dirty="0"/>
              <a:t>Правописот и правоговорот, како и целокупната јазична култура е дел од општата култура на човекот.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28"/>
            <a:ext cx="7772400" cy="6072229"/>
          </a:xfrm>
        </p:spPr>
        <p:txBody>
          <a:bodyPr>
            <a:noAutofit/>
          </a:bodyPr>
          <a:lstStyle/>
          <a:p>
            <a:pPr fontAlgn="base"/>
            <a:r>
              <a:rPr lang="mk-MK" sz="2800" b="1" dirty="0"/>
              <a:t>Содржина на правописот</a:t>
            </a:r>
            <a:r>
              <a:rPr lang="mk-MK" sz="2800" dirty="0"/>
              <a:t/>
            </a:r>
            <a:br>
              <a:rPr lang="mk-MK" sz="2800" dirty="0"/>
            </a:br>
            <a:r>
              <a:rPr lang="mk-MK" sz="2800" b="1" dirty="0"/>
              <a:t>Правописот ги содржи следните поглавја:</a:t>
            </a:r>
            <a:r>
              <a:rPr lang="mk-MK" sz="2800" dirty="0"/>
              <a:t/>
            </a:r>
            <a:br>
              <a:rPr lang="mk-MK" sz="2800" dirty="0"/>
            </a:br>
            <a:r>
              <a:rPr lang="mk-MK" sz="2800" dirty="0">
                <a:hlinkClick r:id="rId2"/>
              </a:rPr>
              <a:t>Пишување на гласовите</a:t>
            </a:r>
            <a:r>
              <a:rPr lang="mk-MK" sz="2800" dirty="0"/>
              <a:t/>
            </a:r>
            <a:br>
              <a:rPr lang="mk-MK" sz="2800" dirty="0"/>
            </a:br>
            <a:r>
              <a:rPr lang="mk-MK" sz="2800" dirty="0">
                <a:hlinkClick r:id="rId3"/>
              </a:rPr>
              <a:t>Акцент</a:t>
            </a:r>
            <a:r>
              <a:rPr lang="mk-MK" sz="2800" dirty="0"/>
              <a:t/>
            </a:r>
            <a:br>
              <a:rPr lang="mk-MK" sz="2800" dirty="0"/>
            </a:br>
            <a:r>
              <a:rPr lang="mk-MK" sz="2800" dirty="0">
                <a:hlinkClick r:id="rId4"/>
              </a:rPr>
              <a:t>Употреба на голема буква</a:t>
            </a:r>
            <a:r>
              <a:rPr lang="mk-MK" sz="2800" dirty="0"/>
              <a:t/>
            </a:r>
            <a:br>
              <a:rPr lang="mk-MK" sz="2800" dirty="0"/>
            </a:br>
            <a:r>
              <a:rPr lang="mk-MK" sz="2800" dirty="0">
                <a:hlinkClick r:id="rId5"/>
              </a:rPr>
              <a:t>Слеано и разделено пишување на зборовите</a:t>
            </a:r>
            <a:r>
              <a:rPr lang="mk-MK" sz="2800" dirty="0"/>
              <a:t/>
            </a:r>
            <a:br>
              <a:rPr lang="mk-MK" sz="2800" dirty="0"/>
            </a:br>
            <a:r>
              <a:rPr lang="mk-MK" sz="2800" dirty="0">
                <a:hlinkClick r:id="rId6"/>
              </a:rPr>
              <a:t>Делење на зборовите од крајот на редот</a:t>
            </a:r>
            <a:r>
              <a:rPr lang="mk-MK" sz="2800" dirty="0"/>
              <a:t/>
            </a:r>
            <a:br>
              <a:rPr lang="mk-MK" sz="2800" dirty="0"/>
            </a:br>
            <a:r>
              <a:rPr lang="mk-MK" sz="2800" dirty="0">
                <a:hlinkClick r:id="rId7"/>
              </a:rPr>
              <a:t>Скратеници и скратување на зборовите</a:t>
            </a:r>
            <a:r>
              <a:rPr lang="mk-MK" sz="2800" dirty="0"/>
              <a:t/>
            </a:r>
            <a:br>
              <a:rPr lang="mk-MK" sz="2800" dirty="0"/>
            </a:br>
            <a:r>
              <a:rPr lang="mk-MK" sz="2800" dirty="0"/>
              <a:t>Транскрипција на туѓите имиња</a:t>
            </a:r>
            <a:br>
              <a:rPr lang="mk-MK" sz="2800" dirty="0"/>
            </a:br>
            <a:r>
              <a:rPr lang="mk-MK" sz="2800" dirty="0"/>
              <a:t>Предавање на македонското писмо со латиница</a:t>
            </a:r>
            <a:br>
              <a:rPr lang="mk-MK" sz="2800" dirty="0"/>
            </a:br>
            <a:r>
              <a:rPr lang="mk-MK" sz="2800" dirty="0">
                <a:hlinkClick r:id="rId8"/>
              </a:rPr>
              <a:t>Интерпункција</a:t>
            </a:r>
            <a:r>
              <a:rPr lang="mk-MK" sz="2800" dirty="0"/>
              <a:t/>
            </a:r>
            <a:br>
              <a:rPr lang="mk-MK" sz="2800" dirty="0"/>
            </a:br>
            <a:r>
              <a:rPr lang="mk-MK" sz="2800" dirty="0">
                <a:hlinkClick r:id="rId8"/>
              </a:rPr>
              <a:t>Правописни знаци</a:t>
            </a:r>
            <a:r>
              <a:rPr lang="mk-MK" sz="2800" dirty="0"/>
              <a:t/>
            </a:r>
            <a:br>
              <a:rPr lang="mk-MK" sz="2800" dirty="0"/>
            </a:br>
            <a:r>
              <a:rPr lang="mk-MK" sz="2800" dirty="0"/>
              <a:t>Географски и други имиња</a:t>
            </a:r>
            <a:br>
              <a:rPr lang="mk-MK" sz="2800" dirty="0"/>
            </a:br>
            <a:endParaRPr lang="mk-MK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24</Words>
  <Application>Microsoft Office PowerPoint</Application>
  <PresentationFormat>On-screen Show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1.Правопис и правоговор -Видови правопис -Правописот на македонскиот стандарден јазик -Преглед на изданијата на Правописот на македонскиот јазик од 1945-2015 </vt:lpstr>
      <vt:lpstr>  Изданија на македонскиот правопис   </vt:lpstr>
      <vt:lpstr>Првиот Правопис на македонскиот литературен јазик е отпечатен 1945 година во издание на Државното книгоиздателство на НР Македонија. Со неговото издавање започнува унифицирањето на македонскиот стандарден јазик.</vt:lpstr>
      <vt:lpstr>Slide 4</vt:lpstr>
      <vt:lpstr> Во 1998 година, со изменет и дополнет текст излезе ново издание на Правописот од група автори. Следната 1999 година е отпечатен и Правописниот речник од Кирил Конески. Најновото, ексклузивно издание на Правописот излезе од печат во 2016 година, кое поради својата цена и мал тираж не дојде до голем број корисници. </vt:lpstr>
      <vt:lpstr>Slide 6</vt:lpstr>
      <vt:lpstr>Содржина на правописот Правописот ги содржи следните поглавја: Пишување на гласовите Акцент Употреба на голема буква Слеано и разделено пишување на зборовите Делење на зборовите од крајот на редот Скратеници и скратување на зборовите Транскрипција на туѓите имиња Предавање на македонското писмо со латиница Интерпункција Правописни знаци Географски и други имиња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1.Правопис и правоговор -Видови правопис -Правописот на македонскиот стандарден јазик -Преглед на изданијата на Правописот на македонскиот јазик од 1945-2015 </dc:title>
  <dc:creator>User</dc:creator>
  <cp:lastModifiedBy>User</cp:lastModifiedBy>
  <cp:revision>1</cp:revision>
  <dcterms:created xsi:type="dcterms:W3CDTF">2020-03-17T22:31:29Z</dcterms:created>
  <dcterms:modified xsi:type="dcterms:W3CDTF">2020-03-17T22:39:00Z</dcterms:modified>
</cp:coreProperties>
</file>