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7" r:id="rId2"/>
    <p:sldId id="288" r:id="rId3"/>
    <p:sldId id="289" r:id="rId4"/>
    <p:sldId id="291" r:id="rId5"/>
    <p:sldId id="290" r:id="rId6"/>
    <p:sldId id="292" r:id="rId7"/>
    <p:sldId id="293" r:id="rId8"/>
    <p:sldId id="294" r:id="rId9"/>
    <p:sldId id="295"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5161" autoAdjust="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6E43A-24EF-4E4B-BC09-81244A32A32E}"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6E43A-24EF-4E4B-BC09-81244A32A32E}"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6E43A-24EF-4E4B-BC09-81244A32A32E}"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6E43A-24EF-4E4B-BC09-81244A32A32E}"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6E43A-24EF-4E4B-BC09-81244A32A32E}"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F750-1DA1-4776-9795-3B7C45E4E6DF}"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6E43A-24EF-4E4B-BC09-81244A32A32E}" type="datetimeFigureOut">
              <a:rPr lang="en-US" smtClean="0"/>
              <a:pPr/>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F750-1DA1-4776-9795-3B7C45E4E6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142976" y="428604"/>
            <a:ext cx="721523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kumimoji="0" lang="mk-MK" sz="3200" b="0"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algn="ctr" fontAlgn="base">
              <a:spcBef>
                <a:spcPct val="0"/>
              </a:spcBef>
              <a:spcAft>
                <a:spcPct val="0"/>
              </a:spcAft>
            </a:pPr>
            <a:r>
              <a:rPr kumimoji="0" lang="mk-MK" sz="3200" b="0" i="0" u="none" strike="noStrike" cap="none" normalizeH="0" baseline="0" dirty="0" smtClean="0">
                <a:ln>
                  <a:noFill/>
                </a:ln>
                <a:solidFill>
                  <a:srgbClr val="9966FF"/>
                </a:solidFill>
                <a:effectLst/>
                <a:latin typeface="Arial" pitchFamily="34" charset="0"/>
                <a:ea typeface="Calibri" pitchFamily="34" charset="0"/>
                <a:cs typeface="Arial" pitchFamily="34" charset="0"/>
              </a:rPr>
              <a:t>ТЕМА   РАКОМЕТ</a:t>
            </a:r>
            <a:endParaRPr kumimoji="0" lang="en-US" sz="3200" b="0"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algn="ctr" fontAlgn="base">
              <a:spcBef>
                <a:spcPct val="0"/>
              </a:spcBef>
              <a:spcAft>
                <a:spcPct val="0"/>
              </a:spcAft>
            </a:pPr>
            <a:endParaRPr lang="en-US" sz="2800" dirty="0">
              <a:latin typeface="Calibri" pitchFamily="34" charset="0"/>
              <a:ea typeface="Calibri" pitchFamily="34" charset="0"/>
              <a:cs typeface="Times New Roman" pitchFamily="18" charset="0"/>
            </a:endParaRPr>
          </a:p>
          <a:p>
            <a:pPr algn="ctr" fontAlgn="base">
              <a:spcBef>
                <a:spcPct val="0"/>
              </a:spcBef>
              <a:spcAft>
                <a:spcPct val="0"/>
              </a:spcAft>
            </a:pPr>
            <a:endPar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lang="mk-MK" sz="2800" dirty="0">
              <a:solidFill>
                <a:srgbClr val="9966FF"/>
              </a:solidFill>
              <a:latin typeface="Calibri" pitchFamily="34" charset="0"/>
              <a:ea typeface="Calibri" pitchFamily="34" charset="0"/>
              <a:cs typeface="Times New Roman" pitchFamily="18" charset="0"/>
            </a:endParaRPr>
          </a:p>
          <a:p>
            <a:pPr algn="ctr" fontAlgn="base">
              <a:spcBef>
                <a:spcPct val="0"/>
              </a:spcBef>
              <a:spcAft>
                <a:spcPct val="0"/>
              </a:spcAft>
            </a:pPr>
            <a:endParaRPr kumimoji="0" lang="en-US"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algn="ct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fontAlgn="base">
              <a:spcBef>
                <a:spcPct val="0"/>
              </a:spcBef>
              <a:spcAft>
                <a:spcPct val="0"/>
              </a:spcAft>
            </a:pP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ЗА</a:t>
            </a:r>
            <a:r>
              <a:rPr kumimoji="0" lang="mk-MK" sz="2800" b="0" i="0" u="none" strike="noStrike" cap="none" normalizeH="0" dirty="0" smtClean="0">
                <a:ln>
                  <a:noFill/>
                </a:ln>
                <a:solidFill>
                  <a:srgbClr val="9966FF"/>
                </a:solidFill>
                <a:effectLst/>
                <a:latin typeface="Calibri" pitchFamily="34" charset="0"/>
                <a:ea typeface="Calibri" pitchFamily="34" charset="0"/>
                <a:cs typeface="Times New Roman" pitchFamily="18" charset="0"/>
              </a:rPr>
              <a:t> </a:t>
            </a:r>
            <a:r>
              <a:rPr lang="en-US" sz="2800" dirty="0" smtClean="0">
                <a:solidFill>
                  <a:srgbClr val="9966FF"/>
                </a:solidFill>
                <a:latin typeface="Calibri" pitchFamily="34" charset="0"/>
                <a:ea typeface="Calibri" pitchFamily="34" charset="0"/>
                <a:cs typeface="Times New Roman" pitchFamily="18" charset="0"/>
              </a:rPr>
              <a:t>I-IV</a:t>
            </a:r>
            <a:r>
              <a:rPr kumimoji="0" lang="mk-MK" sz="2800" b="0" i="0" u="none" strike="noStrike" cap="none" normalizeH="0" dirty="0" smtClean="0">
                <a:ln>
                  <a:noFill/>
                </a:ln>
                <a:solidFill>
                  <a:srgbClr val="9966FF"/>
                </a:solidFill>
                <a:effectLst/>
                <a:latin typeface="Calibri" pitchFamily="34" charset="0"/>
                <a:ea typeface="Calibri" pitchFamily="34" charset="0"/>
                <a:cs typeface="Times New Roman" pitchFamily="18" charset="0"/>
              </a:rPr>
              <a:t> ГОДИНА </a:t>
            </a: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  </a:t>
            </a:r>
            <a:endParaRPr kumimoji="0" lang="mk-MK" sz="2800" b="0" i="0" u="none" strike="noStrike" cap="none" normalizeH="0" baseline="0" dirty="0" smtClean="0">
              <a:ln>
                <a:noFill/>
              </a:ln>
              <a:solidFill>
                <a:srgbClr val="9966FF"/>
              </a:solidFill>
              <a:effectLst/>
              <a:latin typeface="Arial" pitchFamily="34" charset="0"/>
              <a:cs typeface="Arial" pitchFamily="34" charset="0"/>
            </a:endParaRPr>
          </a:p>
          <a:p>
            <a:pPr fontAlgn="base">
              <a:spcBef>
                <a:spcPct val="0"/>
              </a:spcBef>
              <a:spcAft>
                <a:spcPct val="0"/>
              </a:spcAf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fontAlgn="base">
              <a:spcBef>
                <a:spcPct val="0"/>
              </a:spcBef>
              <a:spcAft>
                <a:spcPct val="0"/>
              </a:spcAft>
            </a:pPr>
            <a:endParaRPr lang="en-US" sz="2800" dirty="0">
              <a:latin typeface="Calibri" pitchFamily="34" charset="0"/>
              <a:ea typeface="Calibri" pitchFamily="34" charset="0"/>
              <a:cs typeface="Times New Roman"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kineziologija.mk/wp-content/uploads/2018/10/New-Picture-7.png"/>
          <p:cNvPicPr/>
          <p:nvPr/>
        </p:nvPicPr>
        <p:blipFill>
          <a:blip r:embed="rId2"/>
          <a:srcRect/>
          <a:stretch>
            <a:fillRect/>
          </a:stretch>
        </p:blipFill>
        <p:spPr bwMode="auto">
          <a:xfrm>
            <a:off x="3714744" y="2143116"/>
            <a:ext cx="2895599" cy="1928826"/>
          </a:xfrm>
          <a:prstGeom prst="rect">
            <a:avLst/>
          </a:prstGeom>
          <a:noFill/>
          <a:ln w="9525">
            <a:noFill/>
            <a:miter lim="800000"/>
            <a:headEnd/>
            <a:tailEnd/>
          </a:ln>
        </p:spPr>
      </p:pic>
      <p:sp>
        <p:nvSpPr>
          <p:cNvPr id="40961" name="Rectangle 1"/>
          <p:cNvSpPr>
            <a:spLocks noChangeArrowheads="1"/>
          </p:cNvSpPr>
          <p:nvPr/>
        </p:nvSpPr>
        <p:spPr bwMode="auto">
          <a:xfrm>
            <a:off x="214282" y="714356"/>
            <a:ext cx="821537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mk-MK"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rPr>
              <a:t>ВИ БЛАГОДАРИМЕ НА ВНИМАНИЕТО</a:t>
            </a:r>
            <a:endParaRPr kumimoji="0" lang="en-US" sz="2800" b="0" i="0" u="none" strike="noStrike" cap="none" normalizeH="0" baseline="0" dirty="0" smtClean="0">
              <a:ln>
                <a:noFill/>
              </a:ln>
              <a:solidFill>
                <a:srgbClr val="9966FF"/>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mk-MK" sz="28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k-MK"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endParaRPr lang="mk-MK" sz="2800" dirty="0" smtClean="0"/>
          </a:p>
          <a:p>
            <a:r>
              <a:rPr lang="mk-MK" sz="2800" dirty="0" smtClean="0">
                <a:solidFill>
                  <a:srgbClr val="9966FF"/>
                </a:solidFill>
              </a:rPr>
              <a:t>Подготвиле:</a:t>
            </a:r>
            <a:endParaRPr lang="en-US" sz="2800" dirty="0" smtClean="0">
              <a:solidFill>
                <a:srgbClr val="9966FF"/>
              </a:solidFill>
            </a:endParaRPr>
          </a:p>
          <a:p>
            <a:r>
              <a:rPr lang="mk-MK" sz="2800" dirty="0" smtClean="0">
                <a:solidFill>
                  <a:srgbClr val="9966FF"/>
                </a:solidFill>
              </a:rPr>
              <a:t>Активот по Спорт и спортски активност</a:t>
            </a:r>
            <a:endParaRPr lang="en-US" sz="2800" dirty="0" smtClean="0">
              <a:solidFill>
                <a:srgbClr val="9966FF"/>
              </a:solidFill>
            </a:endParaRPr>
          </a:p>
          <a:p>
            <a:r>
              <a:rPr lang="mk-MK" sz="2800" dirty="0" smtClean="0">
                <a:solidFill>
                  <a:srgbClr val="9966FF"/>
                </a:solidFill>
              </a:rPr>
              <a:t>Марија Котевска</a:t>
            </a:r>
          </a:p>
          <a:p>
            <a:r>
              <a:rPr lang="mk-MK" sz="2800" dirty="0" smtClean="0">
                <a:solidFill>
                  <a:srgbClr val="9966FF"/>
                </a:solidFill>
              </a:rPr>
              <a:t>Зоран Коруновски</a:t>
            </a:r>
          </a:p>
          <a:p>
            <a:r>
              <a:rPr lang="mk-MK" sz="2800" dirty="0" smtClean="0">
                <a:solidFill>
                  <a:srgbClr val="9966FF"/>
                </a:solidFill>
              </a:rPr>
              <a:t>Јован Христовски</a:t>
            </a:r>
            <a:endParaRPr lang="en-US" sz="2800" dirty="0" smtClean="0">
              <a:solidFill>
                <a:srgbClr val="9966FF"/>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1" y="2357430"/>
            <a:ext cx="8501122" cy="584775"/>
          </a:xfrm>
          <a:prstGeom prst="rect">
            <a:avLst/>
          </a:prstGeom>
        </p:spPr>
        <p:txBody>
          <a:bodyPr wrap="square">
            <a:spAutoFit/>
          </a:bodyPr>
          <a:lstStyle/>
          <a:p>
            <a:pPr algn="ctr"/>
            <a:r>
              <a:rPr lang="mk-MK" sz="3200" b="1" dirty="0" smtClean="0">
                <a:solidFill>
                  <a:srgbClr val="9966FF"/>
                </a:solidFill>
                <a:latin typeface="Arial" pitchFamily="34" charset="0"/>
                <a:cs typeface="Arial" pitchFamily="34" charset="0"/>
              </a:rPr>
              <a:t>Шутирање на гол скок од висина</a:t>
            </a:r>
            <a:endParaRPr lang="en-US" sz="3200" dirty="0">
              <a:solidFill>
                <a:srgbClr val="9966FF"/>
              </a:solidFill>
              <a:latin typeface="Arial" pitchFamily="34" charset="0"/>
              <a:cs typeface="Arial"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77"/>
          <p:cNvPicPr>
            <a:picLocks noChangeAspect="1" noChangeArrowheads="1"/>
          </p:cNvPicPr>
          <p:nvPr/>
        </p:nvPicPr>
        <p:blipFill>
          <a:blip r:embed="rId2"/>
          <a:srcRect/>
          <a:stretch>
            <a:fillRect/>
          </a:stretch>
        </p:blipFill>
        <p:spPr bwMode="auto">
          <a:xfrm>
            <a:off x="6429388" y="5143512"/>
            <a:ext cx="2230438" cy="1181100"/>
          </a:xfrm>
          <a:prstGeom prst="rect">
            <a:avLst/>
          </a:prstGeom>
          <a:noFill/>
        </p:spPr>
      </p:pic>
      <p:sp>
        <p:nvSpPr>
          <p:cNvPr id="4099" name="Rectangle 3"/>
          <p:cNvSpPr>
            <a:spLocks noChangeArrowheads="1"/>
          </p:cNvSpPr>
          <p:nvPr/>
        </p:nvSpPr>
        <p:spPr bwMode="auto">
          <a:xfrm>
            <a:off x="428596" y="457200"/>
            <a:ext cx="8143932"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800" b="1" i="0" u="none" strike="noStrike" cap="none" normalizeH="0" baseline="0" dirty="0" smtClean="0">
                <a:ln>
                  <a:noFill/>
                </a:ln>
                <a:solidFill>
                  <a:srgbClr val="9966FF"/>
                </a:solidFill>
                <a:effectLst/>
                <a:latin typeface="Arial" pitchFamily="34" charset="0"/>
                <a:ea typeface="Calibri" pitchFamily="34" charset="0"/>
                <a:cs typeface="Arial" pitchFamily="34" charset="0"/>
              </a:rPr>
              <a:t>Видови удари на гол</a:t>
            </a:r>
            <a:endParaRPr kumimoji="0" lang="en-US" sz="2800" b="1"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9966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Шутирањето на топка е најзначајниот елемент во ракометната игра.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Начинот на кој се исфрла топката зависи и од позицијата каде се наога самиот играч,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но и од индвидуаланата и колективната тактика на самата екипа.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Во продолжение ке прикажеме неколку видови на шутирање на топка.</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85794"/>
            <a:ext cx="7858180" cy="3785652"/>
          </a:xfrm>
          <a:prstGeom prst="rect">
            <a:avLst/>
          </a:prstGeom>
        </p:spPr>
        <p:txBody>
          <a:bodyPr wrap="square">
            <a:spAutoFit/>
          </a:bodyPr>
          <a:lstStyle/>
          <a:p>
            <a:r>
              <a:rPr lang="mk-MK" sz="2400" dirty="0" smtClean="0">
                <a:solidFill>
                  <a:srgbClr val="9966FF"/>
                </a:solidFill>
                <a:latin typeface="Arial" pitchFamily="34" charset="0"/>
                <a:cs typeface="Arial" pitchFamily="34" charset="0"/>
              </a:rPr>
              <a:t>Шутирањето од крилна </a:t>
            </a:r>
            <a:r>
              <a:rPr lang="mk-MK" sz="2400" dirty="0" smtClean="0">
                <a:solidFill>
                  <a:srgbClr val="9966FF"/>
                </a:solidFill>
                <a:latin typeface="Arial" pitchFamily="34" charset="0"/>
                <a:cs typeface="Arial" pitchFamily="34" charset="0"/>
              </a:rPr>
              <a:t>позиција</a:t>
            </a:r>
            <a:r>
              <a:rPr lang="en-US" sz="2400" dirty="0" smtClean="0">
                <a:solidFill>
                  <a:srgbClr val="9966FF"/>
                </a:solidFill>
                <a:latin typeface="Arial" pitchFamily="34" charset="0"/>
                <a:cs typeface="Arial" pitchFamily="34" charset="0"/>
              </a:rPr>
              <a:t> </a:t>
            </a:r>
          </a:p>
          <a:p>
            <a:r>
              <a:rPr lang="mk-MK" sz="2400" dirty="0" smtClean="0">
                <a:latin typeface="Arial" pitchFamily="34" charset="0"/>
                <a:cs typeface="Arial" pitchFamily="34" charset="0"/>
              </a:rPr>
              <a:t>играчот </a:t>
            </a:r>
            <a:r>
              <a:rPr lang="mk-MK" sz="2400" dirty="0" smtClean="0">
                <a:latin typeface="Arial" pitchFamily="34" charset="0"/>
                <a:cs typeface="Arial" pitchFamily="34" charset="0"/>
              </a:rPr>
              <a:t>(ученкот) го изведува поставен во позиција на корнер или на позиција опфатена во пресекот надевет метри и аут линијата и тоа кога играчот е проигран и топката ја добива после нејзиното додавање. Шутот од крило е скок шут во далечина и одиграчот се бара добро примање на топката во движење, а потоа нејзино пренесување во просторот по принцип на заградување на топката со телото или отклон на раката во висина на главата</a:t>
            </a:r>
            <a:endParaRPr lang="en-US" sz="2400" dirty="0">
              <a:latin typeface="Arial" pitchFamily="34" charset="0"/>
              <a:cs typeface="Arial" pitchFamily="34"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285860"/>
            <a:ext cx="7215238" cy="3046988"/>
          </a:xfrm>
          <a:prstGeom prst="rect">
            <a:avLst/>
          </a:prstGeom>
        </p:spPr>
        <p:txBody>
          <a:bodyPr wrap="square">
            <a:spAutoFit/>
          </a:bodyPr>
          <a:lstStyle/>
          <a:p>
            <a:r>
              <a:rPr lang="mk-MK" sz="2400" dirty="0" smtClean="0">
                <a:latin typeface="Arial" pitchFamily="34" charset="0"/>
                <a:cs typeface="Arial" pitchFamily="34" charset="0"/>
              </a:rPr>
              <a:t>Со брзиот залет и јакиот одраз кое е во правец кон голот се врши зголемување и отварање на аголот потребен за шутирање. Во фазата на летање играчот треба со задршка да изврши промена на замавот во висина на раката или да има шут од два такта (лажен замав) и со тоа да се избегне влегување на голманот во линијата на исфрлањето</a:t>
            </a:r>
            <a:endParaRPr lang="en-US" sz="2400" dirty="0">
              <a:latin typeface="Arial" pitchFamily="34" charset="0"/>
              <a:cs typeface="Arial" pitchFamily="34"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1071546"/>
            <a:ext cx="778674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Прецизното исфрлање се нагласување со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прстите на дланкатакои воедно треба да извршат и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одредување на правецот на шутот на топката.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Играчот за приземјување после шутот од крило</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може да користи техника на пагање со ротација или "упијач;".</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000364" y="3214686"/>
            <a:ext cx="4929222" cy="2786082"/>
          </a:xfrm>
          <a:prstGeom prst="rect">
            <a:avLst/>
          </a:prstGeom>
          <a:noFill/>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391312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800" b="1" i="0" u="none" strike="noStrike" cap="none" normalizeH="0" baseline="0" dirty="0" smtClean="0">
                <a:ln>
                  <a:noFill/>
                </a:ln>
                <a:solidFill>
                  <a:srgbClr val="9966FF"/>
                </a:solidFill>
                <a:effectLst/>
                <a:latin typeface="Arial" pitchFamily="34" charset="0"/>
                <a:ea typeface="Calibri" pitchFamily="34" charset="0"/>
                <a:cs typeface="Arial" pitchFamily="34" charset="0"/>
              </a:rPr>
              <a:t>Видови удари на гол</a:t>
            </a:r>
            <a:endParaRPr kumimoji="0" lang="mk-MK" sz="2800" b="0" i="0" u="none" strike="noStrike" cap="none" normalizeH="0" baseline="0" dirty="0" smtClean="0">
              <a:ln>
                <a:noFill/>
              </a:ln>
              <a:solidFill>
                <a:srgbClr val="9966FF"/>
              </a:solidFill>
              <a:effectLst/>
              <a:latin typeface="Arial" pitchFamily="34" charset="0"/>
              <a:cs typeface="Arial" pitchFamily="34" charset="0"/>
            </a:endParaRPr>
          </a:p>
        </p:txBody>
      </p:sp>
      <p:sp>
        <p:nvSpPr>
          <p:cNvPr id="25603" name="Rectangle 3"/>
          <p:cNvSpPr>
            <a:spLocks noChangeArrowheads="1"/>
          </p:cNvSpPr>
          <p:nvPr/>
        </p:nvSpPr>
        <p:spPr bwMode="auto">
          <a:xfrm>
            <a:off x="0" y="928670"/>
            <a:ext cx="892971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k-MK"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Шутирањето од тло (</a:t>
            </a:r>
            <a:r>
              <a:rPr kumimoji="0" lang="mk-MK" sz="2800" b="1" i="0" u="none" strike="noStrike" cap="none" normalizeH="0" baseline="0" dirty="0" smtClean="0" bmk="">
                <a:ln>
                  <a:noFill/>
                </a:ln>
                <a:solidFill>
                  <a:schemeClr val="tx1"/>
                </a:solidFill>
                <a:effectLst/>
                <a:latin typeface="Arial" pitchFamily="34" charset="0"/>
                <a:ea typeface="Calibri" pitchFamily="34" charset="0"/>
                <a:cs typeface="Arial" pitchFamily="34" charset="0"/>
              </a:rPr>
              <a:t>бочен удар</a:t>
            </a:r>
            <a:r>
              <a:rPr kumimoji="0" lang="mk-MK"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најчесто го користат играчите од бековските позиции.</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Кога се реализира овој вид на шутирање, играчот користи залет и шутира на првиот чекор или пак користи</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чекорната техника со која создава потребна потенцијална инерција за исфрлање на топката.</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Работата на нозете се основа за изведбата на овој шут,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а може да се кристи прекорачна и закорачна техника или со поскок на задната нога.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Со тоа доага до престигнување на топката, каде што играчот мора да води сметка за положбата на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нозете кои треба да завземат целосна потпора пред да се исфрли топката кон голот.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642919"/>
            <a:ext cx="8286808" cy="3046988"/>
          </a:xfrm>
          <a:prstGeom prst="rect">
            <a:avLst/>
          </a:prstGeom>
        </p:spPr>
        <p:txBody>
          <a:bodyPr wrap="square">
            <a:spAutoFit/>
          </a:bodyPr>
          <a:lstStyle/>
          <a:p>
            <a:pPr lvl="0" eaLnBrk="0" fontAlgn="base" hangingPunct="0">
              <a:spcBef>
                <a:spcPct val="0"/>
              </a:spcBef>
              <a:spcAft>
                <a:spcPct val="0"/>
              </a:spcAft>
            </a:pPr>
            <a:r>
              <a:rPr lang="mk-MK" sz="2400" dirty="0" smtClean="0">
                <a:latin typeface="Arial" pitchFamily="34" charset="0"/>
                <a:ea typeface="Calibri" pitchFamily="34" charset="0"/>
                <a:cs typeface="Arial" pitchFamily="34" charset="0"/>
              </a:rPr>
              <a:t>Редоследот </a:t>
            </a:r>
            <a:r>
              <a:rPr lang="mk-MK" sz="2400" dirty="0" smtClean="0">
                <a:latin typeface="Arial" pitchFamily="34" charset="0"/>
                <a:ea typeface="Calibri" pitchFamily="34" charset="0"/>
                <a:cs typeface="Arial" pitchFamily="34" charset="0"/>
              </a:rPr>
              <a:t>на </a:t>
            </a:r>
            <a:r>
              <a:rPr lang="mk-MK" sz="2400" dirty="0" smtClean="0">
                <a:latin typeface="Arial" pitchFamily="34" charset="0"/>
                <a:ea typeface="Calibri" pitchFamily="34" charset="0"/>
                <a:cs typeface="Arial" pitchFamily="34" charset="0"/>
              </a:rPr>
              <a:t>исфрлањето на топката започнува од силно потискување на телото од колкот на задната нога, </a:t>
            </a:r>
            <a:endParaRPr lang="en-US" sz="2400" dirty="0" smtClean="0">
              <a:latin typeface="Arial" pitchFamily="34" charset="0"/>
              <a:ea typeface="Calibri" pitchFamily="34" charset="0"/>
              <a:cs typeface="Arial" pitchFamily="34" charset="0"/>
            </a:endParaRPr>
          </a:p>
          <a:p>
            <a:pPr lvl="0" eaLnBrk="0" fontAlgn="base" hangingPunct="0">
              <a:spcBef>
                <a:spcPct val="0"/>
              </a:spcBef>
              <a:spcAft>
                <a:spcPct val="0"/>
              </a:spcAft>
            </a:pPr>
            <a:r>
              <a:rPr lang="mk-MK" sz="2400" dirty="0" smtClean="0">
                <a:latin typeface="Arial" pitchFamily="34" charset="0"/>
                <a:ea typeface="Calibri" pitchFamily="34" charset="0"/>
                <a:cs typeface="Arial" pitchFamily="34" charset="0"/>
              </a:rPr>
              <a:t>потоа силно трзање од рамото кон напред и преку оската формирана од лактот, </a:t>
            </a:r>
            <a:r>
              <a:rPr lang="mk-MK" sz="2400" dirty="0" smtClean="0">
                <a:latin typeface="Arial" pitchFamily="34" charset="0"/>
                <a:ea typeface="Calibri" pitchFamily="34" charset="0"/>
                <a:cs typeface="Arial" pitchFamily="34" charset="0"/>
              </a:rPr>
              <a:t>дланката </a:t>
            </a:r>
            <a:r>
              <a:rPr lang="mk-MK" sz="2400" dirty="0" smtClean="0">
                <a:latin typeface="Arial" pitchFamily="34" charset="0"/>
                <a:ea typeface="Calibri" pitchFamily="34" charset="0"/>
                <a:cs typeface="Arial" pitchFamily="34" charset="0"/>
              </a:rPr>
              <a:t>и врвовите на прстите се дава правец на шутот. Положбата и </a:t>
            </a:r>
            <a:r>
              <a:rPr lang="mk-MK" sz="2400" dirty="0" smtClean="0">
                <a:latin typeface="Arial" pitchFamily="34" charset="0"/>
                <a:ea typeface="Calibri" pitchFamily="34" charset="0"/>
                <a:cs typeface="Arial" pitchFamily="34" charset="0"/>
              </a:rPr>
              <a:t>висината </a:t>
            </a:r>
            <a:r>
              <a:rPr lang="mk-MK" sz="2400" dirty="0" smtClean="0">
                <a:latin typeface="Arial" pitchFamily="34" charset="0"/>
                <a:ea typeface="Calibri" pitchFamily="34" charset="0"/>
                <a:cs typeface="Arial" pitchFamily="34" charset="0"/>
              </a:rPr>
              <a:t>на рацете во исфрлањето на топката е тактичко определување на играчот се со цел, </a:t>
            </a:r>
            <a:r>
              <a:rPr lang="mk-MK" sz="2400" dirty="0" smtClean="0">
                <a:latin typeface="Arial" pitchFamily="34" charset="0"/>
                <a:ea typeface="Calibri" pitchFamily="34" charset="0"/>
                <a:cs typeface="Arial" pitchFamily="34" charset="0"/>
              </a:rPr>
              <a:t>избегнување </a:t>
            </a:r>
            <a:r>
              <a:rPr lang="mk-MK" sz="2400" dirty="0" smtClean="0">
                <a:latin typeface="Arial" pitchFamily="34" charset="0"/>
                <a:ea typeface="Calibri" pitchFamily="34" charset="0"/>
                <a:cs typeface="Arial" pitchFamily="34" charset="0"/>
              </a:rPr>
              <a:t>на блокот од страна на одбранбените играчи</a:t>
            </a:r>
            <a:r>
              <a:rPr lang="en-US" sz="2400" dirty="0" smtClean="0">
                <a:latin typeface="Arial" pitchFamily="34" charset="0"/>
                <a:cs typeface="Arial" pitchFamily="34" charset="0"/>
              </a:rPr>
              <a:t> </a:t>
            </a:r>
          </a:p>
        </p:txBody>
      </p:sp>
      <p:pic>
        <p:nvPicPr>
          <p:cNvPr id="3" name="Picture 79"/>
          <p:cNvPicPr>
            <a:picLocks noChangeAspect="1" noChangeArrowheads="1"/>
          </p:cNvPicPr>
          <p:nvPr/>
        </p:nvPicPr>
        <p:blipFill>
          <a:blip r:embed="rId2"/>
          <a:srcRect/>
          <a:stretch>
            <a:fillRect/>
          </a:stretch>
        </p:blipFill>
        <p:spPr bwMode="auto">
          <a:xfrm>
            <a:off x="2714612" y="4000504"/>
            <a:ext cx="4500594" cy="2286016"/>
          </a:xfrm>
          <a:prstGeom prst="rect">
            <a:avLst/>
          </a:prstGeom>
          <a:noFill/>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 y="0"/>
            <a:ext cx="9143999"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2800" b="1" i="0" u="none" strike="noStrike" cap="none" normalizeH="0" baseline="0" dirty="0" smtClean="0">
                <a:ln>
                  <a:noFill/>
                </a:ln>
                <a:solidFill>
                  <a:srgbClr val="9966FF"/>
                </a:solidFill>
                <a:effectLst/>
                <a:latin typeface="Arial" pitchFamily="34" charset="0"/>
                <a:ea typeface="Calibri" pitchFamily="34" charset="0"/>
                <a:cs typeface="Arial" pitchFamily="34" charset="0"/>
              </a:rPr>
              <a:t>Бочен шут со потскок</a:t>
            </a:r>
            <a:r>
              <a:rPr kumimoji="0" lang="mk-MK" sz="2800" b="0" i="0" u="none" strike="noStrike" cap="none" normalizeH="0" baseline="0" dirty="0" smtClean="0">
                <a:ln>
                  <a:noFill/>
                </a:ln>
                <a:solidFill>
                  <a:srgbClr val="9966FF"/>
                </a:solidFill>
                <a:effectLst/>
                <a:latin typeface="Arial" pitchFamily="34" charset="0"/>
                <a:ea typeface="Calibri" pitchFamily="34" charset="0"/>
                <a:cs typeface="Arial" pitchFamily="34" charset="0"/>
              </a:rPr>
              <a:t> </a:t>
            </a:r>
            <a:endParaRPr kumimoji="0" lang="en-US" sz="2800" b="0" i="0" u="none" strike="noStrike" cap="none" normalizeH="0" baseline="0" dirty="0" smtClean="0">
              <a:ln>
                <a:noFill/>
              </a:ln>
              <a:solidFill>
                <a:srgbClr val="9966FF"/>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е шутирање кое се реализира кога играчот ја прима</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топката на контра и тоа на одразната нога (деснак со десна) на која се потпира во мометот на факање на топката.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Во следната фаза на шутот играчот користејки ја замавнта одразна нога силно поскокнува со</a:t>
            </a:r>
            <a:r>
              <a:rPr lang="en-US" sz="2400" dirty="0" smtClean="0">
                <a:latin typeface="Arial" pitchFamily="34" charset="0"/>
                <a:ea typeface="Calibri" pitchFamily="34" charset="0"/>
                <a:cs typeface="Arial" pitchFamily="34" charset="0"/>
              </a:rPr>
              <a:t> </a:t>
            </a: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десната нога која има улога да го потисне телото напред преку колковите и рамениците,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а воедно и да подготви потпопра на телото на левата нога како би можело исфрлувчката рака преку рамото, лактот и дланката се пренесе целосната предходна брзина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на телото кон раката и топката.</a:t>
            </a:r>
            <a:endParaRPr kumimoji="0" lang="mk-MK"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42910" y="4214818"/>
            <a:ext cx="4276725" cy="1928826"/>
          </a:xfrm>
          <a:prstGeom prst="rect">
            <a:avLst/>
          </a:prstGeom>
          <a:noFill/>
        </p:spPr>
      </p:pic>
      <p:pic>
        <p:nvPicPr>
          <p:cNvPr id="5" name="Picture 4"/>
          <p:cNvPicPr/>
          <p:nvPr/>
        </p:nvPicPr>
        <p:blipFill>
          <a:blip r:embed="rId3">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00496" y="4214818"/>
            <a:ext cx="4209415" cy="1905000"/>
          </a:xfrm>
          <a:prstGeom prst="rect">
            <a:avLst/>
          </a:prstGeom>
          <a:noFill/>
        </p:spPr>
      </p:pic>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551</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Marija</dc:creator>
  <cp:lastModifiedBy>Marija</cp:lastModifiedBy>
  <cp:revision>53</cp:revision>
  <dcterms:created xsi:type="dcterms:W3CDTF">2020-03-17T15:59:09Z</dcterms:created>
  <dcterms:modified xsi:type="dcterms:W3CDTF">2020-03-19T13:31:11Z</dcterms:modified>
</cp:coreProperties>
</file>