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9" r:id="rId4"/>
    <p:sldId id="260" r:id="rId5"/>
    <p:sldId id="261" r:id="rId6"/>
    <p:sldId id="262" r:id="rId7"/>
    <p:sldId id="266" r:id="rId8"/>
    <p:sldId id="263" r:id="rId9"/>
    <p:sldId id="264" r:id="rId10"/>
    <p:sldId id="265"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len Kenyon" initials="H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99"/>
    <a:srgbClr val="CCECFF"/>
    <a:srgbClr val="FFCCFF"/>
    <a:srgbClr val="FFFF99"/>
    <a:srgbClr val="CCFFCC"/>
    <a:srgbClr val="CC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04" autoAdjust="0"/>
    <p:restoredTop sz="94660"/>
  </p:normalViewPr>
  <p:slideViewPr>
    <p:cSldViewPr snapToGrid="0">
      <p:cViewPr>
        <p:scale>
          <a:sx n="80" d="100"/>
          <a:sy n="80" d="100"/>
        </p:scale>
        <p:origin x="-773" y="-149"/>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68E041-5DD7-4446-9AE1-E39E1FD9F9B1}" type="datetimeFigureOut">
              <a:rPr lang="en-US" smtClean="0"/>
              <a:pPr/>
              <a:t>3/23/2020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611227-57BE-EB43-BF13-47FD3E538A88}" type="slidenum">
              <a:rPr lang="en-US" smtClean="0"/>
              <a:pPr/>
              <a:t>‹#›</a:t>
            </a:fld>
            <a:endParaRPr lang="en-US"/>
          </a:p>
        </p:txBody>
      </p:sp>
    </p:spTree>
    <p:extLst>
      <p:ext uri="{BB962C8B-B14F-4D97-AF65-F5344CB8AC3E}">
        <p14:creationId xmlns:p14="http://schemas.microsoft.com/office/powerpoint/2010/main" xmlns="" val="12302939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78EEAF-D314-A44D-BF17-5342C39D5B5C}" type="datetimeFigureOut">
              <a:rPr lang="en-US" smtClean="0"/>
              <a:pPr/>
              <a:t>3/23/2020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ABF14E-D7B3-5F41-B88F-FBE41FCAB655}" type="slidenum">
              <a:rPr lang="en-US" smtClean="0"/>
              <a:pPr/>
              <a:t>‹#›</a:t>
            </a:fld>
            <a:endParaRPr lang="en-US"/>
          </a:p>
        </p:txBody>
      </p:sp>
    </p:spTree>
    <p:extLst>
      <p:ext uri="{BB962C8B-B14F-4D97-AF65-F5344CB8AC3E}">
        <p14:creationId xmlns:p14="http://schemas.microsoft.com/office/powerpoint/2010/main" xmlns="" val="24958554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BF14E-D7B3-5F41-B88F-FBE41FCAB655}" type="slidenum">
              <a:rPr lang="en-US" smtClean="0"/>
              <a:pPr/>
              <a:t>2</a:t>
            </a:fld>
            <a:endParaRPr lang="en-US"/>
          </a:p>
        </p:txBody>
      </p:sp>
    </p:spTree>
    <p:extLst>
      <p:ext uri="{BB962C8B-B14F-4D97-AF65-F5344CB8AC3E}">
        <p14:creationId xmlns:p14="http://schemas.microsoft.com/office/powerpoint/2010/main" xmlns="" val="70457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FD27D784-F5C9-4173-8811-F6B6F33EC298}" type="datetime1">
              <a:rPr lang="en-GB" smtClean="0"/>
              <a:pPr/>
              <a:t>23/03/2020</a:t>
            </a:fld>
            <a:endParaRPr lang="en-US"/>
          </a:p>
        </p:txBody>
      </p:sp>
      <p:sp>
        <p:nvSpPr>
          <p:cNvPr id="5" name="Нижний колонтитул 4"/>
          <p:cNvSpPr>
            <a:spLocks noGrp="1"/>
          </p:cNvSpPr>
          <p:nvPr>
            <p:ph type="ftr" sz="quarter" idx="11"/>
          </p:nvPr>
        </p:nvSpPr>
        <p:spPr/>
        <p:txBody>
          <a:bodyPr/>
          <a:lstStyle/>
          <a:p>
            <a:r>
              <a:rPr lang="en-US" smtClean="0"/>
              <a:t>© Cambridge University Press 2016</a:t>
            </a:r>
            <a:endParaRPr lang="en-US"/>
          </a:p>
        </p:txBody>
      </p:sp>
      <p:sp>
        <p:nvSpPr>
          <p:cNvPr id="6" name="Номер слайда 5"/>
          <p:cNvSpPr>
            <a:spLocks noGrp="1"/>
          </p:cNvSpPr>
          <p:nvPr>
            <p:ph type="sldNum" sz="quarter" idx="12"/>
          </p:nvPr>
        </p:nvSpPr>
        <p:spPr/>
        <p:txBody>
          <a:bodyPr/>
          <a:lstStyle/>
          <a:p>
            <a:fld id="{F5042F93-76DD-4ACE-8F58-C75C5112F077}" type="slidenum">
              <a:rPr lang="en-US" smtClean="0"/>
              <a:pPr/>
              <a:t>‹#›</a:t>
            </a:fld>
            <a:endParaRPr lang="en-US"/>
          </a:p>
        </p:txBody>
      </p:sp>
    </p:spTree>
    <p:extLst>
      <p:ext uri="{BB962C8B-B14F-4D97-AF65-F5344CB8AC3E}">
        <p14:creationId xmlns:p14="http://schemas.microsoft.com/office/powerpoint/2010/main" xmlns="" val="1065323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8B1DAB67-68AE-40CB-BC4C-54549951CAB1}" type="datetime1">
              <a:rPr lang="en-GB" smtClean="0"/>
              <a:pPr/>
              <a:t>23/03/2020</a:t>
            </a:fld>
            <a:endParaRPr lang="en-US"/>
          </a:p>
        </p:txBody>
      </p:sp>
      <p:sp>
        <p:nvSpPr>
          <p:cNvPr id="5" name="Нижний колонтитул 4"/>
          <p:cNvSpPr>
            <a:spLocks noGrp="1"/>
          </p:cNvSpPr>
          <p:nvPr>
            <p:ph type="ftr" sz="quarter" idx="11"/>
          </p:nvPr>
        </p:nvSpPr>
        <p:spPr/>
        <p:txBody>
          <a:bodyPr/>
          <a:lstStyle/>
          <a:p>
            <a:r>
              <a:rPr lang="en-US" smtClean="0"/>
              <a:t>© Cambridge University Press 2016</a:t>
            </a:r>
            <a:endParaRPr lang="en-US"/>
          </a:p>
        </p:txBody>
      </p:sp>
      <p:sp>
        <p:nvSpPr>
          <p:cNvPr id="6" name="Номер слайда 5"/>
          <p:cNvSpPr>
            <a:spLocks noGrp="1"/>
          </p:cNvSpPr>
          <p:nvPr>
            <p:ph type="sldNum" sz="quarter" idx="12"/>
          </p:nvPr>
        </p:nvSpPr>
        <p:spPr/>
        <p:txBody>
          <a:bodyPr/>
          <a:lstStyle/>
          <a:p>
            <a:fld id="{F5042F93-76DD-4ACE-8F58-C75C5112F077}" type="slidenum">
              <a:rPr lang="en-US" smtClean="0"/>
              <a:pPr/>
              <a:t>‹#›</a:t>
            </a:fld>
            <a:endParaRPr lang="en-US"/>
          </a:p>
        </p:txBody>
      </p:sp>
    </p:spTree>
    <p:extLst>
      <p:ext uri="{BB962C8B-B14F-4D97-AF65-F5344CB8AC3E}">
        <p14:creationId xmlns:p14="http://schemas.microsoft.com/office/powerpoint/2010/main" xmlns="" val="306785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2A4E282A-DD07-4BBE-B6E3-354AE551B015}" type="datetime1">
              <a:rPr lang="en-GB" smtClean="0"/>
              <a:pPr/>
              <a:t>23/03/2020</a:t>
            </a:fld>
            <a:endParaRPr lang="en-US"/>
          </a:p>
        </p:txBody>
      </p:sp>
      <p:sp>
        <p:nvSpPr>
          <p:cNvPr id="5" name="Нижний колонтитул 4"/>
          <p:cNvSpPr>
            <a:spLocks noGrp="1"/>
          </p:cNvSpPr>
          <p:nvPr>
            <p:ph type="ftr" sz="quarter" idx="11"/>
          </p:nvPr>
        </p:nvSpPr>
        <p:spPr/>
        <p:txBody>
          <a:bodyPr/>
          <a:lstStyle/>
          <a:p>
            <a:r>
              <a:rPr lang="en-US" smtClean="0"/>
              <a:t>© Cambridge University Press 2016</a:t>
            </a:r>
            <a:endParaRPr lang="en-US"/>
          </a:p>
        </p:txBody>
      </p:sp>
      <p:sp>
        <p:nvSpPr>
          <p:cNvPr id="6" name="Номер слайда 5"/>
          <p:cNvSpPr>
            <a:spLocks noGrp="1"/>
          </p:cNvSpPr>
          <p:nvPr>
            <p:ph type="sldNum" sz="quarter" idx="12"/>
          </p:nvPr>
        </p:nvSpPr>
        <p:spPr/>
        <p:txBody>
          <a:bodyPr/>
          <a:lstStyle/>
          <a:p>
            <a:fld id="{F5042F93-76DD-4ACE-8F58-C75C5112F077}" type="slidenum">
              <a:rPr lang="en-US" smtClean="0"/>
              <a:pPr/>
              <a:t>‹#›</a:t>
            </a:fld>
            <a:endParaRPr lang="en-US"/>
          </a:p>
        </p:txBody>
      </p:sp>
    </p:spTree>
    <p:extLst>
      <p:ext uri="{BB962C8B-B14F-4D97-AF65-F5344CB8AC3E}">
        <p14:creationId xmlns:p14="http://schemas.microsoft.com/office/powerpoint/2010/main" xmlns="" val="2314337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9B604B98-36F4-47DE-A849-8A39DA4D802B}" type="datetime1">
              <a:rPr lang="en-GB" smtClean="0"/>
              <a:pPr/>
              <a:t>23/03/2020</a:t>
            </a:fld>
            <a:endParaRPr lang="en-US"/>
          </a:p>
        </p:txBody>
      </p:sp>
      <p:sp>
        <p:nvSpPr>
          <p:cNvPr id="5" name="Нижний колонтитул 4"/>
          <p:cNvSpPr>
            <a:spLocks noGrp="1"/>
          </p:cNvSpPr>
          <p:nvPr>
            <p:ph type="ftr" sz="quarter" idx="11"/>
          </p:nvPr>
        </p:nvSpPr>
        <p:spPr/>
        <p:txBody>
          <a:bodyPr/>
          <a:lstStyle/>
          <a:p>
            <a:r>
              <a:rPr lang="en-US" smtClean="0"/>
              <a:t>© Cambridge University Press 2016</a:t>
            </a:r>
            <a:endParaRPr lang="en-US"/>
          </a:p>
        </p:txBody>
      </p:sp>
      <p:sp>
        <p:nvSpPr>
          <p:cNvPr id="6" name="Номер слайда 5"/>
          <p:cNvSpPr>
            <a:spLocks noGrp="1"/>
          </p:cNvSpPr>
          <p:nvPr>
            <p:ph type="sldNum" sz="quarter" idx="12"/>
          </p:nvPr>
        </p:nvSpPr>
        <p:spPr/>
        <p:txBody>
          <a:bodyPr/>
          <a:lstStyle/>
          <a:p>
            <a:fld id="{F5042F93-76DD-4ACE-8F58-C75C5112F077}" type="slidenum">
              <a:rPr lang="en-US" smtClean="0"/>
              <a:pPr/>
              <a:t>‹#›</a:t>
            </a:fld>
            <a:endParaRPr lang="en-US"/>
          </a:p>
        </p:txBody>
      </p:sp>
    </p:spTree>
    <p:extLst>
      <p:ext uri="{BB962C8B-B14F-4D97-AF65-F5344CB8AC3E}">
        <p14:creationId xmlns:p14="http://schemas.microsoft.com/office/powerpoint/2010/main" xmlns="" val="673830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1676178-745F-4644-8291-2EEFE2221A64}" type="datetime1">
              <a:rPr lang="en-GB" smtClean="0"/>
              <a:pPr/>
              <a:t>23/03/2020</a:t>
            </a:fld>
            <a:endParaRPr lang="en-US"/>
          </a:p>
        </p:txBody>
      </p:sp>
      <p:sp>
        <p:nvSpPr>
          <p:cNvPr id="5" name="Нижний колонтитул 4"/>
          <p:cNvSpPr>
            <a:spLocks noGrp="1"/>
          </p:cNvSpPr>
          <p:nvPr>
            <p:ph type="ftr" sz="quarter" idx="11"/>
          </p:nvPr>
        </p:nvSpPr>
        <p:spPr/>
        <p:txBody>
          <a:bodyPr/>
          <a:lstStyle/>
          <a:p>
            <a:r>
              <a:rPr lang="en-US" smtClean="0"/>
              <a:t>© Cambridge University Press 2016</a:t>
            </a:r>
            <a:endParaRPr lang="en-US"/>
          </a:p>
        </p:txBody>
      </p:sp>
      <p:sp>
        <p:nvSpPr>
          <p:cNvPr id="6" name="Номер слайда 5"/>
          <p:cNvSpPr>
            <a:spLocks noGrp="1"/>
          </p:cNvSpPr>
          <p:nvPr>
            <p:ph type="sldNum" sz="quarter" idx="12"/>
          </p:nvPr>
        </p:nvSpPr>
        <p:spPr/>
        <p:txBody>
          <a:bodyPr/>
          <a:lstStyle/>
          <a:p>
            <a:fld id="{F5042F93-76DD-4ACE-8F58-C75C5112F077}" type="slidenum">
              <a:rPr lang="en-US" smtClean="0"/>
              <a:pPr/>
              <a:t>‹#›</a:t>
            </a:fld>
            <a:endParaRPr lang="en-US"/>
          </a:p>
        </p:txBody>
      </p:sp>
    </p:spTree>
    <p:extLst>
      <p:ext uri="{BB962C8B-B14F-4D97-AF65-F5344CB8AC3E}">
        <p14:creationId xmlns:p14="http://schemas.microsoft.com/office/powerpoint/2010/main" xmlns="" val="2251279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1CA21081-3AB2-4245-A8F6-C5ED24625902}" type="datetime1">
              <a:rPr lang="en-GB" smtClean="0"/>
              <a:pPr/>
              <a:t>23/03/2020</a:t>
            </a:fld>
            <a:endParaRPr lang="en-US"/>
          </a:p>
        </p:txBody>
      </p:sp>
      <p:sp>
        <p:nvSpPr>
          <p:cNvPr id="6" name="Нижний колонтитул 5"/>
          <p:cNvSpPr>
            <a:spLocks noGrp="1"/>
          </p:cNvSpPr>
          <p:nvPr>
            <p:ph type="ftr" sz="quarter" idx="11"/>
          </p:nvPr>
        </p:nvSpPr>
        <p:spPr/>
        <p:txBody>
          <a:bodyPr/>
          <a:lstStyle/>
          <a:p>
            <a:r>
              <a:rPr lang="en-US" smtClean="0"/>
              <a:t>© Cambridge University Press 2016</a:t>
            </a:r>
            <a:endParaRPr lang="en-US"/>
          </a:p>
        </p:txBody>
      </p:sp>
      <p:sp>
        <p:nvSpPr>
          <p:cNvPr id="7" name="Номер слайда 6"/>
          <p:cNvSpPr>
            <a:spLocks noGrp="1"/>
          </p:cNvSpPr>
          <p:nvPr>
            <p:ph type="sldNum" sz="quarter" idx="12"/>
          </p:nvPr>
        </p:nvSpPr>
        <p:spPr/>
        <p:txBody>
          <a:bodyPr/>
          <a:lstStyle/>
          <a:p>
            <a:fld id="{F5042F93-76DD-4ACE-8F58-C75C5112F077}" type="slidenum">
              <a:rPr lang="en-US" smtClean="0"/>
              <a:pPr/>
              <a:t>‹#›</a:t>
            </a:fld>
            <a:endParaRPr lang="en-US"/>
          </a:p>
        </p:txBody>
      </p:sp>
    </p:spTree>
    <p:extLst>
      <p:ext uri="{BB962C8B-B14F-4D97-AF65-F5344CB8AC3E}">
        <p14:creationId xmlns:p14="http://schemas.microsoft.com/office/powerpoint/2010/main" xmlns="" val="106694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CD64C32C-380F-489B-B1E0-A59E33107E93}" type="datetime1">
              <a:rPr lang="en-GB" smtClean="0"/>
              <a:pPr/>
              <a:t>23/03/2020</a:t>
            </a:fld>
            <a:endParaRPr lang="en-US"/>
          </a:p>
        </p:txBody>
      </p:sp>
      <p:sp>
        <p:nvSpPr>
          <p:cNvPr id="8" name="Нижний колонтитул 7"/>
          <p:cNvSpPr>
            <a:spLocks noGrp="1"/>
          </p:cNvSpPr>
          <p:nvPr>
            <p:ph type="ftr" sz="quarter" idx="11"/>
          </p:nvPr>
        </p:nvSpPr>
        <p:spPr/>
        <p:txBody>
          <a:bodyPr/>
          <a:lstStyle/>
          <a:p>
            <a:r>
              <a:rPr lang="en-US" smtClean="0"/>
              <a:t>© Cambridge University Press 2016</a:t>
            </a:r>
            <a:endParaRPr lang="en-US"/>
          </a:p>
        </p:txBody>
      </p:sp>
      <p:sp>
        <p:nvSpPr>
          <p:cNvPr id="9" name="Номер слайда 8"/>
          <p:cNvSpPr>
            <a:spLocks noGrp="1"/>
          </p:cNvSpPr>
          <p:nvPr>
            <p:ph type="sldNum" sz="quarter" idx="12"/>
          </p:nvPr>
        </p:nvSpPr>
        <p:spPr/>
        <p:txBody>
          <a:bodyPr/>
          <a:lstStyle/>
          <a:p>
            <a:fld id="{F5042F93-76DD-4ACE-8F58-C75C5112F077}" type="slidenum">
              <a:rPr lang="en-US" smtClean="0"/>
              <a:pPr/>
              <a:t>‹#›</a:t>
            </a:fld>
            <a:endParaRPr lang="en-US"/>
          </a:p>
        </p:txBody>
      </p:sp>
    </p:spTree>
    <p:extLst>
      <p:ext uri="{BB962C8B-B14F-4D97-AF65-F5344CB8AC3E}">
        <p14:creationId xmlns:p14="http://schemas.microsoft.com/office/powerpoint/2010/main" xmlns="" val="3752158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D964CCA3-9FD3-4D68-9FA9-C216A6424660}" type="datetime1">
              <a:rPr lang="en-GB" smtClean="0"/>
              <a:pPr/>
              <a:t>23/03/2020</a:t>
            </a:fld>
            <a:endParaRPr lang="en-US"/>
          </a:p>
        </p:txBody>
      </p:sp>
      <p:sp>
        <p:nvSpPr>
          <p:cNvPr id="4" name="Нижний колонтитул 3"/>
          <p:cNvSpPr>
            <a:spLocks noGrp="1"/>
          </p:cNvSpPr>
          <p:nvPr>
            <p:ph type="ftr" sz="quarter" idx="11"/>
          </p:nvPr>
        </p:nvSpPr>
        <p:spPr/>
        <p:txBody>
          <a:bodyPr/>
          <a:lstStyle/>
          <a:p>
            <a:r>
              <a:rPr lang="en-US" smtClean="0"/>
              <a:t>© Cambridge University Press 2016</a:t>
            </a:r>
            <a:endParaRPr lang="en-US"/>
          </a:p>
        </p:txBody>
      </p:sp>
      <p:sp>
        <p:nvSpPr>
          <p:cNvPr id="5" name="Номер слайда 4"/>
          <p:cNvSpPr>
            <a:spLocks noGrp="1"/>
          </p:cNvSpPr>
          <p:nvPr>
            <p:ph type="sldNum" sz="quarter" idx="12"/>
          </p:nvPr>
        </p:nvSpPr>
        <p:spPr/>
        <p:txBody>
          <a:bodyPr/>
          <a:lstStyle/>
          <a:p>
            <a:fld id="{F5042F93-76DD-4ACE-8F58-C75C5112F077}" type="slidenum">
              <a:rPr lang="en-US" smtClean="0"/>
              <a:pPr/>
              <a:t>‹#›</a:t>
            </a:fld>
            <a:endParaRPr lang="en-US"/>
          </a:p>
        </p:txBody>
      </p:sp>
    </p:spTree>
    <p:extLst>
      <p:ext uri="{BB962C8B-B14F-4D97-AF65-F5344CB8AC3E}">
        <p14:creationId xmlns:p14="http://schemas.microsoft.com/office/powerpoint/2010/main" xmlns="" val="2593546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F75B69-C06A-4AFF-A840-9E3048D44F66}" type="datetime1">
              <a:rPr lang="en-GB" smtClean="0"/>
              <a:pPr/>
              <a:t>23/03/2020</a:t>
            </a:fld>
            <a:endParaRPr lang="en-US"/>
          </a:p>
        </p:txBody>
      </p:sp>
      <p:sp>
        <p:nvSpPr>
          <p:cNvPr id="3" name="Нижний колонтитул 2"/>
          <p:cNvSpPr>
            <a:spLocks noGrp="1"/>
          </p:cNvSpPr>
          <p:nvPr>
            <p:ph type="ftr" sz="quarter" idx="11"/>
          </p:nvPr>
        </p:nvSpPr>
        <p:spPr/>
        <p:txBody>
          <a:bodyPr/>
          <a:lstStyle/>
          <a:p>
            <a:r>
              <a:rPr lang="en-US" smtClean="0"/>
              <a:t>© Cambridge University Press 2016</a:t>
            </a:r>
            <a:endParaRPr lang="en-US"/>
          </a:p>
        </p:txBody>
      </p:sp>
      <p:sp>
        <p:nvSpPr>
          <p:cNvPr id="4" name="Номер слайда 3"/>
          <p:cNvSpPr>
            <a:spLocks noGrp="1"/>
          </p:cNvSpPr>
          <p:nvPr>
            <p:ph type="sldNum" sz="quarter" idx="12"/>
          </p:nvPr>
        </p:nvSpPr>
        <p:spPr/>
        <p:txBody>
          <a:bodyPr/>
          <a:lstStyle/>
          <a:p>
            <a:fld id="{F5042F93-76DD-4ACE-8F58-C75C5112F077}" type="slidenum">
              <a:rPr lang="en-US" smtClean="0"/>
              <a:pPr/>
              <a:t>‹#›</a:t>
            </a:fld>
            <a:endParaRPr lang="en-US"/>
          </a:p>
        </p:txBody>
      </p:sp>
    </p:spTree>
    <p:extLst>
      <p:ext uri="{BB962C8B-B14F-4D97-AF65-F5344CB8AC3E}">
        <p14:creationId xmlns:p14="http://schemas.microsoft.com/office/powerpoint/2010/main" xmlns="" val="171908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0738A58-9950-4E6B-A8BB-E0752A0939B1}" type="datetime1">
              <a:rPr lang="en-GB" smtClean="0"/>
              <a:pPr/>
              <a:t>23/03/2020</a:t>
            </a:fld>
            <a:endParaRPr lang="en-US"/>
          </a:p>
        </p:txBody>
      </p:sp>
      <p:sp>
        <p:nvSpPr>
          <p:cNvPr id="6" name="Нижний колонтитул 5"/>
          <p:cNvSpPr>
            <a:spLocks noGrp="1"/>
          </p:cNvSpPr>
          <p:nvPr>
            <p:ph type="ftr" sz="quarter" idx="11"/>
          </p:nvPr>
        </p:nvSpPr>
        <p:spPr/>
        <p:txBody>
          <a:bodyPr/>
          <a:lstStyle/>
          <a:p>
            <a:r>
              <a:rPr lang="en-US" smtClean="0"/>
              <a:t>© Cambridge University Press 2016</a:t>
            </a:r>
            <a:endParaRPr lang="en-US"/>
          </a:p>
        </p:txBody>
      </p:sp>
      <p:sp>
        <p:nvSpPr>
          <p:cNvPr id="7" name="Номер слайда 6"/>
          <p:cNvSpPr>
            <a:spLocks noGrp="1"/>
          </p:cNvSpPr>
          <p:nvPr>
            <p:ph type="sldNum" sz="quarter" idx="12"/>
          </p:nvPr>
        </p:nvSpPr>
        <p:spPr/>
        <p:txBody>
          <a:bodyPr/>
          <a:lstStyle/>
          <a:p>
            <a:fld id="{F5042F93-76DD-4ACE-8F58-C75C5112F077}" type="slidenum">
              <a:rPr lang="en-US" smtClean="0"/>
              <a:pPr/>
              <a:t>‹#›</a:t>
            </a:fld>
            <a:endParaRPr lang="en-US"/>
          </a:p>
        </p:txBody>
      </p:sp>
    </p:spTree>
    <p:extLst>
      <p:ext uri="{BB962C8B-B14F-4D97-AF65-F5344CB8AC3E}">
        <p14:creationId xmlns:p14="http://schemas.microsoft.com/office/powerpoint/2010/main" xmlns="" val="118068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D058378-FE59-4F46-B08E-73233B96A402}" type="datetime1">
              <a:rPr lang="en-GB" smtClean="0"/>
              <a:pPr/>
              <a:t>23/03/2020</a:t>
            </a:fld>
            <a:endParaRPr lang="en-US"/>
          </a:p>
        </p:txBody>
      </p:sp>
      <p:sp>
        <p:nvSpPr>
          <p:cNvPr id="6" name="Нижний колонтитул 5"/>
          <p:cNvSpPr>
            <a:spLocks noGrp="1"/>
          </p:cNvSpPr>
          <p:nvPr>
            <p:ph type="ftr" sz="quarter" idx="11"/>
          </p:nvPr>
        </p:nvSpPr>
        <p:spPr/>
        <p:txBody>
          <a:bodyPr/>
          <a:lstStyle/>
          <a:p>
            <a:r>
              <a:rPr lang="en-US" smtClean="0"/>
              <a:t>© Cambridge University Press 2016</a:t>
            </a:r>
            <a:endParaRPr lang="en-US"/>
          </a:p>
        </p:txBody>
      </p:sp>
      <p:sp>
        <p:nvSpPr>
          <p:cNvPr id="7" name="Номер слайда 6"/>
          <p:cNvSpPr>
            <a:spLocks noGrp="1"/>
          </p:cNvSpPr>
          <p:nvPr>
            <p:ph type="sldNum" sz="quarter" idx="12"/>
          </p:nvPr>
        </p:nvSpPr>
        <p:spPr/>
        <p:txBody>
          <a:bodyPr/>
          <a:lstStyle/>
          <a:p>
            <a:fld id="{F5042F93-76DD-4ACE-8F58-C75C5112F077}" type="slidenum">
              <a:rPr lang="en-US" smtClean="0"/>
              <a:pPr/>
              <a:t>‹#›</a:t>
            </a:fld>
            <a:endParaRPr lang="en-US"/>
          </a:p>
        </p:txBody>
      </p:sp>
    </p:spTree>
    <p:extLst>
      <p:ext uri="{BB962C8B-B14F-4D97-AF65-F5344CB8AC3E}">
        <p14:creationId xmlns:p14="http://schemas.microsoft.com/office/powerpoint/2010/main" xmlns="" val="1390612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C3787-7E2F-4132-955B-A36A68D28183}" type="datetime1">
              <a:rPr lang="en-GB" smtClean="0"/>
              <a:pPr/>
              <a:t>23/03/2020</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Cambridge University Press 2016</a:t>
            </a:r>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042F93-76DD-4ACE-8F58-C75C5112F077}" type="slidenum">
              <a:rPr lang="en-US" smtClean="0"/>
              <a:pPr/>
              <a:t>‹#›</a:t>
            </a:fld>
            <a:endParaRPr lang="en-US"/>
          </a:p>
        </p:txBody>
      </p:sp>
    </p:spTree>
    <p:extLst>
      <p:ext uri="{BB962C8B-B14F-4D97-AF65-F5344CB8AC3E}">
        <p14:creationId xmlns:p14="http://schemas.microsoft.com/office/powerpoint/2010/main" xmlns="" val="3312678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2086613"/>
            <a:ext cx="9144000" cy="2387600"/>
          </a:xfrm>
        </p:spPr>
        <p:txBody>
          <a:bodyPr>
            <a:normAutofit/>
          </a:bodyPr>
          <a:lstStyle/>
          <a:p>
            <a:r>
              <a:rPr lang="en-US" dirty="0" smtClean="0"/>
              <a:t>Defining and non-defining relative clauses</a:t>
            </a:r>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Tree>
    <p:extLst>
      <p:ext uri="{BB962C8B-B14F-4D97-AF65-F5344CB8AC3E}">
        <p14:creationId xmlns:p14="http://schemas.microsoft.com/office/powerpoint/2010/main" xmlns="" val="1494165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269" y="1197033"/>
            <a:ext cx="11072553" cy="5153891"/>
          </a:xfrm>
        </p:spPr>
        <p:txBody>
          <a:bodyPr>
            <a:noAutofit/>
          </a:bodyPr>
          <a:lstStyle/>
          <a:p>
            <a:pPr marL="0" indent="0">
              <a:buNone/>
            </a:pPr>
            <a:r>
              <a:rPr lang="en-GB" sz="2400" b="1" dirty="0" smtClean="0"/>
              <a:t>1</a:t>
            </a:r>
            <a:r>
              <a:rPr lang="en-GB" sz="2400" dirty="0" smtClean="0"/>
              <a:t> </a:t>
            </a:r>
            <a:r>
              <a:rPr lang="en-GB" sz="2400" dirty="0"/>
              <a:t>C</a:t>
            </a:r>
            <a:r>
              <a:rPr lang="en-GB" sz="2400" dirty="0" smtClean="0"/>
              <a:t>harles Dickens, </a:t>
            </a:r>
            <a:r>
              <a:rPr lang="en-GB" sz="2400" dirty="0"/>
              <a:t>____  </a:t>
            </a:r>
            <a:r>
              <a:rPr lang="en-GB" sz="2400" dirty="0" smtClean="0"/>
              <a:t>lived in London all his life, had a secret door which looked like a bookcase in his house.</a:t>
            </a:r>
          </a:p>
          <a:p>
            <a:pPr marL="0" indent="0">
              <a:buNone/>
            </a:pPr>
            <a:r>
              <a:rPr lang="en-GB" sz="2400" b="1" dirty="0" smtClean="0"/>
              <a:t>2</a:t>
            </a:r>
            <a:r>
              <a:rPr lang="en-GB" sz="2400" dirty="0" smtClean="0"/>
              <a:t> The first book ______ was bought on Amazon was called </a:t>
            </a:r>
            <a:r>
              <a:rPr lang="en-GB" sz="2400" i="1" dirty="0" smtClean="0"/>
              <a:t>Fluid Concepts and Creative Analogies: Computer Models of the Fundamental Mechanisms of Thought</a:t>
            </a:r>
            <a:r>
              <a:rPr lang="en-GB" sz="2400" dirty="0" smtClean="0"/>
              <a:t>.</a:t>
            </a:r>
          </a:p>
          <a:p>
            <a:pPr marL="0" indent="0">
              <a:buNone/>
            </a:pPr>
            <a:r>
              <a:rPr lang="en-GB" sz="2400" b="1" dirty="0" smtClean="0"/>
              <a:t>3 </a:t>
            </a:r>
            <a:r>
              <a:rPr lang="en-GB" sz="2400" dirty="0"/>
              <a:t>In the UK, ______ children are taught to read from the age of seven, a fifth of the £2.2 million yearly book sales are spent on children’s books.</a:t>
            </a:r>
            <a:endParaRPr lang="en-GB" sz="2400" dirty="0" smtClean="0"/>
          </a:p>
          <a:p>
            <a:pPr marL="0" indent="0">
              <a:buNone/>
            </a:pPr>
            <a:r>
              <a:rPr lang="en-GB" sz="2400" b="1" dirty="0" smtClean="0"/>
              <a:t>4</a:t>
            </a:r>
            <a:r>
              <a:rPr lang="en-GB" sz="2400" dirty="0" smtClean="0"/>
              <a:t> </a:t>
            </a:r>
            <a:r>
              <a:rPr lang="en-GB" sz="2400" dirty="0"/>
              <a:t>The Japanese work ‘</a:t>
            </a:r>
            <a:r>
              <a:rPr lang="en-GB" sz="2400" dirty="0" err="1"/>
              <a:t>tsundoku</a:t>
            </a:r>
            <a:r>
              <a:rPr lang="en-GB" sz="2400" dirty="0"/>
              <a:t>’ means buying a load of books _____ you don’t get round to reading</a:t>
            </a:r>
            <a:r>
              <a:rPr lang="en-GB" sz="2400" dirty="0" smtClean="0"/>
              <a:t>.</a:t>
            </a:r>
          </a:p>
          <a:p>
            <a:pPr marL="0" indent="0">
              <a:buNone/>
            </a:pPr>
            <a:r>
              <a:rPr lang="en-GB" sz="2400" b="1" dirty="0" smtClean="0"/>
              <a:t>5 </a:t>
            </a:r>
            <a:r>
              <a:rPr lang="en-GB" sz="2400" dirty="0" err="1" smtClean="0"/>
              <a:t>Bibliosmia</a:t>
            </a:r>
            <a:r>
              <a:rPr lang="en-GB" sz="2400" dirty="0" smtClean="0"/>
              <a:t> </a:t>
            </a:r>
            <a:r>
              <a:rPr lang="en-GB" sz="2400" dirty="0"/>
              <a:t>is the word _____ is used to describe the enjoyment of the smell of old books. </a:t>
            </a:r>
            <a:endParaRPr lang="en-GB" sz="2400" dirty="0" smtClean="0"/>
          </a:p>
          <a:p>
            <a:pPr marL="0" indent="0">
              <a:buNone/>
            </a:pPr>
            <a:r>
              <a:rPr lang="en-GB" sz="2400" b="1" dirty="0"/>
              <a:t>6</a:t>
            </a:r>
            <a:r>
              <a:rPr lang="en-GB" sz="2400" dirty="0"/>
              <a:t> In 2007, Stephen King, ______ books include</a:t>
            </a:r>
            <a:r>
              <a:rPr lang="en-GB" sz="2400" i="1" dirty="0"/>
              <a:t> </a:t>
            </a:r>
            <a:r>
              <a:rPr lang="en-GB" sz="2400" i="1" dirty="0" smtClean="0"/>
              <a:t>It </a:t>
            </a:r>
            <a:r>
              <a:rPr lang="en-GB" sz="2400" dirty="0"/>
              <a:t>and </a:t>
            </a:r>
            <a:r>
              <a:rPr lang="en-GB" sz="2400" i="1" dirty="0" smtClean="0"/>
              <a:t>Misery,</a:t>
            </a:r>
            <a:r>
              <a:rPr lang="en-GB" sz="2400" dirty="0" smtClean="0"/>
              <a:t> </a:t>
            </a:r>
            <a:r>
              <a:rPr lang="en-GB" sz="2400" dirty="0"/>
              <a:t>was mistaken for a vandal at a book signing in an American book store</a:t>
            </a:r>
            <a:r>
              <a:rPr lang="en-GB" sz="2400" dirty="0" smtClean="0"/>
              <a:t>.</a:t>
            </a:r>
            <a:endParaRPr lang="en-GB" sz="2400" dirty="0"/>
          </a:p>
        </p:txBody>
      </p:sp>
      <p:sp>
        <p:nvSpPr>
          <p:cNvPr id="4" name="Footer Placeholder 3"/>
          <p:cNvSpPr>
            <a:spLocks noGrp="1"/>
          </p:cNvSpPr>
          <p:nvPr>
            <p:ph type="ftr" sz="quarter" idx="11"/>
          </p:nvPr>
        </p:nvSpPr>
        <p:spPr/>
        <p:txBody>
          <a:bodyPr/>
          <a:lstStyle/>
          <a:p>
            <a:r>
              <a:rPr lang="en-US" smtClean="0"/>
              <a:t>© Cambridge University Press 2016</a:t>
            </a:r>
            <a:endParaRPr lang="en-US"/>
          </a:p>
        </p:txBody>
      </p:sp>
      <p:sp>
        <p:nvSpPr>
          <p:cNvPr id="2" name="Title 1"/>
          <p:cNvSpPr>
            <a:spLocks noGrp="1"/>
          </p:cNvSpPr>
          <p:nvPr>
            <p:ph type="title"/>
          </p:nvPr>
        </p:nvSpPr>
        <p:spPr>
          <a:xfrm>
            <a:off x="838200" y="365126"/>
            <a:ext cx="10515600" cy="1001484"/>
          </a:xfrm>
        </p:spPr>
        <p:txBody>
          <a:bodyPr/>
          <a:lstStyle/>
          <a:p>
            <a:r>
              <a:rPr lang="en-GB" b="1" dirty="0" smtClean="0"/>
              <a:t>QUIZ!</a:t>
            </a:r>
            <a:endParaRPr lang="en-GB" b="1" dirty="0"/>
          </a:p>
        </p:txBody>
      </p:sp>
      <p:sp>
        <p:nvSpPr>
          <p:cNvPr id="6" name="TextBox 5"/>
          <p:cNvSpPr txBox="1"/>
          <p:nvPr/>
        </p:nvSpPr>
        <p:spPr>
          <a:xfrm>
            <a:off x="2979800" y="1124745"/>
            <a:ext cx="944871" cy="540886"/>
          </a:xfrm>
          <a:prstGeom prst="rect">
            <a:avLst/>
          </a:prstGeom>
          <a:noFill/>
        </p:spPr>
        <p:txBody>
          <a:bodyPr wrap="square" rtlCol="0">
            <a:normAutofit/>
          </a:bodyPr>
          <a:lstStyle/>
          <a:p>
            <a:r>
              <a:rPr lang="en-GB" sz="2800" dirty="0" smtClean="0">
                <a:solidFill>
                  <a:srgbClr val="C00000"/>
                </a:solidFill>
              </a:rPr>
              <a:t>who</a:t>
            </a:r>
            <a:endParaRPr lang="en-GB" sz="2800" dirty="0">
              <a:solidFill>
                <a:srgbClr val="C00000"/>
              </a:solidFill>
            </a:endParaRPr>
          </a:p>
        </p:txBody>
      </p:sp>
      <p:sp>
        <p:nvSpPr>
          <p:cNvPr id="7" name="TextBox 6"/>
          <p:cNvSpPr txBox="1"/>
          <p:nvPr/>
        </p:nvSpPr>
        <p:spPr>
          <a:xfrm>
            <a:off x="3809914" y="4269713"/>
            <a:ext cx="866195" cy="492443"/>
          </a:xfrm>
          <a:prstGeom prst="rect">
            <a:avLst/>
          </a:prstGeom>
          <a:noFill/>
        </p:spPr>
        <p:txBody>
          <a:bodyPr wrap="square" rtlCol="0">
            <a:spAutoFit/>
          </a:bodyPr>
          <a:lstStyle/>
          <a:p>
            <a:r>
              <a:rPr lang="en-GB" sz="2600" dirty="0" smtClean="0">
                <a:solidFill>
                  <a:srgbClr val="C00000"/>
                </a:solidFill>
              </a:rPr>
              <a:t>that</a:t>
            </a:r>
            <a:endParaRPr lang="en-GB" sz="2600" dirty="0">
              <a:solidFill>
                <a:srgbClr val="C00000"/>
              </a:solidFill>
            </a:endParaRPr>
          </a:p>
        </p:txBody>
      </p:sp>
      <p:sp>
        <p:nvSpPr>
          <p:cNvPr id="8" name="TextBox 7"/>
          <p:cNvSpPr txBox="1"/>
          <p:nvPr/>
        </p:nvSpPr>
        <p:spPr>
          <a:xfrm>
            <a:off x="2712952" y="1913571"/>
            <a:ext cx="998078" cy="492443"/>
          </a:xfrm>
          <a:prstGeom prst="rect">
            <a:avLst/>
          </a:prstGeom>
          <a:noFill/>
        </p:spPr>
        <p:txBody>
          <a:bodyPr wrap="square" rtlCol="0">
            <a:spAutoFit/>
          </a:bodyPr>
          <a:lstStyle/>
          <a:p>
            <a:r>
              <a:rPr lang="en-GB" sz="2600" dirty="0" smtClean="0">
                <a:solidFill>
                  <a:srgbClr val="C00000"/>
                </a:solidFill>
              </a:rPr>
              <a:t>which</a:t>
            </a:r>
            <a:endParaRPr lang="en-GB" sz="2600" dirty="0">
              <a:solidFill>
                <a:srgbClr val="C00000"/>
              </a:solidFill>
            </a:endParaRPr>
          </a:p>
        </p:txBody>
      </p:sp>
      <p:sp>
        <p:nvSpPr>
          <p:cNvPr id="15" name="TextBox 14"/>
          <p:cNvSpPr txBox="1"/>
          <p:nvPr/>
        </p:nvSpPr>
        <p:spPr>
          <a:xfrm>
            <a:off x="3809914" y="1549636"/>
            <a:ext cx="5080930" cy="369332"/>
          </a:xfrm>
          <a:prstGeom prst="rect">
            <a:avLst/>
          </a:prstGeom>
          <a:noFill/>
        </p:spPr>
        <p:txBody>
          <a:bodyPr wrap="square" rtlCol="0">
            <a:spAutoFit/>
          </a:bodyPr>
          <a:lstStyle/>
          <a:p>
            <a:r>
              <a:rPr lang="en-GB" b="1" dirty="0">
                <a:solidFill>
                  <a:srgbClr val="C00000"/>
                </a:solidFill>
                <a:sym typeface="Wingdings 2"/>
              </a:rPr>
              <a:t></a:t>
            </a:r>
            <a:r>
              <a:rPr lang="en-GB" dirty="0">
                <a:solidFill>
                  <a:srgbClr val="C00000"/>
                </a:solidFill>
                <a:sym typeface="Wingdings 2"/>
              </a:rPr>
              <a:t> </a:t>
            </a:r>
            <a:r>
              <a:rPr lang="en-GB" dirty="0" smtClean="0">
                <a:solidFill>
                  <a:srgbClr val="C00000"/>
                </a:solidFill>
                <a:sym typeface="Wingdings 2"/>
              </a:rPr>
              <a:t>He was born in Portsmouth and lived in Kent.</a:t>
            </a:r>
            <a:endParaRPr lang="en-GB" dirty="0"/>
          </a:p>
        </p:txBody>
      </p:sp>
      <p:sp>
        <p:nvSpPr>
          <p:cNvPr id="22" name="TextBox 21"/>
          <p:cNvSpPr txBox="1"/>
          <p:nvPr/>
        </p:nvSpPr>
        <p:spPr>
          <a:xfrm>
            <a:off x="1678708" y="4716305"/>
            <a:ext cx="830114" cy="369332"/>
          </a:xfrm>
          <a:prstGeom prst="rect">
            <a:avLst/>
          </a:prstGeom>
          <a:noFill/>
        </p:spPr>
        <p:txBody>
          <a:bodyPr wrap="square" rtlCol="0">
            <a:spAutoFit/>
          </a:bodyPr>
          <a:lstStyle/>
          <a:p>
            <a:r>
              <a:rPr lang="en-GB" b="1" dirty="0" smtClean="0">
                <a:solidFill>
                  <a:srgbClr val="C00000"/>
                </a:solidFill>
                <a:sym typeface="Wingdings 2"/>
              </a:rPr>
              <a:t>TRUE</a:t>
            </a:r>
            <a:endParaRPr lang="en-GB" b="1" dirty="0">
              <a:solidFill>
                <a:srgbClr val="C00000"/>
              </a:solidFill>
            </a:endParaRPr>
          </a:p>
        </p:txBody>
      </p:sp>
      <p:sp>
        <p:nvSpPr>
          <p:cNvPr id="28" name="TextBox 27"/>
          <p:cNvSpPr txBox="1"/>
          <p:nvPr/>
        </p:nvSpPr>
        <p:spPr>
          <a:xfrm>
            <a:off x="3711031" y="5013176"/>
            <a:ext cx="1241970" cy="564904"/>
          </a:xfrm>
          <a:prstGeom prst="rect">
            <a:avLst/>
          </a:prstGeom>
          <a:noFill/>
        </p:spPr>
        <p:txBody>
          <a:bodyPr wrap="square" rtlCol="0">
            <a:noAutofit/>
          </a:bodyPr>
          <a:lstStyle/>
          <a:p>
            <a:r>
              <a:rPr lang="en-GB" sz="2800" dirty="0" smtClean="0">
                <a:solidFill>
                  <a:srgbClr val="C00000"/>
                </a:solidFill>
              </a:rPr>
              <a:t>whose</a:t>
            </a:r>
            <a:endParaRPr lang="en-GB" sz="2000" dirty="0">
              <a:solidFill>
                <a:srgbClr val="C00000"/>
              </a:solidFill>
            </a:endParaRPr>
          </a:p>
        </p:txBody>
      </p:sp>
      <p:sp>
        <p:nvSpPr>
          <p:cNvPr id="29" name="TextBox 28"/>
          <p:cNvSpPr txBox="1"/>
          <p:nvPr/>
        </p:nvSpPr>
        <p:spPr>
          <a:xfrm>
            <a:off x="6249550" y="5513462"/>
            <a:ext cx="5802284" cy="646331"/>
          </a:xfrm>
          <a:prstGeom prst="rect">
            <a:avLst/>
          </a:prstGeom>
          <a:noFill/>
        </p:spPr>
        <p:txBody>
          <a:bodyPr wrap="square" rtlCol="0">
            <a:spAutoFit/>
          </a:bodyPr>
          <a:lstStyle/>
          <a:p>
            <a:r>
              <a:rPr lang="en-GB" b="1" dirty="0">
                <a:solidFill>
                  <a:srgbClr val="C00000"/>
                </a:solidFill>
                <a:sym typeface="Wingdings 2"/>
              </a:rPr>
              <a:t></a:t>
            </a:r>
            <a:r>
              <a:rPr lang="en-GB" dirty="0">
                <a:solidFill>
                  <a:srgbClr val="C00000"/>
                </a:solidFill>
                <a:sym typeface="Wingdings 2"/>
              </a:rPr>
              <a:t> </a:t>
            </a:r>
            <a:r>
              <a:rPr lang="en-GB" dirty="0" smtClean="0">
                <a:solidFill>
                  <a:srgbClr val="C00000"/>
                </a:solidFill>
                <a:sym typeface="Wingdings 2"/>
              </a:rPr>
              <a:t>He was in </a:t>
            </a:r>
            <a:r>
              <a:rPr lang="en-GB" b="1" dirty="0" smtClean="0">
                <a:solidFill>
                  <a:srgbClr val="C00000"/>
                </a:solidFill>
                <a:sym typeface="Wingdings 2"/>
              </a:rPr>
              <a:t>Australia </a:t>
            </a:r>
            <a:r>
              <a:rPr lang="en-GB" dirty="0" smtClean="0">
                <a:solidFill>
                  <a:srgbClr val="C00000"/>
                </a:solidFill>
                <a:sym typeface="Wingdings 2"/>
              </a:rPr>
              <a:t>when this happened. It was a surprise visit and they thought he was vandalising the books!</a:t>
            </a:r>
            <a:endParaRPr lang="en-GB" dirty="0"/>
          </a:p>
        </p:txBody>
      </p:sp>
      <p:sp>
        <p:nvSpPr>
          <p:cNvPr id="30" name="TextBox 29"/>
          <p:cNvSpPr txBox="1"/>
          <p:nvPr/>
        </p:nvSpPr>
        <p:spPr>
          <a:xfrm>
            <a:off x="2259659" y="2702159"/>
            <a:ext cx="1068134" cy="492443"/>
          </a:xfrm>
          <a:prstGeom prst="rect">
            <a:avLst/>
          </a:prstGeom>
          <a:noFill/>
        </p:spPr>
        <p:txBody>
          <a:bodyPr wrap="square" rtlCol="0">
            <a:spAutoFit/>
          </a:bodyPr>
          <a:lstStyle/>
          <a:p>
            <a:r>
              <a:rPr lang="en-GB" sz="2600" dirty="0" smtClean="0">
                <a:solidFill>
                  <a:srgbClr val="C00000"/>
                </a:solidFill>
              </a:rPr>
              <a:t>where</a:t>
            </a:r>
            <a:endParaRPr lang="en-GB" sz="2600" dirty="0">
              <a:solidFill>
                <a:srgbClr val="C00000"/>
              </a:solidFill>
            </a:endParaRPr>
          </a:p>
        </p:txBody>
      </p:sp>
      <p:sp>
        <p:nvSpPr>
          <p:cNvPr id="31" name="TextBox 30"/>
          <p:cNvSpPr txBox="1"/>
          <p:nvPr/>
        </p:nvSpPr>
        <p:spPr>
          <a:xfrm>
            <a:off x="7642045" y="3037686"/>
            <a:ext cx="4477909" cy="646331"/>
          </a:xfrm>
          <a:prstGeom prst="rect">
            <a:avLst/>
          </a:prstGeom>
          <a:noFill/>
        </p:spPr>
        <p:txBody>
          <a:bodyPr wrap="square" rtlCol="0">
            <a:spAutoFit/>
          </a:bodyPr>
          <a:lstStyle/>
          <a:p>
            <a:r>
              <a:rPr lang="en-GB" b="1" dirty="0">
                <a:solidFill>
                  <a:srgbClr val="C00000"/>
                </a:solidFill>
                <a:sym typeface="Wingdings 2"/>
              </a:rPr>
              <a:t></a:t>
            </a:r>
            <a:r>
              <a:rPr lang="en-GB" dirty="0">
                <a:solidFill>
                  <a:srgbClr val="C00000"/>
                </a:solidFill>
                <a:sym typeface="Wingdings 2"/>
              </a:rPr>
              <a:t> </a:t>
            </a:r>
            <a:r>
              <a:rPr lang="en-GB" dirty="0" smtClean="0">
                <a:solidFill>
                  <a:srgbClr val="C00000"/>
                </a:solidFill>
                <a:sym typeface="Wingdings 2"/>
              </a:rPr>
              <a:t> Children are taught to read from the </a:t>
            </a:r>
          </a:p>
          <a:p>
            <a:r>
              <a:rPr lang="en-GB" dirty="0" smtClean="0">
                <a:solidFill>
                  <a:srgbClr val="C00000"/>
                </a:solidFill>
                <a:sym typeface="Wingdings 2"/>
              </a:rPr>
              <a:t>age of four.</a:t>
            </a:r>
            <a:endParaRPr lang="en-GB" dirty="0"/>
          </a:p>
        </p:txBody>
      </p:sp>
      <p:sp>
        <p:nvSpPr>
          <p:cNvPr id="32" name="TextBox 31"/>
          <p:cNvSpPr txBox="1"/>
          <p:nvPr/>
        </p:nvSpPr>
        <p:spPr>
          <a:xfrm>
            <a:off x="8531750" y="3479018"/>
            <a:ext cx="751438" cy="492443"/>
          </a:xfrm>
          <a:prstGeom prst="rect">
            <a:avLst/>
          </a:prstGeom>
          <a:noFill/>
        </p:spPr>
        <p:txBody>
          <a:bodyPr wrap="square" rtlCol="0">
            <a:spAutoFit/>
          </a:bodyPr>
          <a:lstStyle/>
          <a:p>
            <a:r>
              <a:rPr lang="en-GB" sz="2600" dirty="0" smtClean="0">
                <a:solidFill>
                  <a:srgbClr val="C00000"/>
                </a:solidFill>
              </a:rPr>
              <a:t>that</a:t>
            </a:r>
            <a:endParaRPr lang="en-GB" sz="2600" dirty="0">
              <a:solidFill>
                <a:srgbClr val="C00000"/>
              </a:solidFill>
            </a:endParaRPr>
          </a:p>
        </p:txBody>
      </p:sp>
      <p:sp>
        <p:nvSpPr>
          <p:cNvPr id="33" name="TextBox 32"/>
          <p:cNvSpPr txBox="1"/>
          <p:nvPr/>
        </p:nvSpPr>
        <p:spPr>
          <a:xfrm>
            <a:off x="9904865" y="2348311"/>
            <a:ext cx="830114" cy="369332"/>
          </a:xfrm>
          <a:prstGeom prst="rect">
            <a:avLst/>
          </a:prstGeom>
          <a:noFill/>
        </p:spPr>
        <p:txBody>
          <a:bodyPr wrap="square" rtlCol="0">
            <a:spAutoFit/>
          </a:bodyPr>
          <a:lstStyle/>
          <a:p>
            <a:r>
              <a:rPr lang="en-GB" b="1" dirty="0" smtClean="0">
                <a:solidFill>
                  <a:srgbClr val="C00000"/>
                </a:solidFill>
                <a:sym typeface="Wingdings 2"/>
              </a:rPr>
              <a:t>TRUE</a:t>
            </a:r>
            <a:endParaRPr lang="en-GB" b="1" dirty="0">
              <a:solidFill>
                <a:srgbClr val="C00000"/>
              </a:solidFill>
            </a:endParaRPr>
          </a:p>
        </p:txBody>
      </p:sp>
      <p:sp>
        <p:nvSpPr>
          <p:cNvPr id="34" name="TextBox 33"/>
          <p:cNvSpPr txBox="1"/>
          <p:nvPr/>
        </p:nvSpPr>
        <p:spPr>
          <a:xfrm>
            <a:off x="2979800" y="3902367"/>
            <a:ext cx="830114" cy="369332"/>
          </a:xfrm>
          <a:prstGeom prst="rect">
            <a:avLst/>
          </a:prstGeom>
          <a:noFill/>
        </p:spPr>
        <p:txBody>
          <a:bodyPr wrap="square" rtlCol="0">
            <a:spAutoFit/>
          </a:bodyPr>
          <a:lstStyle/>
          <a:p>
            <a:r>
              <a:rPr lang="en-GB" b="1" dirty="0" smtClean="0">
                <a:solidFill>
                  <a:srgbClr val="C00000"/>
                </a:solidFill>
                <a:sym typeface="Wingdings 2"/>
              </a:rPr>
              <a:t>TRUE</a:t>
            </a:r>
            <a:endParaRPr lang="en-GB" b="1" dirty="0">
              <a:solidFill>
                <a:srgbClr val="C00000"/>
              </a:solidFill>
            </a:endParaRPr>
          </a:p>
        </p:txBody>
      </p:sp>
    </p:spTree>
    <p:extLst>
      <p:ext uri="{BB962C8B-B14F-4D97-AF65-F5344CB8AC3E}">
        <p14:creationId xmlns:p14="http://schemas.microsoft.com/office/powerpoint/2010/main" xmlns="" val="287149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down)">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down)">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down)">
                                      <p:cBhvr>
                                        <p:cTn id="58" dur="500"/>
                                        <p:tgtEl>
                                          <p:spTgt spid="3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down)">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down)">
                                      <p:cBhvr>
                                        <p:cTn id="6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5" grpId="0"/>
      <p:bldP spid="22" grpId="0"/>
      <p:bldP spid="28" grpId="0"/>
      <p:bldP spid="29" grpId="0"/>
      <p:bldP spid="30"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latin typeface="+mn-lt"/>
              </a:rPr>
              <a:t>Acknowledgements</a:t>
            </a:r>
            <a:endParaRPr lang="en-US" sz="4000" b="1" dirty="0">
              <a:latin typeface="+mn-lt"/>
            </a:endParaRPr>
          </a:p>
        </p:txBody>
      </p:sp>
      <p:sp>
        <p:nvSpPr>
          <p:cNvPr id="3" name="Content Placeholder 2"/>
          <p:cNvSpPr>
            <a:spLocks noGrp="1"/>
          </p:cNvSpPr>
          <p:nvPr>
            <p:ph idx="1"/>
          </p:nvPr>
        </p:nvSpPr>
        <p:spPr>
          <a:xfrm>
            <a:off x="838200" y="1858061"/>
            <a:ext cx="10515600" cy="4318902"/>
          </a:xfrm>
        </p:spPr>
        <p:txBody>
          <a:bodyPr>
            <a:normAutofit/>
          </a:bodyPr>
          <a:lstStyle/>
          <a:p>
            <a:pPr marL="0" indent="0">
              <a:buNone/>
            </a:pPr>
            <a:r>
              <a:rPr lang="en-GB" sz="2000" dirty="0" smtClean="0"/>
              <a:t>The </a:t>
            </a:r>
            <a:r>
              <a:rPr lang="en-GB" sz="2000" dirty="0"/>
              <a:t>authors and publishers acknowledge the following sources of copyright material and are grateful for the permissions granted. While every effort has been made, it has not always been possible to identify the sources of all the material used, or to trace all copyright holders. If any omissions are brought to our notice, we will be happy to include the appropriate acknowledgements on reprinting and in the next update to the digital edition, as applicable. </a:t>
            </a:r>
            <a:endParaRPr lang="en-GB" sz="2000" b="1" dirty="0" smtClean="0">
              <a:solidFill>
                <a:prstClr val="black"/>
              </a:solidFill>
            </a:endParaRPr>
          </a:p>
          <a:p>
            <a:pPr marL="0" indent="0">
              <a:buNone/>
            </a:pPr>
            <a:r>
              <a:rPr lang="en-GB" sz="2000" dirty="0" smtClean="0">
                <a:solidFill>
                  <a:prstClr val="black"/>
                </a:solidFill>
              </a:rPr>
              <a:t>The </a:t>
            </a:r>
            <a:r>
              <a:rPr lang="en-GB" sz="2000" dirty="0">
                <a:solidFill>
                  <a:prstClr val="black"/>
                </a:solidFill>
              </a:rPr>
              <a:t>publishers are grateful to the following for permission to reproduce copyright photographs and </a:t>
            </a:r>
            <a:r>
              <a:rPr lang="en-GB" sz="2000" dirty="0" smtClean="0">
                <a:solidFill>
                  <a:prstClr val="black"/>
                </a:solidFill>
              </a:rPr>
              <a:t>material: </a:t>
            </a:r>
          </a:p>
          <a:p>
            <a:pPr marL="0" indent="0">
              <a:buNone/>
            </a:pPr>
            <a:r>
              <a:rPr lang="en-US" sz="2000" dirty="0" smtClean="0"/>
              <a:t>Slide 3: ©KIM NGUYEN/Shutterstock; </a:t>
            </a:r>
            <a:r>
              <a:rPr lang="en-US" sz="2000" dirty="0"/>
              <a:t>Slide 4</a:t>
            </a:r>
            <a:r>
              <a:rPr lang="en-US" sz="2000" dirty="0" smtClean="0"/>
              <a:t>: ©</a:t>
            </a:r>
            <a:r>
              <a:rPr lang="en-GB" sz="2000" dirty="0" smtClean="0"/>
              <a:t>KENZO TRIBOUILLARD/AFP/Getty Images.</a:t>
            </a:r>
          </a:p>
          <a:p>
            <a:pPr marL="0" indent="0">
              <a:buNone/>
            </a:pPr>
            <a:endParaRPr lang="es-ES" sz="2000" dirty="0"/>
          </a:p>
          <a:p>
            <a:pPr marL="0" indent="0">
              <a:buNone/>
            </a:pPr>
            <a:r>
              <a:rPr lang="en-GB" sz="2000" dirty="0"/>
              <a:t>Written by Emma </a:t>
            </a:r>
            <a:r>
              <a:rPr lang="en-GB" sz="2000" dirty="0" err="1" smtClean="0"/>
              <a:t>Szlachta</a:t>
            </a:r>
            <a:r>
              <a:rPr lang="en-GB" sz="2000" dirty="0" smtClean="0"/>
              <a:t>.</a:t>
            </a:r>
            <a:endParaRPr lang="en-GB" sz="2000"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 Cambridge University Press 2016</a:t>
            </a:r>
            <a:endParaRPr lang="en-US"/>
          </a:p>
        </p:txBody>
      </p:sp>
    </p:spTree>
    <p:extLst>
      <p:ext uri="{BB962C8B-B14F-4D97-AF65-F5344CB8AC3E}">
        <p14:creationId xmlns:p14="http://schemas.microsoft.com/office/powerpoint/2010/main" xmlns="" val="370789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62517"/>
            <a:ext cx="10515600" cy="4234564"/>
          </a:xfrm>
        </p:spPr>
        <p:txBody>
          <a:bodyPr>
            <a:normAutofit/>
          </a:bodyPr>
          <a:lstStyle/>
          <a:p>
            <a:pPr marL="0" indent="0">
              <a:lnSpc>
                <a:spcPct val="100000"/>
              </a:lnSpc>
              <a:buNone/>
            </a:pPr>
            <a:r>
              <a:rPr lang="en-GB" sz="3200" dirty="0" smtClean="0"/>
              <a:t>We use relative clauses to give extra information. We use:</a:t>
            </a:r>
          </a:p>
          <a:p>
            <a:pPr marL="0" indent="0">
              <a:lnSpc>
                <a:spcPct val="100000"/>
              </a:lnSpc>
              <a:buNone/>
            </a:pPr>
            <a:endParaRPr lang="en-GB" sz="3200" dirty="0">
              <a:solidFill>
                <a:srgbClr val="00B0F0"/>
              </a:solidFill>
            </a:endParaRPr>
          </a:p>
          <a:p>
            <a:pPr marL="0" indent="0">
              <a:lnSpc>
                <a:spcPct val="100000"/>
              </a:lnSpc>
              <a:buNone/>
            </a:pPr>
            <a:r>
              <a:rPr lang="en-GB" sz="3200" dirty="0" smtClean="0"/>
              <a:t>__________</a:t>
            </a:r>
            <a:r>
              <a:rPr lang="en-GB" sz="3200" dirty="0" smtClean="0">
                <a:solidFill>
                  <a:srgbClr val="00B0F0"/>
                </a:solidFill>
              </a:rPr>
              <a:t> </a:t>
            </a:r>
            <a:r>
              <a:rPr lang="en-GB" sz="3200" dirty="0" smtClean="0"/>
              <a:t>to refer to people.</a:t>
            </a:r>
          </a:p>
          <a:p>
            <a:pPr marL="0" indent="0">
              <a:lnSpc>
                <a:spcPct val="100000"/>
              </a:lnSpc>
              <a:buNone/>
            </a:pPr>
            <a:r>
              <a:rPr lang="en-GB" sz="3200" dirty="0"/>
              <a:t>__________ to </a:t>
            </a:r>
            <a:r>
              <a:rPr lang="en-GB" sz="3200" dirty="0" smtClean="0"/>
              <a:t>refer to things.	</a:t>
            </a:r>
          </a:p>
          <a:p>
            <a:pPr marL="0" indent="0">
              <a:lnSpc>
                <a:spcPct val="100000"/>
              </a:lnSpc>
              <a:buNone/>
            </a:pPr>
            <a:r>
              <a:rPr lang="en-GB" sz="3200" dirty="0"/>
              <a:t>__________ </a:t>
            </a:r>
            <a:r>
              <a:rPr lang="en-GB" sz="3200" dirty="0" smtClean="0"/>
              <a:t>for possessions.</a:t>
            </a:r>
          </a:p>
          <a:p>
            <a:pPr marL="0" indent="0">
              <a:lnSpc>
                <a:spcPct val="100000"/>
              </a:lnSpc>
              <a:buNone/>
            </a:pPr>
            <a:r>
              <a:rPr lang="en-GB" sz="3200" dirty="0"/>
              <a:t>__________ </a:t>
            </a:r>
            <a:r>
              <a:rPr lang="en-GB" sz="3200" dirty="0" smtClean="0"/>
              <a:t>to refer to places.	</a:t>
            </a:r>
            <a:endParaRPr lang="en-GB" sz="3200" dirty="0"/>
          </a:p>
        </p:txBody>
      </p:sp>
      <p:sp>
        <p:nvSpPr>
          <p:cNvPr id="4" name="Footer Placeholder 3"/>
          <p:cNvSpPr>
            <a:spLocks noGrp="1"/>
          </p:cNvSpPr>
          <p:nvPr>
            <p:ph type="ftr" sz="quarter" idx="11"/>
          </p:nvPr>
        </p:nvSpPr>
        <p:spPr/>
        <p:txBody>
          <a:bodyPr/>
          <a:lstStyle/>
          <a:p>
            <a:r>
              <a:rPr lang="en-US" smtClean="0"/>
              <a:t>© Cambridge University Press 2016</a:t>
            </a:r>
            <a:endParaRPr lang="en-US"/>
          </a:p>
        </p:txBody>
      </p:sp>
      <p:sp>
        <p:nvSpPr>
          <p:cNvPr id="2" name="TextBox 1"/>
          <p:cNvSpPr txBox="1"/>
          <p:nvPr/>
        </p:nvSpPr>
        <p:spPr>
          <a:xfrm>
            <a:off x="864524" y="731520"/>
            <a:ext cx="5218776" cy="830997"/>
          </a:xfrm>
          <a:prstGeom prst="rect">
            <a:avLst/>
          </a:prstGeom>
          <a:noFill/>
        </p:spPr>
        <p:txBody>
          <a:bodyPr wrap="square" rtlCol="0">
            <a:spAutoFit/>
          </a:bodyPr>
          <a:lstStyle/>
          <a:p>
            <a:r>
              <a:rPr lang="en-GB" sz="4800" b="1" dirty="0" smtClean="0"/>
              <a:t>Relative pronouns</a:t>
            </a:r>
            <a:endParaRPr lang="en-GB" sz="4800" b="1" dirty="0"/>
          </a:p>
        </p:txBody>
      </p:sp>
      <p:sp>
        <p:nvSpPr>
          <p:cNvPr id="6" name="TextBox 5"/>
          <p:cNvSpPr txBox="1"/>
          <p:nvPr/>
        </p:nvSpPr>
        <p:spPr>
          <a:xfrm>
            <a:off x="914399" y="2761264"/>
            <a:ext cx="2011680" cy="584775"/>
          </a:xfrm>
          <a:prstGeom prst="rect">
            <a:avLst/>
          </a:prstGeom>
          <a:noFill/>
        </p:spPr>
        <p:txBody>
          <a:bodyPr wrap="square" rtlCol="0">
            <a:spAutoFit/>
          </a:bodyPr>
          <a:lstStyle/>
          <a:p>
            <a:r>
              <a:rPr lang="en-GB" sz="3200" b="1" dirty="0">
                <a:solidFill>
                  <a:srgbClr val="00B0F0"/>
                </a:solidFill>
              </a:rPr>
              <a:t>w</a:t>
            </a:r>
            <a:r>
              <a:rPr lang="en-GB" sz="3200" b="1" dirty="0" smtClean="0">
                <a:solidFill>
                  <a:srgbClr val="00B0F0"/>
                </a:solidFill>
              </a:rPr>
              <a:t>ho / that</a:t>
            </a:r>
            <a:endParaRPr lang="en-GB" sz="3200" b="1" dirty="0">
              <a:solidFill>
                <a:srgbClr val="00B0F0"/>
              </a:solidFill>
            </a:endParaRPr>
          </a:p>
        </p:txBody>
      </p:sp>
      <p:sp>
        <p:nvSpPr>
          <p:cNvPr id="7" name="TextBox 6"/>
          <p:cNvSpPr txBox="1"/>
          <p:nvPr/>
        </p:nvSpPr>
        <p:spPr>
          <a:xfrm>
            <a:off x="848874" y="3379289"/>
            <a:ext cx="2475229" cy="584775"/>
          </a:xfrm>
          <a:prstGeom prst="rect">
            <a:avLst/>
          </a:prstGeom>
          <a:noFill/>
        </p:spPr>
        <p:txBody>
          <a:bodyPr wrap="square" rtlCol="0">
            <a:spAutoFit/>
          </a:bodyPr>
          <a:lstStyle/>
          <a:p>
            <a:r>
              <a:rPr lang="en-GB" sz="3200" b="1" dirty="0">
                <a:solidFill>
                  <a:srgbClr val="00B0F0"/>
                </a:solidFill>
              </a:rPr>
              <a:t>t</a:t>
            </a:r>
            <a:r>
              <a:rPr lang="en-GB" sz="3200" b="1" dirty="0" smtClean="0">
                <a:solidFill>
                  <a:srgbClr val="00B0F0"/>
                </a:solidFill>
              </a:rPr>
              <a:t>hat / which</a:t>
            </a:r>
            <a:endParaRPr lang="en-GB" sz="3200" b="1" dirty="0">
              <a:solidFill>
                <a:srgbClr val="00B0F0"/>
              </a:solidFill>
            </a:endParaRPr>
          </a:p>
        </p:txBody>
      </p:sp>
      <p:sp>
        <p:nvSpPr>
          <p:cNvPr id="8" name="TextBox 7"/>
          <p:cNvSpPr txBox="1"/>
          <p:nvPr/>
        </p:nvSpPr>
        <p:spPr>
          <a:xfrm>
            <a:off x="1291811" y="3972603"/>
            <a:ext cx="1788853" cy="584775"/>
          </a:xfrm>
          <a:prstGeom prst="rect">
            <a:avLst/>
          </a:prstGeom>
          <a:noFill/>
        </p:spPr>
        <p:txBody>
          <a:bodyPr wrap="square" rtlCol="0">
            <a:spAutoFit/>
          </a:bodyPr>
          <a:lstStyle/>
          <a:p>
            <a:r>
              <a:rPr lang="en-GB" sz="3200" b="1" dirty="0" smtClean="0">
                <a:solidFill>
                  <a:srgbClr val="00B0F0"/>
                </a:solidFill>
              </a:rPr>
              <a:t>whose</a:t>
            </a:r>
            <a:endParaRPr lang="en-GB" sz="3200" b="1" dirty="0">
              <a:solidFill>
                <a:srgbClr val="00B0F0"/>
              </a:solidFill>
            </a:endParaRPr>
          </a:p>
        </p:txBody>
      </p:sp>
      <p:sp>
        <p:nvSpPr>
          <p:cNvPr id="9" name="TextBox 8"/>
          <p:cNvSpPr txBox="1"/>
          <p:nvPr/>
        </p:nvSpPr>
        <p:spPr>
          <a:xfrm>
            <a:off x="1230274" y="4564587"/>
            <a:ext cx="1788853" cy="584775"/>
          </a:xfrm>
          <a:prstGeom prst="rect">
            <a:avLst/>
          </a:prstGeom>
          <a:noFill/>
        </p:spPr>
        <p:txBody>
          <a:bodyPr wrap="square" rtlCol="0">
            <a:spAutoFit/>
          </a:bodyPr>
          <a:lstStyle/>
          <a:p>
            <a:r>
              <a:rPr lang="en-GB" sz="3200" b="1" dirty="0" smtClean="0">
                <a:solidFill>
                  <a:srgbClr val="00B0F0"/>
                </a:solidFill>
              </a:rPr>
              <a:t>where</a:t>
            </a:r>
            <a:endParaRPr lang="en-GB" sz="3200" b="1" dirty="0">
              <a:solidFill>
                <a:srgbClr val="00B0F0"/>
              </a:solidFill>
            </a:endParaRPr>
          </a:p>
        </p:txBody>
      </p:sp>
    </p:spTree>
    <p:extLst>
      <p:ext uri="{BB962C8B-B14F-4D97-AF65-F5344CB8AC3E}">
        <p14:creationId xmlns:p14="http://schemas.microsoft.com/office/powerpoint/2010/main" xmlns="" val="40270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p:cTn id="25"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p:cTn id="3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7">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 calcmode="lin" valueType="num">
                                      <p:cBhvr>
                                        <p:cTn id="49"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8">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56" dur="5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15550" y="1809801"/>
            <a:ext cx="3959730" cy="3848857"/>
          </a:xfrm>
          <a:prstGeom prst="rect">
            <a:avLst/>
          </a:prstGeom>
        </p:spPr>
      </p:pic>
      <p:sp>
        <p:nvSpPr>
          <p:cNvPr id="3" name="Content Placeholder 2"/>
          <p:cNvSpPr>
            <a:spLocks noGrp="1"/>
          </p:cNvSpPr>
          <p:nvPr>
            <p:ph idx="1"/>
          </p:nvPr>
        </p:nvSpPr>
        <p:spPr>
          <a:xfrm>
            <a:off x="838201" y="1825624"/>
            <a:ext cx="7091148" cy="4207779"/>
          </a:xfrm>
        </p:spPr>
        <p:txBody>
          <a:bodyPr>
            <a:noAutofit/>
          </a:bodyPr>
          <a:lstStyle/>
          <a:p>
            <a:pPr marL="0" indent="0">
              <a:lnSpc>
                <a:spcPct val="100000"/>
              </a:lnSpc>
              <a:buNone/>
            </a:pPr>
            <a:r>
              <a:rPr lang="en-GB" sz="3200" dirty="0" smtClean="0"/>
              <a:t>The woman </a:t>
            </a:r>
            <a:r>
              <a:rPr lang="en-GB" sz="3200" dirty="0"/>
              <a:t> </a:t>
            </a:r>
            <a:r>
              <a:rPr lang="en-GB" sz="3200" dirty="0" smtClean="0"/>
              <a:t>         is signing books is my favourite author. </a:t>
            </a:r>
          </a:p>
          <a:p>
            <a:pPr marL="0" indent="0">
              <a:lnSpc>
                <a:spcPct val="100000"/>
              </a:lnSpc>
              <a:buNone/>
            </a:pPr>
            <a:r>
              <a:rPr lang="en-GB" sz="3200" dirty="0" smtClean="0"/>
              <a:t>I usually choose books by authors  characters are really inspirational.</a:t>
            </a:r>
          </a:p>
          <a:p>
            <a:pPr marL="0" indent="0">
              <a:lnSpc>
                <a:spcPct val="100000"/>
              </a:lnSpc>
              <a:buNone/>
            </a:pPr>
            <a:r>
              <a:rPr lang="en-GB" sz="3200" dirty="0" smtClean="0"/>
              <a:t>The cinema </a:t>
            </a:r>
            <a:r>
              <a:rPr lang="en-GB" sz="3200" dirty="0"/>
              <a:t> </a:t>
            </a:r>
            <a:r>
              <a:rPr lang="en-GB" sz="3200" dirty="0" smtClean="0"/>
              <a:t>             I saw the film was old.</a:t>
            </a:r>
          </a:p>
          <a:p>
            <a:pPr marL="0" indent="0">
              <a:lnSpc>
                <a:spcPct val="100000"/>
              </a:lnSpc>
              <a:buNone/>
            </a:pPr>
            <a:r>
              <a:rPr lang="en-GB" sz="3200" dirty="0" smtClean="0"/>
              <a:t>I don’t like books </a:t>
            </a:r>
            <a:r>
              <a:rPr lang="en-GB" sz="3200" dirty="0"/>
              <a:t> </a:t>
            </a:r>
            <a:r>
              <a:rPr lang="en-GB" sz="3200" dirty="0" smtClean="0"/>
              <a:t>         have got a lot of violence.</a:t>
            </a:r>
          </a:p>
          <a:p>
            <a:pPr marL="0" indent="0">
              <a:lnSpc>
                <a:spcPct val="100000"/>
              </a:lnSpc>
              <a:buNone/>
            </a:pPr>
            <a:endParaRPr lang="en-GB" sz="3200" dirty="0" smtClean="0"/>
          </a:p>
          <a:p>
            <a:pPr marL="0" indent="0">
              <a:lnSpc>
                <a:spcPct val="100000"/>
              </a:lnSpc>
              <a:buNone/>
            </a:pPr>
            <a:r>
              <a:rPr lang="en-GB" sz="3200" dirty="0" smtClean="0"/>
              <a:t>			</a:t>
            </a:r>
          </a:p>
          <a:p>
            <a:pPr marL="0" indent="0">
              <a:lnSpc>
                <a:spcPct val="100000"/>
              </a:lnSpc>
              <a:buNone/>
            </a:pPr>
            <a:r>
              <a:rPr lang="en-GB" sz="3200" dirty="0"/>
              <a:t>	</a:t>
            </a:r>
            <a:r>
              <a:rPr lang="en-GB" sz="3200" dirty="0" smtClean="0"/>
              <a:t>				</a:t>
            </a:r>
            <a:endParaRPr lang="en-GB" sz="3200" dirty="0"/>
          </a:p>
        </p:txBody>
      </p:sp>
      <p:sp>
        <p:nvSpPr>
          <p:cNvPr id="4" name="Footer Placeholder 3"/>
          <p:cNvSpPr>
            <a:spLocks noGrp="1"/>
          </p:cNvSpPr>
          <p:nvPr>
            <p:ph type="ftr" sz="quarter" idx="11"/>
          </p:nvPr>
        </p:nvSpPr>
        <p:spPr/>
        <p:txBody>
          <a:bodyPr/>
          <a:lstStyle/>
          <a:p>
            <a:r>
              <a:rPr lang="en-US" smtClean="0"/>
              <a:t>© Cambridge University Press 2016</a:t>
            </a:r>
            <a:endParaRPr lang="en-US" dirty="0"/>
          </a:p>
        </p:txBody>
      </p:sp>
      <p:sp>
        <p:nvSpPr>
          <p:cNvPr id="2" name="Title 1"/>
          <p:cNvSpPr>
            <a:spLocks noGrp="1"/>
          </p:cNvSpPr>
          <p:nvPr>
            <p:ph type="title"/>
          </p:nvPr>
        </p:nvSpPr>
        <p:spPr>
          <a:xfrm>
            <a:off x="850900" y="404018"/>
            <a:ext cx="10515600" cy="1325563"/>
          </a:xfrm>
        </p:spPr>
        <p:txBody>
          <a:bodyPr/>
          <a:lstStyle/>
          <a:p>
            <a:r>
              <a:rPr lang="en-GB" b="1" dirty="0" smtClean="0"/>
              <a:t>Defining relative clauses</a:t>
            </a:r>
            <a:endParaRPr lang="en-GB" b="1" dirty="0"/>
          </a:p>
        </p:txBody>
      </p:sp>
      <p:sp>
        <p:nvSpPr>
          <p:cNvPr id="7" name="TextBox 6"/>
          <p:cNvSpPr txBox="1"/>
          <p:nvPr/>
        </p:nvSpPr>
        <p:spPr>
          <a:xfrm>
            <a:off x="2919568" y="1821494"/>
            <a:ext cx="1095841" cy="584775"/>
          </a:xfrm>
          <a:prstGeom prst="rect">
            <a:avLst/>
          </a:prstGeom>
          <a:noFill/>
        </p:spPr>
        <p:txBody>
          <a:bodyPr wrap="square" rtlCol="0">
            <a:spAutoFit/>
          </a:bodyPr>
          <a:lstStyle/>
          <a:p>
            <a:r>
              <a:rPr lang="en-GB" sz="3200" b="1" dirty="0">
                <a:solidFill>
                  <a:srgbClr val="00B0F0"/>
                </a:solidFill>
              </a:rPr>
              <a:t>who</a:t>
            </a:r>
            <a:endParaRPr lang="en-GB" sz="3200" dirty="0"/>
          </a:p>
        </p:txBody>
      </p:sp>
      <p:sp>
        <p:nvSpPr>
          <p:cNvPr id="8" name="TextBox 7"/>
          <p:cNvSpPr txBox="1"/>
          <p:nvPr/>
        </p:nvSpPr>
        <p:spPr>
          <a:xfrm>
            <a:off x="6537589" y="2924233"/>
            <a:ext cx="1488466" cy="584775"/>
          </a:xfrm>
          <a:prstGeom prst="rect">
            <a:avLst/>
          </a:prstGeom>
          <a:noFill/>
        </p:spPr>
        <p:txBody>
          <a:bodyPr wrap="square" rtlCol="0">
            <a:spAutoFit/>
          </a:bodyPr>
          <a:lstStyle/>
          <a:p>
            <a:r>
              <a:rPr lang="en-GB" sz="3200" b="1" dirty="0" smtClean="0">
                <a:solidFill>
                  <a:srgbClr val="00B0F0"/>
                </a:solidFill>
              </a:rPr>
              <a:t>whose</a:t>
            </a:r>
            <a:endParaRPr lang="en-GB" sz="3200" dirty="0"/>
          </a:p>
        </p:txBody>
      </p:sp>
      <p:sp>
        <p:nvSpPr>
          <p:cNvPr id="9" name="TextBox 8"/>
          <p:cNvSpPr txBox="1"/>
          <p:nvPr/>
        </p:nvSpPr>
        <p:spPr>
          <a:xfrm>
            <a:off x="2919568" y="4026616"/>
            <a:ext cx="1298032" cy="584775"/>
          </a:xfrm>
          <a:prstGeom prst="rect">
            <a:avLst/>
          </a:prstGeom>
          <a:noFill/>
        </p:spPr>
        <p:txBody>
          <a:bodyPr wrap="square" rtlCol="0">
            <a:spAutoFit/>
          </a:bodyPr>
          <a:lstStyle/>
          <a:p>
            <a:r>
              <a:rPr lang="en-GB" sz="3200" b="1" dirty="0" smtClean="0">
                <a:solidFill>
                  <a:srgbClr val="00B0F0"/>
                </a:solidFill>
              </a:rPr>
              <a:t>where</a:t>
            </a:r>
            <a:endParaRPr lang="en-GB" sz="3200" dirty="0"/>
          </a:p>
        </p:txBody>
      </p:sp>
      <p:sp>
        <p:nvSpPr>
          <p:cNvPr id="10" name="TextBox 9"/>
          <p:cNvSpPr txBox="1"/>
          <p:nvPr/>
        </p:nvSpPr>
        <p:spPr>
          <a:xfrm>
            <a:off x="3781051" y="5133991"/>
            <a:ext cx="1000319" cy="584775"/>
          </a:xfrm>
          <a:prstGeom prst="rect">
            <a:avLst/>
          </a:prstGeom>
          <a:noFill/>
        </p:spPr>
        <p:txBody>
          <a:bodyPr wrap="square" rtlCol="0">
            <a:spAutoFit/>
          </a:bodyPr>
          <a:lstStyle/>
          <a:p>
            <a:r>
              <a:rPr lang="en-GB" sz="3200" b="1" dirty="0" smtClean="0">
                <a:solidFill>
                  <a:srgbClr val="00B0F0"/>
                </a:solidFill>
              </a:rPr>
              <a:t>that</a:t>
            </a:r>
            <a:endParaRPr lang="en-GB" sz="3200" dirty="0"/>
          </a:p>
        </p:txBody>
      </p:sp>
    </p:spTree>
    <p:extLst>
      <p:ext uri="{BB962C8B-B14F-4D97-AF65-F5344CB8AC3E}">
        <p14:creationId xmlns:p14="http://schemas.microsoft.com/office/powerpoint/2010/main" xmlns="" val="139730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ppt_w</p:attrName>
                                        </p:attrNameLst>
                                      </p:cBhvr>
                                      <p:tavLst>
                                        <p:tav tm="0" fmla="#ppt_w*sin(2.5*pi*$)">
                                          <p:val>
                                            <p:fltVal val="0"/>
                                          </p:val>
                                        </p:tav>
                                        <p:tav tm="100000">
                                          <p:val>
                                            <p:fltVal val="1"/>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down)">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000"/>
                                        <p:tgtEl>
                                          <p:spTgt spid="8"/>
                                        </p:tgtEl>
                                      </p:cBhvr>
                                    </p:animEffect>
                                    <p:anim calcmode="lin" valueType="num">
                                      <p:cBhvr>
                                        <p:cTn id="35" dur="2000" fill="hold"/>
                                        <p:tgtEl>
                                          <p:spTgt spid="8"/>
                                        </p:tgtEl>
                                        <p:attrNameLst>
                                          <p:attrName>ppt_w</p:attrName>
                                        </p:attrNameLst>
                                      </p:cBhvr>
                                      <p:tavLst>
                                        <p:tav tm="0" fmla="#ppt_w*sin(2.5*pi*$)">
                                          <p:val>
                                            <p:fltVal val="0"/>
                                          </p:val>
                                        </p:tav>
                                        <p:tav tm="100000">
                                          <p:val>
                                            <p:fltVal val="1"/>
                                          </p:val>
                                        </p:tav>
                                      </p:tavLst>
                                    </p:anim>
                                    <p:anim calcmode="lin" valueType="num">
                                      <p:cBhvr>
                                        <p:cTn id="36"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00"/>
                                        <p:tgtEl>
                                          <p:spTgt spid="3">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2000"/>
                                        <p:tgtEl>
                                          <p:spTgt spid="9"/>
                                        </p:tgtEl>
                                      </p:cBhvr>
                                    </p:animEffect>
                                    <p:anim calcmode="lin" valueType="num">
                                      <p:cBhvr>
                                        <p:cTn id="47" dur="2000" fill="hold"/>
                                        <p:tgtEl>
                                          <p:spTgt spid="9"/>
                                        </p:tgtEl>
                                        <p:attrNameLst>
                                          <p:attrName>ppt_w</p:attrName>
                                        </p:attrNameLst>
                                      </p:cBhvr>
                                      <p:tavLst>
                                        <p:tav tm="0" fmla="#ppt_w*sin(2.5*pi*$)">
                                          <p:val>
                                            <p:fltVal val="0"/>
                                          </p:val>
                                        </p:tav>
                                        <p:tav tm="100000">
                                          <p:val>
                                            <p:fltVal val="1"/>
                                          </p:val>
                                        </p:tav>
                                      </p:tavLst>
                                    </p:anim>
                                    <p:anim calcmode="lin" valueType="num">
                                      <p:cBhvr>
                                        <p:cTn id="48"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wipe(down)">
                                      <p:cBhvr>
                                        <p:cTn id="53" dur="500"/>
                                        <p:tgtEl>
                                          <p:spTgt spid="3">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5"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2000"/>
                                        <p:tgtEl>
                                          <p:spTgt spid="10"/>
                                        </p:tgtEl>
                                      </p:cBhvr>
                                    </p:animEffect>
                                    <p:anim calcmode="lin" valueType="num">
                                      <p:cBhvr>
                                        <p:cTn id="59" dur="2000" fill="hold"/>
                                        <p:tgtEl>
                                          <p:spTgt spid="10"/>
                                        </p:tgtEl>
                                        <p:attrNameLst>
                                          <p:attrName>ppt_w</p:attrName>
                                        </p:attrNameLst>
                                      </p:cBhvr>
                                      <p:tavLst>
                                        <p:tav tm="0" fmla="#ppt_w*sin(2.5*pi*$)">
                                          <p:val>
                                            <p:fltVal val="0"/>
                                          </p:val>
                                        </p:tav>
                                        <p:tav tm="100000">
                                          <p:val>
                                            <p:fltVal val="1"/>
                                          </p:val>
                                        </p:tav>
                                      </p:tavLst>
                                    </p:anim>
                                    <p:anim calcmode="lin" valueType="num">
                                      <p:cBhvr>
                                        <p:cTn id="60"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2647940" y="2929651"/>
            <a:ext cx="4722038" cy="523220"/>
          </a:xfrm>
          <a:prstGeom prst="rect">
            <a:avLst/>
          </a:prstGeom>
          <a:noFill/>
        </p:spPr>
        <p:txBody>
          <a:bodyPr wrap="square" rtlCol="0">
            <a:spAutoFit/>
          </a:bodyPr>
          <a:lstStyle/>
          <a:p>
            <a:r>
              <a:rPr lang="en-GB" sz="2800" b="1" dirty="0">
                <a:solidFill>
                  <a:srgbClr val="00B0F0"/>
                </a:solidFill>
              </a:rPr>
              <a:t>w</a:t>
            </a:r>
            <a:r>
              <a:rPr lang="en-GB" sz="2800" b="1" dirty="0" smtClean="0">
                <a:solidFill>
                  <a:srgbClr val="00B0F0"/>
                </a:solidFill>
              </a:rPr>
              <a:t>hich was written for children</a:t>
            </a:r>
            <a:endParaRPr lang="en-US" dirty="0"/>
          </a:p>
        </p:txBody>
      </p:sp>
      <p:sp>
        <p:nvSpPr>
          <p:cNvPr id="4" name="Footer Placeholder 3"/>
          <p:cNvSpPr>
            <a:spLocks noGrp="1"/>
          </p:cNvSpPr>
          <p:nvPr>
            <p:ph type="ftr" sz="quarter" idx="11"/>
          </p:nvPr>
        </p:nvSpPr>
        <p:spPr>
          <a:xfrm>
            <a:off x="4025900" y="6345718"/>
            <a:ext cx="4114800" cy="365125"/>
          </a:xfrm>
        </p:spPr>
        <p:txBody>
          <a:bodyPr/>
          <a:lstStyle/>
          <a:p>
            <a:r>
              <a:rPr lang="en-US" smtClean="0"/>
              <a:t>© Cambridge University Press 2016</a:t>
            </a:r>
            <a:endParaRPr lang="en-US"/>
          </a:p>
        </p:txBody>
      </p:sp>
      <p:sp>
        <p:nvSpPr>
          <p:cNvPr id="2" name="Title 1"/>
          <p:cNvSpPr>
            <a:spLocks noGrp="1"/>
          </p:cNvSpPr>
          <p:nvPr>
            <p:ph type="title"/>
          </p:nvPr>
        </p:nvSpPr>
        <p:spPr/>
        <p:txBody>
          <a:bodyPr/>
          <a:lstStyle/>
          <a:p>
            <a:r>
              <a:rPr lang="en-GB" b="1" dirty="0" smtClean="0"/>
              <a:t>Non-defining relative clauses</a:t>
            </a:r>
            <a:endParaRPr lang="en-GB" b="1" dirty="0"/>
          </a:p>
        </p:txBody>
      </p:sp>
      <p:sp>
        <p:nvSpPr>
          <p:cNvPr id="7" name="TextBox 6"/>
          <p:cNvSpPr txBox="1"/>
          <p:nvPr/>
        </p:nvSpPr>
        <p:spPr>
          <a:xfrm>
            <a:off x="655320" y="2109018"/>
            <a:ext cx="2237515" cy="523220"/>
          </a:xfrm>
          <a:prstGeom prst="rect">
            <a:avLst/>
          </a:prstGeom>
          <a:noFill/>
        </p:spPr>
        <p:txBody>
          <a:bodyPr wrap="square" rtlCol="0">
            <a:spAutoFit/>
          </a:bodyPr>
          <a:lstStyle/>
          <a:p>
            <a:r>
              <a:rPr lang="en-GB" sz="2800" dirty="0" smtClean="0"/>
              <a:t>Stephen King</a:t>
            </a:r>
            <a:endParaRPr lang="en-US" sz="2800" dirty="0"/>
          </a:p>
        </p:txBody>
      </p:sp>
      <p:sp>
        <p:nvSpPr>
          <p:cNvPr id="8" name="TextBox 7"/>
          <p:cNvSpPr txBox="1"/>
          <p:nvPr/>
        </p:nvSpPr>
        <p:spPr>
          <a:xfrm>
            <a:off x="2714093" y="2109306"/>
            <a:ext cx="3080997" cy="523220"/>
          </a:xfrm>
          <a:prstGeom prst="rect">
            <a:avLst/>
          </a:prstGeom>
          <a:noFill/>
        </p:spPr>
        <p:txBody>
          <a:bodyPr wrap="square" rtlCol="0">
            <a:spAutoFit/>
          </a:bodyPr>
          <a:lstStyle/>
          <a:p>
            <a:r>
              <a:rPr lang="en-GB" sz="2800" dirty="0" smtClean="0"/>
              <a:t>is a </a:t>
            </a:r>
            <a:r>
              <a:rPr lang="en-GB" sz="2800" dirty="0" smtClean="0"/>
              <a:t>famous </a:t>
            </a:r>
            <a:r>
              <a:rPr lang="en-GB" sz="2800" dirty="0" smtClean="0"/>
              <a:t>writer.</a:t>
            </a:r>
          </a:p>
        </p:txBody>
      </p:sp>
      <p:sp>
        <p:nvSpPr>
          <p:cNvPr id="10" name="TextBox 9"/>
          <p:cNvSpPr txBox="1"/>
          <p:nvPr/>
        </p:nvSpPr>
        <p:spPr>
          <a:xfrm>
            <a:off x="939209" y="2901851"/>
            <a:ext cx="184731" cy="369332"/>
          </a:xfrm>
          <a:prstGeom prst="rect">
            <a:avLst/>
          </a:prstGeom>
          <a:noFill/>
        </p:spPr>
        <p:txBody>
          <a:bodyPr wrap="none" rtlCol="0">
            <a:spAutoFit/>
          </a:bodyPr>
          <a:lstStyle/>
          <a:p>
            <a:endParaRPr lang="en-US" dirty="0"/>
          </a:p>
        </p:txBody>
      </p:sp>
      <p:sp>
        <p:nvSpPr>
          <p:cNvPr id="11" name="TextBox 10"/>
          <p:cNvSpPr txBox="1"/>
          <p:nvPr/>
        </p:nvSpPr>
        <p:spPr>
          <a:xfrm>
            <a:off x="1091609" y="2857173"/>
            <a:ext cx="184731" cy="369332"/>
          </a:xfrm>
          <a:prstGeom prst="rect">
            <a:avLst/>
          </a:prstGeom>
          <a:noFill/>
        </p:spPr>
        <p:txBody>
          <a:bodyPr wrap="none" rtlCol="0">
            <a:spAutoFit/>
          </a:bodyPr>
          <a:lstStyle/>
          <a:p>
            <a:endParaRPr lang="en-US" dirty="0"/>
          </a:p>
        </p:txBody>
      </p:sp>
      <p:sp>
        <p:nvSpPr>
          <p:cNvPr id="12" name="TextBox 11"/>
          <p:cNvSpPr txBox="1"/>
          <p:nvPr/>
        </p:nvSpPr>
        <p:spPr>
          <a:xfrm>
            <a:off x="1244009" y="3009573"/>
            <a:ext cx="184731" cy="369332"/>
          </a:xfrm>
          <a:prstGeom prst="rect">
            <a:avLst/>
          </a:prstGeom>
          <a:noFill/>
        </p:spPr>
        <p:txBody>
          <a:bodyPr wrap="none" rtlCol="0">
            <a:spAutoFit/>
          </a:bodyPr>
          <a:lstStyle/>
          <a:p>
            <a:endParaRPr lang="en-US" dirty="0"/>
          </a:p>
        </p:txBody>
      </p:sp>
      <p:sp>
        <p:nvSpPr>
          <p:cNvPr id="13" name="TextBox 12"/>
          <p:cNvSpPr txBox="1"/>
          <p:nvPr/>
        </p:nvSpPr>
        <p:spPr>
          <a:xfrm>
            <a:off x="1396409" y="3161973"/>
            <a:ext cx="184731" cy="369332"/>
          </a:xfrm>
          <a:prstGeom prst="rect">
            <a:avLst/>
          </a:prstGeom>
          <a:noFill/>
        </p:spPr>
        <p:txBody>
          <a:bodyPr wrap="none" rtlCol="0">
            <a:spAutoFit/>
          </a:bodyPr>
          <a:lstStyle/>
          <a:p>
            <a:endParaRPr lang="en-US" dirty="0"/>
          </a:p>
        </p:txBody>
      </p:sp>
      <p:sp>
        <p:nvSpPr>
          <p:cNvPr id="14" name="TextBox 13"/>
          <p:cNvSpPr txBox="1"/>
          <p:nvPr/>
        </p:nvSpPr>
        <p:spPr>
          <a:xfrm>
            <a:off x="1548809" y="3511451"/>
            <a:ext cx="184731" cy="369332"/>
          </a:xfrm>
          <a:prstGeom prst="rect">
            <a:avLst/>
          </a:prstGeom>
          <a:noFill/>
        </p:spPr>
        <p:txBody>
          <a:bodyPr wrap="none" rtlCol="0">
            <a:spAutoFit/>
          </a:bodyPr>
          <a:lstStyle/>
          <a:p>
            <a:endParaRPr lang="en-US" dirty="0"/>
          </a:p>
        </p:txBody>
      </p:sp>
      <p:sp>
        <p:nvSpPr>
          <p:cNvPr id="15" name="TextBox 14"/>
          <p:cNvSpPr txBox="1"/>
          <p:nvPr/>
        </p:nvSpPr>
        <p:spPr>
          <a:xfrm>
            <a:off x="1701209" y="3663851"/>
            <a:ext cx="184731" cy="369332"/>
          </a:xfrm>
          <a:prstGeom prst="rect">
            <a:avLst/>
          </a:prstGeom>
          <a:noFill/>
        </p:spPr>
        <p:txBody>
          <a:bodyPr wrap="none" rtlCol="0">
            <a:spAutoFit/>
          </a:bodyPr>
          <a:lstStyle/>
          <a:p>
            <a:endParaRPr lang="en-US" dirty="0"/>
          </a:p>
        </p:txBody>
      </p:sp>
      <p:sp>
        <p:nvSpPr>
          <p:cNvPr id="16" name="TextBox 15"/>
          <p:cNvSpPr txBox="1"/>
          <p:nvPr/>
        </p:nvSpPr>
        <p:spPr>
          <a:xfrm>
            <a:off x="1853609" y="3816251"/>
            <a:ext cx="184731" cy="369332"/>
          </a:xfrm>
          <a:prstGeom prst="rect">
            <a:avLst/>
          </a:prstGeom>
          <a:noFill/>
        </p:spPr>
        <p:txBody>
          <a:bodyPr wrap="none" rtlCol="0">
            <a:spAutoFit/>
          </a:bodyPr>
          <a:lstStyle/>
          <a:p>
            <a:endParaRPr lang="en-US" dirty="0"/>
          </a:p>
        </p:txBody>
      </p:sp>
      <p:sp>
        <p:nvSpPr>
          <p:cNvPr id="17" name="TextBox 16"/>
          <p:cNvSpPr txBox="1"/>
          <p:nvPr/>
        </p:nvSpPr>
        <p:spPr>
          <a:xfrm>
            <a:off x="2006009" y="3968651"/>
            <a:ext cx="184731" cy="369332"/>
          </a:xfrm>
          <a:prstGeom prst="rect">
            <a:avLst/>
          </a:prstGeom>
          <a:noFill/>
        </p:spPr>
        <p:txBody>
          <a:bodyPr wrap="none" rtlCol="0">
            <a:spAutoFit/>
          </a:bodyPr>
          <a:lstStyle/>
          <a:p>
            <a:endParaRPr lang="en-US" dirty="0"/>
          </a:p>
        </p:txBody>
      </p:sp>
      <p:sp>
        <p:nvSpPr>
          <p:cNvPr id="18" name="TextBox 17"/>
          <p:cNvSpPr txBox="1"/>
          <p:nvPr/>
        </p:nvSpPr>
        <p:spPr>
          <a:xfrm>
            <a:off x="2158409" y="4121051"/>
            <a:ext cx="184731" cy="369332"/>
          </a:xfrm>
          <a:prstGeom prst="rect">
            <a:avLst/>
          </a:prstGeom>
          <a:noFill/>
        </p:spPr>
        <p:txBody>
          <a:bodyPr wrap="none" rtlCol="0">
            <a:spAutoFit/>
          </a:bodyPr>
          <a:lstStyle/>
          <a:p>
            <a:endParaRPr lang="en-US" dirty="0"/>
          </a:p>
        </p:txBody>
      </p:sp>
      <p:sp>
        <p:nvSpPr>
          <p:cNvPr id="19" name="TextBox 18"/>
          <p:cNvSpPr txBox="1"/>
          <p:nvPr/>
        </p:nvSpPr>
        <p:spPr>
          <a:xfrm>
            <a:off x="2310809" y="4273451"/>
            <a:ext cx="184731" cy="369332"/>
          </a:xfrm>
          <a:prstGeom prst="rect">
            <a:avLst/>
          </a:prstGeom>
          <a:noFill/>
        </p:spPr>
        <p:txBody>
          <a:bodyPr wrap="none" rtlCol="0">
            <a:spAutoFit/>
          </a:bodyPr>
          <a:lstStyle/>
          <a:p>
            <a:endParaRPr lang="en-US" dirty="0"/>
          </a:p>
        </p:txBody>
      </p:sp>
      <p:sp>
        <p:nvSpPr>
          <p:cNvPr id="20" name="TextBox 19"/>
          <p:cNvSpPr txBox="1"/>
          <p:nvPr/>
        </p:nvSpPr>
        <p:spPr>
          <a:xfrm>
            <a:off x="2463209" y="4425851"/>
            <a:ext cx="184731" cy="369332"/>
          </a:xfrm>
          <a:prstGeom prst="rect">
            <a:avLst/>
          </a:prstGeom>
          <a:noFill/>
        </p:spPr>
        <p:txBody>
          <a:bodyPr wrap="none" rtlCol="0">
            <a:spAutoFit/>
          </a:bodyPr>
          <a:lstStyle/>
          <a:p>
            <a:endParaRPr lang="en-US" dirty="0"/>
          </a:p>
        </p:txBody>
      </p:sp>
      <p:sp>
        <p:nvSpPr>
          <p:cNvPr id="24" name="TextBox 23"/>
          <p:cNvSpPr txBox="1"/>
          <p:nvPr/>
        </p:nvSpPr>
        <p:spPr>
          <a:xfrm>
            <a:off x="644864" y="3085029"/>
            <a:ext cx="1992620" cy="523220"/>
          </a:xfrm>
          <a:prstGeom prst="rect">
            <a:avLst/>
          </a:prstGeom>
          <a:noFill/>
        </p:spPr>
        <p:txBody>
          <a:bodyPr wrap="square" rtlCol="0">
            <a:spAutoFit/>
          </a:bodyPr>
          <a:lstStyle/>
          <a:p>
            <a:r>
              <a:rPr lang="en-GB" sz="2800" i="1" dirty="0" smtClean="0"/>
              <a:t>Harry Potter</a:t>
            </a:r>
            <a:endParaRPr lang="en-US" sz="2800" i="1" dirty="0"/>
          </a:p>
        </p:txBody>
      </p:sp>
      <p:sp>
        <p:nvSpPr>
          <p:cNvPr id="25" name="TextBox 24"/>
          <p:cNvSpPr txBox="1"/>
          <p:nvPr/>
        </p:nvSpPr>
        <p:spPr>
          <a:xfrm>
            <a:off x="2555572" y="3085029"/>
            <a:ext cx="3729431" cy="523220"/>
          </a:xfrm>
          <a:prstGeom prst="rect">
            <a:avLst/>
          </a:prstGeom>
          <a:noFill/>
        </p:spPr>
        <p:txBody>
          <a:bodyPr wrap="square" rtlCol="0">
            <a:spAutoFit/>
          </a:bodyPr>
          <a:lstStyle/>
          <a:p>
            <a:r>
              <a:rPr lang="en-GB" sz="2800" dirty="0" smtClean="0"/>
              <a:t>is enjoyed by adults too.</a:t>
            </a:r>
          </a:p>
        </p:txBody>
      </p:sp>
      <p:sp>
        <p:nvSpPr>
          <p:cNvPr id="26" name="TextBox 25"/>
          <p:cNvSpPr txBox="1"/>
          <p:nvPr/>
        </p:nvSpPr>
        <p:spPr>
          <a:xfrm>
            <a:off x="655319" y="4174481"/>
            <a:ext cx="1807889" cy="523220"/>
          </a:xfrm>
          <a:prstGeom prst="rect">
            <a:avLst/>
          </a:prstGeom>
          <a:noFill/>
        </p:spPr>
        <p:txBody>
          <a:bodyPr wrap="square" rtlCol="0">
            <a:spAutoFit/>
          </a:bodyPr>
          <a:lstStyle/>
          <a:p>
            <a:r>
              <a:rPr lang="en-GB" sz="2800" dirty="0" smtClean="0"/>
              <a:t>Barcelona</a:t>
            </a:r>
            <a:endParaRPr lang="en-US" dirty="0"/>
          </a:p>
        </p:txBody>
      </p:sp>
      <p:sp>
        <p:nvSpPr>
          <p:cNvPr id="27" name="TextBox 26"/>
          <p:cNvSpPr txBox="1"/>
          <p:nvPr/>
        </p:nvSpPr>
        <p:spPr>
          <a:xfrm>
            <a:off x="2190740" y="4174481"/>
            <a:ext cx="1890261" cy="523220"/>
          </a:xfrm>
          <a:prstGeom prst="rect">
            <a:avLst/>
          </a:prstGeom>
          <a:noFill/>
        </p:spPr>
        <p:txBody>
          <a:bodyPr wrap="none" rtlCol="0">
            <a:spAutoFit/>
          </a:bodyPr>
          <a:lstStyle/>
          <a:p>
            <a:r>
              <a:rPr lang="en-GB" sz="2800" dirty="0" smtClean="0"/>
              <a:t>is </a:t>
            </a:r>
            <a:r>
              <a:rPr lang="en-GB" sz="2800" dirty="0" smtClean="0"/>
              <a:t>beautiful.</a:t>
            </a:r>
          </a:p>
        </p:txBody>
      </p:sp>
      <p:sp>
        <p:nvSpPr>
          <p:cNvPr id="28" name="TextBox 27"/>
          <p:cNvSpPr txBox="1"/>
          <p:nvPr/>
        </p:nvSpPr>
        <p:spPr>
          <a:xfrm>
            <a:off x="655320" y="5113423"/>
            <a:ext cx="2651406" cy="523220"/>
          </a:xfrm>
          <a:prstGeom prst="rect">
            <a:avLst/>
          </a:prstGeom>
          <a:noFill/>
        </p:spPr>
        <p:txBody>
          <a:bodyPr wrap="square" rtlCol="0">
            <a:spAutoFit/>
          </a:bodyPr>
          <a:lstStyle/>
          <a:p>
            <a:r>
              <a:rPr lang="en-GB" sz="2800" dirty="0" smtClean="0"/>
              <a:t>Nelson</a:t>
            </a:r>
            <a:r>
              <a:rPr lang="en-GB" dirty="0" smtClean="0"/>
              <a:t> </a:t>
            </a:r>
            <a:r>
              <a:rPr lang="en-GB" sz="2800" dirty="0" smtClean="0"/>
              <a:t>Mandela</a:t>
            </a:r>
            <a:endParaRPr lang="en-US" dirty="0"/>
          </a:p>
        </p:txBody>
      </p:sp>
      <p:sp>
        <p:nvSpPr>
          <p:cNvPr id="29" name="TextBox 28"/>
          <p:cNvSpPr txBox="1"/>
          <p:nvPr/>
        </p:nvSpPr>
        <p:spPr>
          <a:xfrm>
            <a:off x="3041293" y="5113423"/>
            <a:ext cx="2079415" cy="523220"/>
          </a:xfrm>
          <a:prstGeom prst="rect">
            <a:avLst/>
          </a:prstGeom>
          <a:noFill/>
        </p:spPr>
        <p:txBody>
          <a:bodyPr wrap="none" rtlCol="0">
            <a:spAutoFit/>
          </a:bodyPr>
          <a:lstStyle/>
          <a:p>
            <a:r>
              <a:rPr lang="en-GB" sz="2800" dirty="0"/>
              <a:t>d</a:t>
            </a:r>
            <a:r>
              <a:rPr lang="en-GB" sz="2800" dirty="0" smtClean="0"/>
              <a:t>ied in 2013.</a:t>
            </a:r>
          </a:p>
        </p:txBody>
      </p:sp>
      <p:sp>
        <p:nvSpPr>
          <p:cNvPr id="31" name="TextBox 30"/>
          <p:cNvSpPr txBox="1"/>
          <p:nvPr/>
        </p:nvSpPr>
        <p:spPr>
          <a:xfrm>
            <a:off x="7222879" y="2929651"/>
            <a:ext cx="294198" cy="523220"/>
          </a:xfrm>
          <a:prstGeom prst="rect">
            <a:avLst/>
          </a:prstGeom>
          <a:noFill/>
        </p:spPr>
        <p:txBody>
          <a:bodyPr wrap="square" rtlCol="0">
            <a:spAutoFit/>
          </a:bodyPr>
          <a:lstStyle/>
          <a:p>
            <a:r>
              <a:rPr lang="en-GB" sz="2800" b="1" dirty="0" smtClean="0">
                <a:solidFill>
                  <a:srgbClr val="00B0F0"/>
                </a:solidFill>
              </a:rPr>
              <a:t>,</a:t>
            </a:r>
            <a:endParaRPr lang="en-US" sz="2800" b="1" dirty="0">
              <a:solidFill>
                <a:srgbClr val="00B0F0"/>
              </a:solidFill>
            </a:endParaRPr>
          </a:p>
        </p:txBody>
      </p:sp>
      <p:sp>
        <p:nvSpPr>
          <p:cNvPr id="33" name="TextBox 32"/>
          <p:cNvSpPr txBox="1"/>
          <p:nvPr/>
        </p:nvSpPr>
        <p:spPr>
          <a:xfrm>
            <a:off x="3101340" y="5113423"/>
            <a:ext cx="8207268" cy="523220"/>
          </a:xfrm>
          <a:prstGeom prst="rect">
            <a:avLst/>
          </a:prstGeom>
          <a:noFill/>
        </p:spPr>
        <p:txBody>
          <a:bodyPr wrap="square" rtlCol="0">
            <a:spAutoFit/>
          </a:bodyPr>
          <a:lstStyle/>
          <a:p>
            <a:r>
              <a:rPr lang="en-GB" sz="2800" b="1" dirty="0" smtClean="0">
                <a:solidFill>
                  <a:srgbClr val="00B0F0"/>
                </a:solidFill>
              </a:rPr>
              <a:t>,</a:t>
            </a:r>
            <a:endParaRPr lang="en-US" sz="2800" b="1" dirty="0">
              <a:solidFill>
                <a:srgbClr val="00B0F0"/>
              </a:solidFill>
            </a:endParaRPr>
          </a:p>
        </p:txBody>
      </p:sp>
      <p:sp>
        <p:nvSpPr>
          <p:cNvPr id="34" name="TextBox 33"/>
          <p:cNvSpPr txBox="1"/>
          <p:nvPr/>
        </p:nvSpPr>
        <p:spPr>
          <a:xfrm>
            <a:off x="2997050" y="5113423"/>
            <a:ext cx="309676" cy="523220"/>
          </a:xfrm>
          <a:prstGeom prst="rect">
            <a:avLst/>
          </a:prstGeom>
          <a:noFill/>
        </p:spPr>
        <p:txBody>
          <a:bodyPr wrap="square" rtlCol="0">
            <a:spAutoFit/>
          </a:bodyPr>
          <a:lstStyle/>
          <a:p>
            <a:r>
              <a:rPr lang="en-GB" sz="2800" b="1" dirty="0" smtClean="0">
                <a:solidFill>
                  <a:srgbClr val="00B0F0"/>
                </a:solidFill>
              </a:rPr>
              <a:t>,</a:t>
            </a:r>
            <a:endParaRPr lang="en-US" sz="2800" b="1" dirty="0">
              <a:solidFill>
                <a:srgbClr val="00B0F0"/>
              </a:solidFill>
            </a:endParaRPr>
          </a:p>
        </p:txBody>
      </p:sp>
      <p:sp>
        <p:nvSpPr>
          <p:cNvPr id="36" name="TextBox 35"/>
          <p:cNvSpPr txBox="1"/>
          <p:nvPr/>
        </p:nvSpPr>
        <p:spPr>
          <a:xfrm>
            <a:off x="2463208" y="2919136"/>
            <a:ext cx="277640" cy="523220"/>
          </a:xfrm>
          <a:prstGeom prst="rect">
            <a:avLst/>
          </a:prstGeom>
          <a:noFill/>
        </p:spPr>
        <p:txBody>
          <a:bodyPr wrap="none" rtlCol="0">
            <a:spAutoFit/>
          </a:bodyPr>
          <a:lstStyle/>
          <a:p>
            <a:r>
              <a:rPr lang="en-GB" sz="2800" b="1" dirty="0" smtClean="0">
                <a:solidFill>
                  <a:srgbClr val="00B0F0"/>
                </a:solidFill>
              </a:rPr>
              <a:t>,</a:t>
            </a:r>
            <a:endParaRPr lang="en-US" sz="2800" b="1" dirty="0">
              <a:solidFill>
                <a:srgbClr val="00B0F0"/>
              </a:solidFill>
            </a:endParaRPr>
          </a:p>
        </p:txBody>
      </p:sp>
      <p:sp>
        <p:nvSpPr>
          <p:cNvPr id="38" name="TextBox 37"/>
          <p:cNvSpPr txBox="1"/>
          <p:nvPr/>
        </p:nvSpPr>
        <p:spPr>
          <a:xfrm>
            <a:off x="2463209" y="3785027"/>
            <a:ext cx="3401829" cy="523220"/>
          </a:xfrm>
          <a:prstGeom prst="rect">
            <a:avLst/>
          </a:prstGeom>
          <a:noFill/>
        </p:spPr>
        <p:txBody>
          <a:bodyPr wrap="none" rtlCol="0">
            <a:spAutoFit/>
          </a:bodyPr>
          <a:lstStyle/>
          <a:p>
            <a:r>
              <a:rPr lang="en-GB" sz="2800" b="1" dirty="0" smtClean="0">
                <a:solidFill>
                  <a:srgbClr val="00B0F0"/>
                </a:solidFill>
              </a:rPr>
              <a:t>,where </a:t>
            </a:r>
            <a:r>
              <a:rPr lang="en-GB" sz="2800" b="1" dirty="0" smtClean="0">
                <a:solidFill>
                  <a:srgbClr val="00B0F0"/>
                </a:solidFill>
              </a:rPr>
              <a:t>the film is </a:t>
            </a:r>
            <a:r>
              <a:rPr lang="en-GB" sz="2800" b="1" dirty="0" smtClean="0">
                <a:solidFill>
                  <a:srgbClr val="00B0F0"/>
                </a:solidFill>
              </a:rPr>
              <a:t>set,</a:t>
            </a:r>
            <a:endParaRPr lang="en-US" dirty="0"/>
          </a:p>
        </p:txBody>
      </p:sp>
      <p:sp>
        <p:nvSpPr>
          <p:cNvPr id="39" name="TextBox 38"/>
          <p:cNvSpPr txBox="1"/>
          <p:nvPr/>
        </p:nvSpPr>
        <p:spPr>
          <a:xfrm>
            <a:off x="3021570" y="4679083"/>
            <a:ext cx="8114594" cy="523220"/>
          </a:xfrm>
          <a:prstGeom prst="rect">
            <a:avLst/>
          </a:prstGeom>
          <a:noFill/>
        </p:spPr>
        <p:txBody>
          <a:bodyPr wrap="none" rtlCol="0">
            <a:spAutoFit/>
          </a:bodyPr>
          <a:lstStyle/>
          <a:p>
            <a:r>
              <a:rPr lang="en-GB" sz="2800" b="1" dirty="0">
                <a:solidFill>
                  <a:srgbClr val="00B0F0"/>
                </a:solidFill>
              </a:rPr>
              <a:t>w</a:t>
            </a:r>
            <a:r>
              <a:rPr lang="en-GB" sz="2800" b="1" dirty="0" smtClean="0">
                <a:solidFill>
                  <a:srgbClr val="00B0F0"/>
                </a:solidFill>
              </a:rPr>
              <a:t>hose autobiography is called </a:t>
            </a:r>
            <a:r>
              <a:rPr lang="en-GB" sz="2800" b="1" i="1" dirty="0" smtClean="0">
                <a:solidFill>
                  <a:srgbClr val="00B0F0"/>
                </a:solidFill>
              </a:rPr>
              <a:t>Long </a:t>
            </a:r>
            <a:r>
              <a:rPr lang="en-GB" sz="2800" b="1" i="1" dirty="0">
                <a:solidFill>
                  <a:srgbClr val="00B0F0"/>
                </a:solidFill>
              </a:rPr>
              <a:t>W</a:t>
            </a:r>
            <a:r>
              <a:rPr lang="en-GB" sz="2800" b="1" i="1" dirty="0" smtClean="0">
                <a:solidFill>
                  <a:srgbClr val="00B0F0"/>
                </a:solidFill>
              </a:rPr>
              <a:t>alk to Freedom</a:t>
            </a:r>
            <a:endParaRPr lang="en-US" i="1" dirty="0"/>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68713" y="1177439"/>
            <a:ext cx="3149360" cy="2832588"/>
          </a:xfrm>
          <a:prstGeom prst="rect">
            <a:avLst/>
          </a:prstGeom>
          <a:effectLst>
            <a:outerShdw blurRad="50800" dist="38100" dir="10800000" algn="r" rotWithShape="0">
              <a:prstClr val="black">
                <a:alpha val="40000"/>
              </a:prstClr>
            </a:outerShdw>
          </a:effectLst>
        </p:spPr>
      </p:pic>
      <p:sp>
        <p:nvSpPr>
          <p:cNvPr id="41" name="Rectangle 40"/>
          <p:cNvSpPr/>
          <p:nvPr/>
        </p:nvSpPr>
        <p:spPr>
          <a:xfrm>
            <a:off x="2689435" y="1714500"/>
            <a:ext cx="2385485" cy="369332"/>
          </a:xfrm>
          <a:prstGeom prst="rect">
            <a:avLst/>
          </a:prstGeom>
        </p:spPr>
        <p:txBody>
          <a:bodyPr wrap="square">
            <a:spAutoFit/>
          </a:bodyPr>
          <a:lstStyle/>
          <a:p>
            <a:r>
              <a:rPr lang="en-GB" b="1" dirty="0" smtClean="0">
                <a:solidFill>
                  <a:srgbClr val="00B0F0"/>
                </a:solidFill>
              </a:rPr>
              <a:t>,who is  American,</a:t>
            </a:r>
            <a:endParaRPr lang="en-US" dirty="0"/>
          </a:p>
        </p:txBody>
      </p:sp>
    </p:spTree>
    <p:extLst>
      <p:ext uri="{BB962C8B-B14F-4D97-AF65-F5344CB8AC3E}">
        <p14:creationId xmlns:p14="http://schemas.microsoft.com/office/powerpoint/2010/main" xmlns="" val="1748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grpId="1"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ircle(in)">
                                      <p:cBhvr>
                                        <p:cTn id="27" dur="2000"/>
                                        <p:tgtEl>
                                          <p:spTgt spid="24"/>
                                        </p:tgtEl>
                                      </p:cBhvr>
                                    </p:animEffect>
                                  </p:childTnLst>
                                </p:cTn>
                              </p:par>
                              <p:par>
                                <p:cTn id="28" presetID="6" presetClass="entr" presetSubtype="16" fill="hold" grpId="1"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circle(in)">
                                      <p:cBhvr>
                                        <p:cTn id="30" dur="20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circle(in)">
                                      <p:cBhvr>
                                        <p:cTn id="35" dur="2000"/>
                                        <p:tgtEl>
                                          <p:spTgt spid="26"/>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circle(in)">
                                      <p:cBhvr>
                                        <p:cTn id="38" dur="20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circle(in)">
                                      <p:cBhvr>
                                        <p:cTn id="43" dur="2000"/>
                                        <p:tgtEl>
                                          <p:spTgt spid="28"/>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circle(in)">
                                      <p:cBhvr>
                                        <p:cTn id="46" dur="20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0" nodeType="clickEffect">
                                  <p:stCondLst>
                                    <p:cond delay="0"/>
                                  </p:stCondLst>
                                  <p:childTnLst>
                                    <p:animMotion origin="layout" path="M 0.02187 -0.00162 L 0.22494 -0.00116 " pathEditMode="relative" rAng="0" ptsTypes="AA">
                                      <p:cBhvr>
                                        <p:cTn id="50" dur="2000" fill="hold"/>
                                        <p:tgtEl>
                                          <p:spTgt spid="8"/>
                                        </p:tgtEl>
                                        <p:attrNameLst>
                                          <p:attrName>ppt_x</p:attrName>
                                          <p:attrName>ppt_y</p:attrName>
                                        </p:attrNameLst>
                                      </p:cBhvr>
                                      <p:rCtr x="10154" y="23"/>
                                    </p:animMotion>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1" nodeType="clickEffect">
                                  <p:stCondLst>
                                    <p:cond delay="0"/>
                                  </p:stCondLst>
                                  <p:childTnLst>
                                    <p:animMotion origin="layout" path="M -2.80656E-6 -3.55854E-6 L 0.00052 -0.02406 " pathEditMode="relative" rAng="0" ptsTypes="AA">
                                      <p:cBhvr>
                                        <p:cTn id="54" dur="2000" fill="hold"/>
                                        <p:tgtEl>
                                          <p:spTgt spid="24"/>
                                        </p:tgtEl>
                                        <p:attrNameLst>
                                          <p:attrName>ppt_x</p:attrName>
                                          <p:attrName>ppt_y</p:attrName>
                                        </p:attrNameLst>
                                      </p:cBhvr>
                                      <p:rCtr x="26" y="-1203"/>
                                    </p:animMotion>
                                  </p:childTnLst>
                                </p:cTn>
                              </p:par>
                              <p:par>
                                <p:cTn id="55" presetID="42" presetClass="path" presetSubtype="0" accel="50000" decel="50000" fill="hold" grpId="0" nodeType="withEffect">
                                  <p:stCondLst>
                                    <p:cond delay="0"/>
                                  </p:stCondLst>
                                  <p:childTnLst>
                                    <p:animMotion origin="layout" path="M 2.79333E-6 -2.96296E-6 L -0.15653 0.0338 " pathEditMode="relative" rAng="0" ptsTypes="AA">
                                      <p:cBhvr>
                                        <p:cTn id="56" dur="2000" fill="hold"/>
                                        <p:tgtEl>
                                          <p:spTgt spid="25"/>
                                        </p:tgtEl>
                                        <p:attrNameLst>
                                          <p:attrName>ppt_x</p:attrName>
                                          <p:attrName>ppt_y</p:attrName>
                                        </p:attrNameLst>
                                      </p:cBhvr>
                                      <p:rCtr x="-7827" y="1690"/>
                                    </p:animMotion>
                                  </p:childTnLst>
                                </p:cTn>
                              </p:par>
                            </p:childTnLst>
                          </p:cTn>
                        </p:par>
                        <p:par>
                          <p:cTn id="57" fill="hold">
                            <p:stCondLst>
                              <p:cond delay="2000"/>
                            </p:stCondLst>
                            <p:childTnLst>
                              <p:par>
                                <p:cTn id="58" presetID="2" presetClass="entr" presetSubtype="4"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additive="base">
                                        <p:cTn id="60" dur="500" fill="hold"/>
                                        <p:tgtEl>
                                          <p:spTgt spid="37"/>
                                        </p:tgtEl>
                                        <p:attrNameLst>
                                          <p:attrName>ppt_x</p:attrName>
                                        </p:attrNameLst>
                                      </p:cBhvr>
                                      <p:tavLst>
                                        <p:tav tm="0">
                                          <p:val>
                                            <p:strVal val="#ppt_x"/>
                                          </p:val>
                                        </p:tav>
                                        <p:tav tm="100000">
                                          <p:val>
                                            <p:strVal val="#ppt_x"/>
                                          </p:val>
                                        </p:tav>
                                      </p:tavLst>
                                    </p:anim>
                                    <p:anim calcmode="lin" valueType="num">
                                      <p:cBhvr additive="base">
                                        <p:cTn id="61" dur="500" fill="hold"/>
                                        <p:tgtEl>
                                          <p:spTgt spid="37"/>
                                        </p:tgtEl>
                                        <p:attrNameLst>
                                          <p:attrName>ppt_y</p:attrName>
                                        </p:attrNameLst>
                                      </p:cBhvr>
                                      <p:tavLst>
                                        <p:tav tm="0">
                                          <p:val>
                                            <p:strVal val="1+#ppt_h/2"/>
                                          </p:val>
                                        </p:tav>
                                        <p:tav tm="100000">
                                          <p:val>
                                            <p:strVal val="#ppt_y"/>
                                          </p:val>
                                        </p:tav>
                                      </p:tavLst>
                                    </p:anim>
                                  </p:childTnLst>
                                </p:cTn>
                              </p:par>
                            </p:childTnLst>
                          </p:cTn>
                        </p:par>
                        <p:par>
                          <p:cTn id="62" fill="hold">
                            <p:stCondLst>
                              <p:cond delay="25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grpId="1" nodeType="clickEffect">
                                  <p:stCondLst>
                                    <p:cond delay="0"/>
                                  </p:stCondLst>
                                  <p:childTnLst>
                                    <p:animMotion origin="layout" path="M -4.50664E-6 7.40741E-7 L 0.27376 0.00185 " pathEditMode="relative" rAng="0" ptsTypes="AA">
                                      <p:cBhvr>
                                        <p:cTn id="76" dur="2000" fill="hold"/>
                                        <p:tgtEl>
                                          <p:spTgt spid="27"/>
                                        </p:tgtEl>
                                        <p:attrNameLst>
                                          <p:attrName>ppt_x</p:attrName>
                                          <p:attrName>ppt_y</p:attrName>
                                        </p:attrNameLst>
                                      </p:cBhvr>
                                      <p:rCtr x="13681" y="93"/>
                                    </p:animMotion>
                                  </p:childTnLst>
                                </p:cTn>
                              </p:par>
                            </p:childTnLst>
                          </p:cTn>
                        </p:par>
                        <p:par>
                          <p:cTn id="77" fill="hold">
                            <p:stCondLst>
                              <p:cond delay="2000"/>
                            </p:stCondLst>
                            <p:childTnLst>
                              <p:par>
                                <p:cTn id="78" presetID="2" presetClass="entr" presetSubtype="4"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 calcmode="lin" valueType="num">
                                      <p:cBhvr additive="base">
                                        <p:cTn id="80" dur="500" fill="hold"/>
                                        <p:tgtEl>
                                          <p:spTgt spid="38"/>
                                        </p:tgtEl>
                                        <p:attrNameLst>
                                          <p:attrName>ppt_x</p:attrName>
                                        </p:attrNameLst>
                                      </p:cBhvr>
                                      <p:tavLst>
                                        <p:tav tm="0">
                                          <p:val>
                                            <p:strVal val="#ppt_x"/>
                                          </p:val>
                                        </p:tav>
                                        <p:tav tm="100000">
                                          <p:val>
                                            <p:strVal val="#ppt_x"/>
                                          </p:val>
                                        </p:tav>
                                      </p:tavLst>
                                    </p:anim>
                                    <p:anim calcmode="lin" valueType="num">
                                      <p:cBhvr additive="base">
                                        <p:cTn id="8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path" presetSubtype="0" accel="50000" decel="50000" fill="hold" grpId="1" nodeType="clickEffect">
                                  <p:stCondLst>
                                    <p:cond delay="0"/>
                                  </p:stCondLst>
                                  <p:childTnLst>
                                    <p:animMotion origin="layout" path="M 1.53085E-6 -3.59556E-6 L -0.19396 0.05808 " pathEditMode="relative" rAng="0" ptsTypes="AA">
                                      <p:cBhvr>
                                        <p:cTn id="85" dur="2000" fill="hold"/>
                                        <p:tgtEl>
                                          <p:spTgt spid="29"/>
                                        </p:tgtEl>
                                        <p:attrNameLst>
                                          <p:attrName>ppt_x</p:attrName>
                                          <p:attrName>ppt_y</p:attrName>
                                        </p:attrNameLst>
                                      </p:cBhvr>
                                      <p:rCtr x="-9698" y="2892"/>
                                    </p:animMotion>
                                  </p:childTnLst>
                                </p:cTn>
                              </p:par>
                            </p:childTnLst>
                          </p:cTn>
                        </p:par>
                        <p:par>
                          <p:cTn id="86" fill="hold">
                            <p:stCondLst>
                              <p:cond delay="2000"/>
                            </p:stCondLst>
                            <p:childTnLst>
                              <p:par>
                                <p:cTn id="87" presetID="2" presetClass="entr" presetSubtype="4" fill="hold" grpId="0" nodeType="afterEffect">
                                  <p:stCondLst>
                                    <p:cond delay="0"/>
                                  </p:stCondLst>
                                  <p:childTnLst>
                                    <p:set>
                                      <p:cBhvr>
                                        <p:cTn id="88" dur="1" fill="hold">
                                          <p:stCondLst>
                                            <p:cond delay="0"/>
                                          </p:stCondLst>
                                        </p:cTn>
                                        <p:tgtEl>
                                          <p:spTgt spid="39"/>
                                        </p:tgtEl>
                                        <p:attrNameLst>
                                          <p:attrName>style.visibility</p:attrName>
                                        </p:attrNameLst>
                                      </p:cBhvr>
                                      <p:to>
                                        <p:strVal val="visible"/>
                                      </p:to>
                                    </p:set>
                                    <p:anim calcmode="lin" valueType="num">
                                      <p:cBhvr additive="base">
                                        <p:cTn id="89" dur="500" fill="hold"/>
                                        <p:tgtEl>
                                          <p:spTgt spid="39"/>
                                        </p:tgtEl>
                                        <p:attrNameLst>
                                          <p:attrName>ppt_x</p:attrName>
                                        </p:attrNameLst>
                                      </p:cBhvr>
                                      <p:tavLst>
                                        <p:tav tm="0">
                                          <p:val>
                                            <p:strVal val="#ppt_x"/>
                                          </p:val>
                                        </p:tav>
                                        <p:tav tm="100000">
                                          <p:val>
                                            <p:strVal val="#ppt_x"/>
                                          </p:val>
                                        </p:tav>
                                      </p:tavLst>
                                    </p:anim>
                                    <p:anim calcmode="lin" valueType="num">
                                      <p:cBhvr additive="base">
                                        <p:cTn id="90" dur="500" fill="hold"/>
                                        <p:tgtEl>
                                          <p:spTgt spid="39"/>
                                        </p:tgtEl>
                                        <p:attrNameLst>
                                          <p:attrName>ppt_y</p:attrName>
                                        </p:attrNameLst>
                                      </p:cBhvr>
                                      <p:tavLst>
                                        <p:tav tm="0">
                                          <p:val>
                                            <p:strVal val="1+#ppt_h/2"/>
                                          </p:val>
                                        </p:tav>
                                        <p:tav tm="100000">
                                          <p:val>
                                            <p:strVal val="#ppt_y"/>
                                          </p:val>
                                        </p:tav>
                                      </p:tavLst>
                                    </p:anim>
                                  </p:childTnLst>
                                </p:cTn>
                              </p:par>
                            </p:childTnLst>
                          </p:cTn>
                        </p:par>
                        <p:par>
                          <p:cTn id="91" fill="hold">
                            <p:stCondLst>
                              <p:cond delay="2500"/>
                            </p:stCondLst>
                            <p:childTnLst>
                              <p:par>
                                <p:cTn id="92" presetID="42" presetClass="entr" presetSubtype="0" fill="hold" grpId="0" nodeType="after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fade">
                                      <p:cBhvr>
                                        <p:cTn id="94" dur="1000"/>
                                        <p:tgtEl>
                                          <p:spTgt spid="34"/>
                                        </p:tgtEl>
                                      </p:cBhvr>
                                    </p:animEffect>
                                    <p:anim calcmode="lin" valueType="num">
                                      <p:cBhvr>
                                        <p:cTn id="95" dur="1000" fill="hold"/>
                                        <p:tgtEl>
                                          <p:spTgt spid="34"/>
                                        </p:tgtEl>
                                        <p:attrNameLst>
                                          <p:attrName>ppt_x</p:attrName>
                                        </p:attrNameLst>
                                      </p:cBhvr>
                                      <p:tavLst>
                                        <p:tav tm="0">
                                          <p:val>
                                            <p:strVal val="#ppt_x"/>
                                          </p:val>
                                        </p:tav>
                                        <p:tav tm="100000">
                                          <p:val>
                                            <p:strVal val="#ppt_x"/>
                                          </p:val>
                                        </p:tav>
                                      </p:tavLst>
                                    </p:anim>
                                    <p:anim calcmode="lin" valueType="num">
                                      <p:cBhvr>
                                        <p:cTn id="96" dur="1000" fill="hold"/>
                                        <p:tgtEl>
                                          <p:spTgt spid="34"/>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1000"/>
                                        <p:tgtEl>
                                          <p:spTgt spid="33"/>
                                        </p:tgtEl>
                                      </p:cBhvr>
                                    </p:animEffect>
                                    <p:anim calcmode="lin" valueType="num">
                                      <p:cBhvr>
                                        <p:cTn id="100" dur="1000" fill="hold"/>
                                        <p:tgtEl>
                                          <p:spTgt spid="33"/>
                                        </p:tgtEl>
                                        <p:attrNameLst>
                                          <p:attrName>ppt_x</p:attrName>
                                        </p:attrNameLst>
                                      </p:cBhvr>
                                      <p:tavLst>
                                        <p:tav tm="0">
                                          <p:val>
                                            <p:strVal val="#ppt_x"/>
                                          </p:val>
                                        </p:tav>
                                        <p:tav tm="100000">
                                          <p:val>
                                            <p:strVal val="#ppt_x"/>
                                          </p:val>
                                        </p:tav>
                                      </p:tavLst>
                                    </p:anim>
                                    <p:anim calcmode="lin" valueType="num">
                                      <p:cBhvr>
                                        <p:cTn id="10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 grpId="0"/>
      <p:bldP spid="7" grpId="0"/>
      <p:bldP spid="8" grpId="0"/>
      <p:bldP spid="8" grpId="1"/>
      <p:bldP spid="24" grpId="0"/>
      <p:bldP spid="24" grpId="1"/>
      <p:bldP spid="25" grpId="0"/>
      <p:bldP spid="25" grpId="1"/>
      <p:bldP spid="26" grpId="0"/>
      <p:bldP spid="27" grpId="0"/>
      <p:bldP spid="27" grpId="1"/>
      <p:bldP spid="28" grpId="0"/>
      <p:bldP spid="29" grpId="0"/>
      <p:bldP spid="29" grpId="1"/>
      <p:bldP spid="31" grpId="0"/>
      <p:bldP spid="33" grpId="0"/>
      <p:bldP spid="34" grpId="0"/>
      <p:bldP spid="36"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Cambridge University Press 2016</a:t>
            </a:r>
            <a:endParaRPr lang="en-US"/>
          </a:p>
        </p:txBody>
      </p:sp>
      <p:sp>
        <p:nvSpPr>
          <p:cNvPr id="2" name="Title 1"/>
          <p:cNvSpPr>
            <a:spLocks noGrp="1"/>
          </p:cNvSpPr>
          <p:nvPr>
            <p:ph type="title"/>
          </p:nvPr>
        </p:nvSpPr>
        <p:spPr/>
        <p:txBody>
          <a:bodyPr/>
          <a:lstStyle/>
          <a:p>
            <a:r>
              <a:rPr lang="en-GB" b="1" dirty="0" smtClean="0"/>
              <a:t>Relative clauses in action</a:t>
            </a:r>
            <a:endParaRPr lang="en-GB" b="1" dirty="0"/>
          </a:p>
        </p:txBody>
      </p:sp>
      <p:sp>
        <p:nvSpPr>
          <p:cNvPr id="3" name="Content Placeholder 2"/>
          <p:cNvSpPr>
            <a:spLocks noGrp="1"/>
          </p:cNvSpPr>
          <p:nvPr>
            <p:ph idx="1"/>
          </p:nvPr>
        </p:nvSpPr>
        <p:spPr>
          <a:xfrm>
            <a:off x="847899" y="1529542"/>
            <a:ext cx="10052474" cy="4389120"/>
          </a:xfrm>
        </p:spPr>
        <p:txBody>
          <a:bodyPr>
            <a:normAutofit/>
          </a:bodyPr>
          <a:lstStyle/>
          <a:p>
            <a:pPr marL="0" indent="0">
              <a:buNone/>
            </a:pPr>
            <a:r>
              <a:rPr lang="en-GB" dirty="0" smtClean="0"/>
              <a:t>Roald Dahl,              parents were </a:t>
            </a:r>
            <a:r>
              <a:rPr lang="en-GB" dirty="0"/>
              <a:t>N</a:t>
            </a:r>
            <a:r>
              <a:rPr lang="en-GB" dirty="0" smtClean="0"/>
              <a:t>orwegian, was brought up in Wales. He wasn’t happy at school,               he was brilliant at sport but not very good as a writer.</a:t>
            </a:r>
          </a:p>
          <a:p>
            <a:pPr marL="0" indent="0">
              <a:buNone/>
            </a:pPr>
            <a:r>
              <a:rPr lang="en-GB" dirty="0" smtClean="0"/>
              <a:t>His first children’s novel,             was called </a:t>
            </a:r>
            <a:r>
              <a:rPr lang="en-GB" i="1" dirty="0" smtClean="0"/>
              <a:t>The Gremlins</a:t>
            </a:r>
            <a:r>
              <a:rPr lang="en-GB" dirty="0" smtClean="0"/>
              <a:t>, was published in 1943 and he went on to write many well known stories   </a:t>
            </a:r>
            <a:r>
              <a:rPr lang="en-GB" dirty="0" smtClean="0">
                <a:solidFill>
                  <a:schemeClr val="bg1"/>
                </a:solidFill>
              </a:rPr>
              <a:t>.</a:t>
            </a:r>
            <a:r>
              <a:rPr lang="en-GB" dirty="0" smtClean="0"/>
              <a:t>        are still popular today. </a:t>
            </a:r>
            <a:r>
              <a:rPr lang="en-GB" i="1" dirty="0" smtClean="0"/>
              <a:t>Matilda</a:t>
            </a:r>
            <a:r>
              <a:rPr lang="en-GB" dirty="0" smtClean="0"/>
              <a:t>, </a:t>
            </a:r>
            <a:r>
              <a:rPr lang="en-GB" i="1" dirty="0" smtClean="0"/>
              <a:t>Fantastic Mr Fox </a:t>
            </a:r>
            <a:r>
              <a:rPr lang="en-GB" dirty="0" smtClean="0"/>
              <a:t>and </a:t>
            </a:r>
            <a:r>
              <a:rPr lang="en-GB" i="1" dirty="0" smtClean="0"/>
              <a:t>The Witches</a:t>
            </a:r>
            <a:r>
              <a:rPr lang="en-GB" dirty="0"/>
              <a:t> are a few </a:t>
            </a:r>
            <a:r>
              <a:rPr lang="en-GB" dirty="0" smtClean="0"/>
              <a:t>examples of books</a:t>
            </a:r>
            <a:r>
              <a:rPr lang="en-GB" i="1" dirty="0" smtClean="0"/>
              <a:t> </a:t>
            </a:r>
            <a:r>
              <a:rPr lang="en-GB" dirty="0" smtClean="0"/>
              <a:t>             have all been made into films. His stories,             usually include villains and a good adult, are thought to reflect his childhood experiences.</a:t>
            </a:r>
            <a:endParaRPr lang="en-GB" dirty="0"/>
          </a:p>
        </p:txBody>
      </p:sp>
      <p:sp>
        <p:nvSpPr>
          <p:cNvPr id="6" name="TextBox 5"/>
          <p:cNvSpPr txBox="1"/>
          <p:nvPr/>
        </p:nvSpPr>
        <p:spPr>
          <a:xfrm>
            <a:off x="5882640" y="1878547"/>
            <a:ext cx="1219200" cy="423632"/>
          </a:xfrm>
          <a:prstGeom prst="rect">
            <a:avLst/>
          </a:prstGeom>
          <a:noFill/>
        </p:spPr>
        <p:txBody>
          <a:bodyPr wrap="square" rtlCol="0">
            <a:noAutofit/>
          </a:bodyPr>
          <a:lstStyle/>
          <a:p>
            <a:r>
              <a:rPr lang="en-GB" sz="2800" b="1" dirty="0" smtClean="0">
                <a:solidFill>
                  <a:srgbClr val="00B0F0"/>
                </a:solidFill>
              </a:rPr>
              <a:t>where</a:t>
            </a:r>
            <a:endParaRPr lang="en-GB" sz="2800" dirty="0"/>
          </a:p>
        </p:txBody>
      </p:sp>
      <p:sp>
        <p:nvSpPr>
          <p:cNvPr id="10" name="TextBox 9"/>
          <p:cNvSpPr txBox="1"/>
          <p:nvPr/>
        </p:nvSpPr>
        <p:spPr>
          <a:xfrm>
            <a:off x="2583162" y="1484581"/>
            <a:ext cx="1323822" cy="423632"/>
          </a:xfrm>
          <a:prstGeom prst="rect">
            <a:avLst/>
          </a:prstGeom>
          <a:noFill/>
        </p:spPr>
        <p:txBody>
          <a:bodyPr wrap="square" rtlCol="0">
            <a:noAutofit/>
          </a:bodyPr>
          <a:lstStyle/>
          <a:p>
            <a:r>
              <a:rPr lang="en-GB" sz="2800" b="1" dirty="0" smtClean="0">
                <a:solidFill>
                  <a:srgbClr val="00B0F0"/>
                </a:solidFill>
              </a:rPr>
              <a:t>whose</a:t>
            </a:r>
            <a:endParaRPr lang="en-GB" sz="2800" dirty="0"/>
          </a:p>
        </p:txBody>
      </p:sp>
      <p:sp>
        <p:nvSpPr>
          <p:cNvPr id="12" name="TextBox 11"/>
          <p:cNvSpPr txBox="1"/>
          <p:nvPr/>
        </p:nvSpPr>
        <p:spPr>
          <a:xfrm>
            <a:off x="4404876" y="2761179"/>
            <a:ext cx="1185679" cy="423632"/>
          </a:xfrm>
          <a:prstGeom prst="rect">
            <a:avLst/>
          </a:prstGeom>
          <a:noFill/>
        </p:spPr>
        <p:txBody>
          <a:bodyPr wrap="square" rtlCol="0">
            <a:noAutofit/>
          </a:bodyPr>
          <a:lstStyle/>
          <a:p>
            <a:r>
              <a:rPr lang="en-GB" sz="2800" b="1" dirty="0" smtClean="0">
                <a:solidFill>
                  <a:srgbClr val="00B0F0"/>
                </a:solidFill>
              </a:rPr>
              <a:t>which</a:t>
            </a:r>
            <a:endParaRPr lang="en-GB" sz="2800" dirty="0"/>
          </a:p>
        </p:txBody>
      </p:sp>
      <p:sp>
        <p:nvSpPr>
          <p:cNvPr id="14" name="TextBox 13"/>
          <p:cNvSpPr txBox="1"/>
          <p:nvPr/>
        </p:nvSpPr>
        <p:spPr>
          <a:xfrm>
            <a:off x="868599" y="3546845"/>
            <a:ext cx="966716" cy="423632"/>
          </a:xfrm>
          <a:prstGeom prst="rect">
            <a:avLst/>
          </a:prstGeom>
          <a:noFill/>
        </p:spPr>
        <p:txBody>
          <a:bodyPr wrap="square" rtlCol="0">
            <a:noAutofit/>
          </a:bodyPr>
          <a:lstStyle/>
          <a:p>
            <a:r>
              <a:rPr lang="en-GB" sz="2800" b="1" dirty="0" smtClean="0">
                <a:solidFill>
                  <a:srgbClr val="00B0F0"/>
                </a:solidFill>
              </a:rPr>
              <a:t>that</a:t>
            </a:r>
            <a:endParaRPr lang="en-GB" sz="2800" dirty="0"/>
          </a:p>
        </p:txBody>
      </p:sp>
      <p:sp>
        <p:nvSpPr>
          <p:cNvPr id="15" name="TextBox 14"/>
          <p:cNvSpPr txBox="1"/>
          <p:nvPr/>
        </p:nvSpPr>
        <p:spPr>
          <a:xfrm>
            <a:off x="6281936" y="3920602"/>
            <a:ext cx="1185679" cy="423632"/>
          </a:xfrm>
          <a:prstGeom prst="rect">
            <a:avLst/>
          </a:prstGeom>
          <a:noFill/>
        </p:spPr>
        <p:txBody>
          <a:bodyPr wrap="square" rtlCol="0">
            <a:noAutofit/>
          </a:bodyPr>
          <a:lstStyle/>
          <a:p>
            <a:r>
              <a:rPr lang="en-GB" sz="2800" b="1" dirty="0" smtClean="0">
                <a:solidFill>
                  <a:srgbClr val="00B0F0"/>
                </a:solidFill>
              </a:rPr>
              <a:t>which</a:t>
            </a:r>
            <a:endParaRPr lang="en-GB" sz="2800" dirty="0"/>
          </a:p>
        </p:txBody>
      </p:sp>
      <p:sp>
        <p:nvSpPr>
          <p:cNvPr id="16" name="TextBox 15"/>
          <p:cNvSpPr txBox="1"/>
          <p:nvPr/>
        </p:nvSpPr>
        <p:spPr>
          <a:xfrm>
            <a:off x="4007741" y="4299621"/>
            <a:ext cx="1082933" cy="423632"/>
          </a:xfrm>
          <a:prstGeom prst="rect">
            <a:avLst/>
          </a:prstGeom>
          <a:noFill/>
        </p:spPr>
        <p:txBody>
          <a:bodyPr wrap="square" rtlCol="0">
            <a:noAutofit/>
          </a:bodyPr>
          <a:lstStyle/>
          <a:p>
            <a:r>
              <a:rPr lang="en-GB" sz="2800" b="1" dirty="0" smtClean="0">
                <a:solidFill>
                  <a:srgbClr val="00B0F0"/>
                </a:solidFill>
              </a:rPr>
              <a:t>which</a:t>
            </a:r>
            <a:endParaRPr lang="en-GB" sz="2800" dirty="0"/>
          </a:p>
        </p:txBody>
      </p:sp>
    </p:spTree>
    <p:extLst>
      <p:ext uri="{BB962C8B-B14F-4D97-AF65-F5344CB8AC3E}">
        <p14:creationId xmlns:p14="http://schemas.microsoft.com/office/powerpoint/2010/main" xmlns="" val="183711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12"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99601" y="2614585"/>
            <a:ext cx="1707396" cy="17629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 name="Content Placeholder 4"/>
          <p:cNvSpPr txBox="1">
            <a:spLocks/>
          </p:cNvSpPr>
          <p:nvPr/>
        </p:nvSpPr>
        <p:spPr>
          <a:xfrm>
            <a:off x="733425" y="1816786"/>
            <a:ext cx="8292140" cy="424667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Font typeface="Arial" panose="020B0604020202020204" pitchFamily="34" charset="0"/>
              <a:buNone/>
            </a:pPr>
            <a:r>
              <a:rPr lang="en-GB" sz="3400" dirty="0" smtClean="0"/>
              <a:t>I’m going to visit my Uncle Joe, </a:t>
            </a:r>
            <a:r>
              <a:rPr lang="en-GB" sz="3400" b="1" dirty="0" smtClean="0">
                <a:solidFill>
                  <a:srgbClr val="00B0F0"/>
                </a:solidFill>
              </a:rPr>
              <a:t>who</a:t>
            </a:r>
            <a:r>
              <a:rPr lang="en-GB" sz="3400" dirty="0" smtClean="0"/>
              <a:t> lives in London.</a:t>
            </a:r>
          </a:p>
          <a:p>
            <a:pPr marL="0" indent="0">
              <a:lnSpc>
                <a:spcPct val="150000"/>
              </a:lnSpc>
              <a:spcBef>
                <a:spcPts val="0"/>
              </a:spcBef>
              <a:buFont typeface="Arial" panose="020B0604020202020204" pitchFamily="34" charset="0"/>
              <a:buNone/>
            </a:pPr>
            <a:endParaRPr lang="en-GB" sz="3400" dirty="0" smtClean="0"/>
          </a:p>
          <a:p>
            <a:pPr marL="0" indent="0">
              <a:lnSpc>
                <a:spcPct val="150000"/>
              </a:lnSpc>
              <a:spcBef>
                <a:spcPts val="0"/>
              </a:spcBef>
              <a:buFont typeface="Arial" panose="020B0604020202020204" pitchFamily="34" charset="0"/>
              <a:buNone/>
            </a:pPr>
            <a:r>
              <a:rPr lang="en-GB" sz="3400" dirty="0" smtClean="0"/>
              <a:t>I’m in Brazil, </a:t>
            </a:r>
            <a:r>
              <a:rPr lang="en-GB" sz="3400" b="1" dirty="0" smtClean="0">
                <a:solidFill>
                  <a:srgbClr val="00B0F0"/>
                </a:solidFill>
              </a:rPr>
              <a:t>which</a:t>
            </a:r>
            <a:r>
              <a:rPr lang="en-GB" sz="3400" dirty="0" smtClean="0"/>
              <a:t> is a beautiful country.</a:t>
            </a:r>
          </a:p>
          <a:p>
            <a:pPr marL="0" indent="0">
              <a:lnSpc>
                <a:spcPct val="150000"/>
              </a:lnSpc>
              <a:spcBef>
                <a:spcPts val="0"/>
              </a:spcBef>
              <a:buFont typeface="Arial" panose="020B0604020202020204" pitchFamily="34" charset="0"/>
              <a:buNone/>
            </a:pPr>
            <a:endParaRPr lang="en-GB" sz="3400" dirty="0" smtClean="0"/>
          </a:p>
          <a:p>
            <a:pPr marL="0" indent="0">
              <a:lnSpc>
                <a:spcPct val="150000"/>
              </a:lnSpc>
              <a:spcBef>
                <a:spcPts val="0"/>
              </a:spcBef>
              <a:buFont typeface="Arial" panose="020B0604020202020204" pitchFamily="34" charset="0"/>
              <a:buNone/>
            </a:pPr>
            <a:r>
              <a:rPr lang="en-GB" sz="3400" dirty="0" smtClean="0"/>
              <a:t>The girl, </a:t>
            </a:r>
            <a:r>
              <a:rPr lang="en-GB" sz="3400" b="1" dirty="0" smtClean="0">
                <a:solidFill>
                  <a:srgbClr val="00B0F0"/>
                </a:solidFill>
              </a:rPr>
              <a:t>whose</a:t>
            </a:r>
            <a:r>
              <a:rPr lang="en-GB" sz="3400" dirty="0" smtClean="0"/>
              <a:t> dad was Spanish, had blonde hair.</a:t>
            </a:r>
          </a:p>
          <a:p>
            <a:pPr marL="0" indent="0">
              <a:lnSpc>
                <a:spcPct val="150000"/>
              </a:lnSpc>
              <a:spcBef>
                <a:spcPts val="0"/>
              </a:spcBef>
              <a:buFont typeface="Arial" panose="020B0604020202020204" pitchFamily="34" charset="0"/>
              <a:buNone/>
            </a:pPr>
            <a:endParaRPr lang="en-GB" sz="3400" dirty="0" smtClean="0"/>
          </a:p>
          <a:p>
            <a:pPr marL="0" indent="0">
              <a:lnSpc>
                <a:spcPct val="150000"/>
              </a:lnSpc>
              <a:spcBef>
                <a:spcPts val="0"/>
              </a:spcBef>
              <a:buFont typeface="Arial" panose="020B0604020202020204" pitchFamily="34" charset="0"/>
              <a:buNone/>
            </a:pPr>
            <a:r>
              <a:rPr lang="en-GB" sz="3400" dirty="0" smtClean="0"/>
              <a:t>The town </a:t>
            </a:r>
            <a:r>
              <a:rPr lang="en-GB" sz="3400" b="1" dirty="0" smtClean="0">
                <a:solidFill>
                  <a:srgbClr val="00B0F0"/>
                </a:solidFill>
              </a:rPr>
              <a:t>where</a:t>
            </a:r>
            <a:r>
              <a:rPr lang="en-GB" sz="3400" dirty="0" smtClean="0"/>
              <a:t> the story is set is fictional.</a:t>
            </a:r>
            <a:endParaRPr lang="en-GB" sz="3400" dirty="0"/>
          </a:p>
        </p:txBody>
      </p:sp>
      <p:pic>
        <p:nvPicPr>
          <p:cNvPr id="4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44115" y="4878543"/>
            <a:ext cx="1689472" cy="17444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50508" y="3738255"/>
            <a:ext cx="1696394" cy="17516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30266" y="1409622"/>
            <a:ext cx="1790597" cy="18488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ontent Placeholder 4"/>
          <p:cNvSpPr>
            <a:spLocks noGrp="1"/>
          </p:cNvSpPr>
          <p:nvPr>
            <p:ph idx="1"/>
          </p:nvPr>
        </p:nvSpPr>
        <p:spPr>
          <a:xfrm>
            <a:off x="733425" y="1390650"/>
            <a:ext cx="8292140" cy="4246671"/>
          </a:xfrm>
        </p:spPr>
        <p:txBody>
          <a:bodyPr>
            <a:normAutofit fontScale="85000" lnSpcReduction="20000"/>
          </a:bodyPr>
          <a:lstStyle/>
          <a:p>
            <a:pPr marL="0" indent="0">
              <a:lnSpc>
                <a:spcPct val="150000"/>
              </a:lnSpc>
              <a:spcBef>
                <a:spcPts val="0"/>
              </a:spcBef>
              <a:buNone/>
            </a:pPr>
            <a:r>
              <a:rPr lang="en-GB" sz="3400" dirty="0" smtClean="0"/>
              <a:t>I’m going to visit my </a:t>
            </a:r>
            <a:r>
              <a:rPr lang="en-GB" sz="3400" dirty="0"/>
              <a:t>U</a:t>
            </a:r>
            <a:r>
              <a:rPr lang="en-GB" sz="3400" dirty="0" smtClean="0"/>
              <a:t>ncle Joe, which lives in London.</a:t>
            </a:r>
          </a:p>
          <a:p>
            <a:pPr marL="0" indent="0">
              <a:lnSpc>
                <a:spcPct val="150000"/>
              </a:lnSpc>
              <a:spcBef>
                <a:spcPts val="0"/>
              </a:spcBef>
              <a:buNone/>
            </a:pPr>
            <a:endParaRPr lang="en-GB" sz="3400" dirty="0" smtClean="0"/>
          </a:p>
          <a:p>
            <a:pPr marL="0" indent="0">
              <a:lnSpc>
                <a:spcPct val="150000"/>
              </a:lnSpc>
              <a:spcBef>
                <a:spcPts val="0"/>
              </a:spcBef>
              <a:buNone/>
            </a:pPr>
            <a:r>
              <a:rPr lang="en-GB" sz="3400" dirty="0" smtClean="0"/>
              <a:t>I’m in Brazil, that is a beautiful country.</a:t>
            </a:r>
          </a:p>
          <a:p>
            <a:pPr marL="0" indent="0">
              <a:lnSpc>
                <a:spcPct val="150000"/>
              </a:lnSpc>
              <a:spcBef>
                <a:spcPts val="0"/>
              </a:spcBef>
              <a:buNone/>
            </a:pPr>
            <a:endParaRPr lang="en-GB" sz="3400" dirty="0" smtClean="0"/>
          </a:p>
          <a:p>
            <a:pPr marL="0" indent="0">
              <a:lnSpc>
                <a:spcPct val="150000"/>
              </a:lnSpc>
              <a:spcBef>
                <a:spcPts val="0"/>
              </a:spcBef>
              <a:buNone/>
            </a:pPr>
            <a:r>
              <a:rPr lang="en-GB" sz="3400" dirty="0" smtClean="0"/>
              <a:t>The girl, who dad was Spanish, had blonde hair.</a:t>
            </a:r>
          </a:p>
          <a:p>
            <a:pPr marL="0" indent="0">
              <a:lnSpc>
                <a:spcPct val="150000"/>
              </a:lnSpc>
              <a:spcBef>
                <a:spcPts val="0"/>
              </a:spcBef>
              <a:buNone/>
            </a:pPr>
            <a:endParaRPr lang="en-GB" sz="3400" dirty="0" smtClean="0"/>
          </a:p>
          <a:p>
            <a:pPr marL="0" indent="0">
              <a:lnSpc>
                <a:spcPct val="150000"/>
              </a:lnSpc>
              <a:spcBef>
                <a:spcPts val="0"/>
              </a:spcBef>
              <a:buNone/>
            </a:pPr>
            <a:r>
              <a:rPr lang="en-GB" sz="3400" dirty="0" smtClean="0"/>
              <a:t>The town which the story is set is fictional.</a:t>
            </a:r>
            <a:endParaRPr lang="en-GB" sz="3400" dirty="0"/>
          </a:p>
        </p:txBody>
      </p:sp>
      <p:sp>
        <p:nvSpPr>
          <p:cNvPr id="4" name="Footer Placeholder 3"/>
          <p:cNvSpPr>
            <a:spLocks noGrp="1"/>
          </p:cNvSpPr>
          <p:nvPr>
            <p:ph type="ftr" sz="quarter" idx="11"/>
          </p:nvPr>
        </p:nvSpPr>
        <p:spPr/>
        <p:txBody>
          <a:bodyPr/>
          <a:lstStyle/>
          <a:p>
            <a:r>
              <a:rPr lang="en-US" smtClean="0"/>
              <a:t>© Cambridge University Press 2016</a:t>
            </a:r>
            <a:endParaRPr lang="en-US"/>
          </a:p>
        </p:txBody>
      </p:sp>
      <p:sp>
        <p:nvSpPr>
          <p:cNvPr id="2" name="Title 1"/>
          <p:cNvSpPr>
            <a:spLocks noGrp="1"/>
          </p:cNvSpPr>
          <p:nvPr>
            <p:ph type="title"/>
          </p:nvPr>
        </p:nvSpPr>
        <p:spPr/>
        <p:txBody>
          <a:bodyPr/>
          <a:lstStyle/>
          <a:p>
            <a:r>
              <a:rPr lang="en-GB" b="1" dirty="0" smtClean="0"/>
              <a:t>GET IT RIGHT!</a:t>
            </a:r>
            <a:endParaRPr lang="en-GB" b="1" dirty="0"/>
          </a:p>
        </p:txBody>
      </p:sp>
      <p:sp>
        <p:nvSpPr>
          <p:cNvPr id="19" name="Multiply 18"/>
          <p:cNvSpPr/>
          <p:nvPr/>
        </p:nvSpPr>
        <p:spPr>
          <a:xfrm>
            <a:off x="7204436" y="4733062"/>
            <a:ext cx="673823" cy="756821"/>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20" name="Multiply 19"/>
          <p:cNvSpPr/>
          <p:nvPr/>
        </p:nvSpPr>
        <p:spPr>
          <a:xfrm>
            <a:off x="6688744" y="2416746"/>
            <a:ext cx="664555" cy="726504"/>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21" name="Multiply 20"/>
          <p:cNvSpPr/>
          <p:nvPr/>
        </p:nvSpPr>
        <p:spPr>
          <a:xfrm>
            <a:off x="7869327" y="3620472"/>
            <a:ext cx="620784" cy="775181"/>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22" name="Multiply 21"/>
          <p:cNvSpPr/>
          <p:nvPr/>
        </p:nvSpPr>
        <p:spPr>
          <a:xfrm>
            <a:off x="8782510" y="1311150"/>
            <a:ext cx="600541" cy="703200"/>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cxnSp>
        <p:nvCxnSpPr>
          <p:cNvPr id="24" name="Straight Connector 23"/>
          <p:cNvCxnSpPr/>
          <p:nvPr/>
        </p:nvCxnSpPr>
        <p:spPr>
          <a:xfrm flipV="1">
            <a:off x="5485506" y="1771573"/>
            <a:ext cx="943869" cy="1"/>
          </a:xfrm>
          <a:prstGeom prst="line">
            <a:avLst/>
          </a:prstGeom>
          <a:ln w="38100"/>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a:off x="2734100" y="2922088"/>
            <a:ext cx="590125" cy="703"/>
          </a:xfrm>
          <a:prstGeom prst="line">
            <a:avLst/>
          </a:prstGeom>
          <a:ln w="38100"/>
        </p:spPr>
        <p:style>
          <a:lnRef idx="3">
            <a:schemeClr val="dk1"/>
          </a:lnRef>
          <a:fillRef idx="0">
            <a:schemeClr val="dk1"/>
          </a:fillRef>
          <a:effectRef idx="2">
            <a:schemeClr val="dk1"/>
          </a:effectRef>
          <a:fontRef idx="minor">
            <a:schemeClr val="tx1"/>
          </a:fontRef>
        </p:style>
      </p:cxnSp>
      <p:cxnSp>
        <p:nvCxnSpPr>
          <p:cNvPr id="40" name="Straight Connector 39"/>
          <p:cNvCxnSpPr/>
          <p:nvPr/>
        </p:nvCxnSpPr>
        <p:spPr>
          <a:xfrm>
            <a:off x="2101050" y="4079839"/>
            <a:ext cx="680675"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45" name="Straight Connector 44"/>
          <p:cNvCxnSpPr/>
          <p:nvPr/>
        </p:nvCxnSpPr>
        <p:spPr>
          <a:xfrm>
            <a:off x="2267801" y="5228881"/>
            <a:ext cx="970699" cy="0"/>
          </a:xfrm>
          <a:prstGeom prst="line">
            <a:avLst/>
          </a:prstGeom>
          <a:ln w="3810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344863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fltVal val="0"/>
                                          </p:val>
                                        </p:tav>
                                        <p:tav tm="100000">
                                          <p:val>
                                            <p:strVal val="#ppt_w"/>
                                          </p:val>
                                        </p:tav>
                                      </p:tavLst>
                                    </p:anim>
                                    <p:anim calcmode="lin" valueType="num">
                                      <p:cBhvr>
                                        <p:cTn id="13" dur="1000" fill="hold"/>
                                        <p:tgtEl>
                                          <p:spTgt spid="22"/>
                                        </p:tgtEl>
                                        <p:attrNameLst>
                                          <p:attrName>ppt_h</p:attrName>
                                        </p:attrNameLst>
                                      </p:cBhvr>
                                      <p:tavLst>
                                        <p:tav tm="0">
                                          <p:val>
                                            <p:fltVal val="0"/>
                                          </p:val>
                                        </p:tav>
                                        <p:tav tm="100000">
                                          <p:val>
                                            <p:strVal val="#ppt_h"/>
                                          </p:val>
                                        </p:tav>
                                      </p:tavLst>
                                    </p:anim>
                                    <p:anim calcmode="lin" valueType="num">
                                      <p:cBhvr>
                                        <p:cTn id="14" dur="1000" fill="hold"/>
                                        <p:tgtEl>
                                          <p:spTgt spid="22"/>
                                        </p:tgtEl>
                                        <p:attrNameLst>
                                          <p:attrName>style.rotation</p:attrName>
                                        </p:attrNameLst>
                                      </p:cBhvr>
                                      <p:tavLst>
                                        <p:tav tm="0">
                                          <p:val>
                                            <p:fltVal val="90"/>
                                          </p:val>
                                        </p:tav>
                                        <p:tav tm="100000">
                                          <p:val>
                                            <p:fltVal val="0"/>
                                          </p:val>
                                        </p:tav>
                                      </p:tavLst>
                                    </p:anim>
                                    <p:animEffect transition="in" filter="fade">
                                      <p:cBhvr>
                                        <p:cTn id="15" dur="1000"/>
                                        <p:tgtEl>
                                          <p:spTgt spid="22"/>
                                        </p:tgtEl>
                                      </p:cBhvr>
                                    </p:animEffect>
                                  </p:childTnLst>
                                </p:cTn>
                              </p:par>
                            </p:childTnLst>
                          </p:cTn>
                        </p:par>
                        <p:par>
                          <p:cTn id="16" fill="hold">
                            <p:stCondLst>
                              <p:cond delay="1000"/>
                            </p:stCondLst>
                            <p:childTnLst>
                              <p:par>
                                <p:cTn id="17" presetID="45"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0"/>
                                        <p:tgtEl>
                                          <p:spTgt spid="24"/>
                                        </p:tgtEl>
                                      </p:cBhvr>
                                    </p:animEffect>
                                    <p:anim calcmode="lin" valueType="num">
                                      <p:cBhvr>
                                        <p:cTn id="20" dur="2000" fill="hold"/>
                                        <p:tgtEl>
                                          <p:spTgt spid="24"/>
                                        </p:tgtEl>
                                        <p:attrNameLst>
                                          <p:attrName>ppt_w</p:attrName>
                                        </p:attrNameLst>
                                      </p:cBhvr>
                                      <p:tavLst>
                                        <p:tav tm="0" fmla="#ppt_w*sin(2.5*pi*$)">
                                          <p:val>
                                            <p:fltVal val="0"/>
                                          </p:val>
                                        </p:tav>
                                        <p:tav tm="100000">
                                          <p:val>
                                            <p:fltVal val="1"/>
                                          </p:val>
                                        </p:tav>
                                      </p:tavLst>
                                    </p:anim>
                                    <p:anim calcmode="lin" valueType="num">
                                      <p:cBhvr>
                                        <p:cTn id="21" dur="2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fade">
                                      <p:cBhvr>
                                        <p:cTn id="26" dur="500"/>
                                        <p:tgtEl>
                                          <p:spTgt spid="26">
                                            <p:txEl>
                                              <p:pRg st="0" end="0"/>
                                            </p:txEl>
                                          </p:spTgt>
                                        </p:tgtEl>
                                      </p:cBhvr>
                                    </p:animEffect>
                                  </p:childTnLst>
                                </p:cTn>
                              </p:par>
                            </p:childTnLst>
                          </p:cTn>
                        </p:par>
                        <p:par>
                          <p:cTn id="27" fill="hold">
                            <p:stCondLst>
                              <p:cond delay="500"/>
                            </p:stCondLst>
                            <p:childTnLst>
                              <p:par>
                                <p:cTn id="28" presetID="31"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1000" fill="hold"/>
                                        <p:tgtEl>
                                          <p:spTgt spid="30"/>
                                        </p:tgtEl>
                                        <p:attrNameLst>
                                          <p:attrName>ppt_w</p:attrName>
                                        </p:attrNameLst>
                                      </p:cBhvr>
                                      <p:tavLst>
                                        <p:tav tm="0">
                                          <p:val>
                                            <p:fltVal val="0"/>
                                          </p:val>
                                        </p:tav>
                                        <p:tav tm="100000">
                                          <p:val>
                                            <p:strVal val="#ppt_w"/>
                                          </p:val>
                                        </p:tav>
                                      </p:tavLst>
                                    </p:anim>
                                    <p:anim calcmode="lin" valueType="num">
                                      <p:cBhvr>
                                        <p:cTn id="31" dur="1000" fill="hold"/>
                                        <p:tgtEl>
                                          <p:spTgt spid="30"/>
                                        </p:tgtEl>
                                        <p:attrNameLst>
                                          <p:attrName>ppt_h</p:attrName>
                                        </p:attrNameLst>
                                      </p:cBhvr>
                                      <p:tavLst>
                                        <p:tav tm="0">
                                          <p:val>
                                            <p:fltVal val="0"/>
                                          </p:val>
                                        </p:tav>
                                        <p:tav tm="100000">
                                          <p:val>
                                            <p:strVal val="#ppt_h"/>
                                          </p:val>
                                        </p:tav>
                                      </p:tavLst>
                                    </p:anim>
                                    <p:anim calcmode="lin" valueType="num">
                                      <p:cBhvr>
                                        <p:cTn id="32" dur="1000" fill="hold"/>
                                        <p:tgtEl>
                                          <p:spTgt spid="30"/>
                                        </p:tgtEl>
                                        <p:attrNameLst>
                                          <p:attrName>style.rotation</p:attrName>
                                        </p:attrNameLst>
                                      </p:cBhvr>
                                      <p:tavLst>
                                        <p:tav tm="0">
                                          <p:val>
                                            <p:fltVal val="90"/>
                                          </p:val>
                                        </p:tav>
                                        <p:tav tm="100000">
                                          <p:val>
                                            <p:fltVal val="0"/>
                                          </p:val>
                                        </p:tav>
                                      </p:tavLst>
                                    </p:anim>
                                    <p:animEffect transition="in" filter="fade">
                                      <p:cBhvr>
                                        <p:cTn id="33" dur="10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fade">
                                      <p:cBhvr>
                                        <p:cTn id="38" dur="500"/>
                                        <p:tgtEl>
                                          <p:spTgt spid="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1000" fill="hold"/>
                                        <p:tgtEl>
                                          <p:spTgt spid="20"/>
                                        </p:tgtEl>
                                        <p:attrNameLst>
                                          <p:attrName>ppt_w</p:attrName>
                                        </p:attrNameLst>
                                      </p:cBhvr>
                                      <p:tavLst>
                                        <p:tav tm="0">
                                          <p:val>
                                            <p:fltVal val="0"/>
                                          </p:val>
                                        </p:tav>
                                        <p:tav tm="100000">
                                          <p:val>
                                            <p:strVal val="#ppt_w"/>
                                          </p:val>
                                        </p:tav>
                                      </p:tavLst>
                                    </p:anim>
                                    <p:anim calcmode="lin" valueType="num">
                                      <p:cBhvr>
                                        <p:cTn id="44" dur="1000" fill="hold"/>
                                        <p:tgtEl>
                                          <p:spTgt spid="20"/>
                                        </p:tgtEl>
                                        <p:attrNameLst>
                                          <p:attrName>ppt_h</p:attrName>
                                        </p:attrNameLst>
                                      </p:cBhvr>
                                      <p:tavLst>
                                        <p:tav tm="0">
                                          <p:val>
                                            <p:fltVal val="0"/>
                                          </p:val>
                                        </p:tav>
                                        <p:tav tm="100000">
                                          <p:val>
                                            <p:strVal val="#ppt_h"/>
                                          </p:val>
                                        </p:tav>
                                      </p:tavLst>
                                    </p:anim>
                                    <p:anim calcmode="lin" valueType="num">
                                      <p:cBhvr>
                                        <p:cTn id="45" dur="1000" fill="hold"/>
                                        <p:tgtEl>
                                          <p:spTgt spid="20"/>
                                        </p:tgtEl>
                                        <p:attrNameLst>
                                          <p:attrName>style.rotation</p:attrName>
                                        </p:attrNameLst>
                                      </p:cBhvr>
                                      <p:tavLst>
                                        <p:tav tm="0">
                                          <p:val>
                                            <p:fltVal val="90"/>
                                          </p:val>
                                        </p:tav>
                                        <p:tav tm="100000">
                                          <p:val>
                                            <p:fltVal val="0"/>
                                          </p:val>
                                        </p:tav>
                                      </p:tavLst>
                                    </p:anim>
                                    <p:animEffect transition="in" filter="fade">
                                      <p:cBhvr>
                                        <p:cTn id="46" dur="1000"/>
                                        <p:tgtEl>
                                          <p:spTgt spid="20"/>
                                        </p:tgtEl>
                                      </p:cBhvr>
                                    </p:animEffect>
                                  </p:childTnLst>
                                </p:cTn>
                              </p:par>
                            </p:childTnLst>
                          </p:cTn>
                        </p:par>
                        <p:par>
                          <p:cTn id="47" fill="hold">
                            <p:stCondLst>
                              <p:cond delay="1000"/>
                            </p:stCondLst>
                            <p:childTnLst>
                              <p:par>
                                <p:cTn id="48" presetID="45"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2000"/>
                                        <p:tgtEl>
                                          <p:spTgt spid="31"/>
                                        </p:tgtEl>
                                      </p:cBhvr>
                                    </p:animEffect>
                                    <p:anim calcmode="lin" valueType="num">
                                      <p:cBhvr>
                                        <p:cTn id="51" dur="2000" fill="hold"/>
                                        <p:tgtEl>
                                          <p:spTgt spid="31"/>
                                        </p:tgtEl>
                                        <p:attrNameLst>
                                          <p:attrName>ppt_w</p:attrName>
                                        </p:attrNameLst>
                                      </p:cBhvr>
                                      <p:tavLst>
                                        <p:tav tm="0" fmla="#ppt_w*sin(2.5*pi*$)">
                                          <p:val>
                                            <p:fltVal val="0"/>
                                          </p:val>
                                        </p:tav>
                                        <p:tav tm="100000">
                                          <p:val>
                                            <p:fltVal val="1"/>
                                          </p:val>
                                        </p:tav>
                                      </p:tavLst>
                                    </p:anim>
                                    <p:anim calcmode="lin" valueType="num">
                                      <p:cBhvr>
                                        <p:cTn id="52" dur="20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6">
                                            <p:txEl>
                                              <p:pRg st="2" end="2"/>
                                            </p:txEl>
                                          </p:spTgt>
                                        </p:tgtEl>
                                        <p:attrNameLst>
                                          <p:attrName>style.visibility</p:attrName>
                                        </p:attrNameLst>
                                      </p:cBhvr>
                                      <p:to>
                                        <p:strVal val="visible"/>
                                      </p:to>
                                    </p:set>
                                    <p:animEffect transition="in" filter="fade">
                                      <p:cBhvr>
                                        <p:cTn id="57" dur="500"/>
                                        <p:tgtEl>
                                          <p:spTgt spid="26">
                                            <p:txEl>
                                              <p:pRg st="2" end="2"/>
                                            </p:txEl>
                                          </p:spTgt>
                                        </p:tgtEl>
                                      </p:cBhvr>
                                    </p:animEffect>
                                  </p:childTnLst>
                                </p:cTn>
                              </p:par>
                            </p:childTnLst>
                          </p:cTn>
                        </p:par>
                        <p:par>
                          <p:cTn id="58" fill="hold">
                            <p:stCondLst>
                              <p:cond delay="500"/>
                            </p:stCondLst>
                            <p:childTnLst>
                              <p:par>
                                <p:cTn id="59" presetID="31"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1000" fill="hold"/>
                                        <p:tgtEl>
                                          <p:spTgt spid="39"/>
                                        </p:tgtEl>
                                        <p:attrNameLst>
                                          <p:attrName>ppt_w</p:attrName>
                                        </p:attrNameLst>
                                      </p:cBhvr>
                                      <p:tavLst>
                                        <p:tav tm="0">
                                          <p:val>
                                            <p:fltVal val="0"/>
                                          </p:val>
                                        </p:tav>
                                        <p:tav tm="100000">
                                          <p:val>
                                            <p:strVal val="#ppt_w"/>
                                          </p:val>
                                        </p:tav>
                                      </p:tavLst>
                                    </p:anim>
                                    <p:anim calcmode="lin" valueType="num">
                                      <p:cBhvr>
                                        <p:cTn id="62" dur="1000" fill="hold"/>
                                        <p:tgtEl>
                                          <p:spTgt spid="39"/>
                                        </p:tgtEl>
                                        <p:attrNameLst>
                                          <p:attrName>ppt_h</p:attrName>
                                        </p:attrNameLst>
                                      </p:cBhvr>
                                      <p:tavLst>
                                        <p:tav tm="0">
                                          <p:val>
                                            <p:fltVal val="0"/>
                                          </p:val>
                                        </p:tav>
                                        <p:tav tm="100000">
                                          <p:val>
                                            <p:strVal val="#ppt_h"/>
                                          </p:val>
                                        </p:tav>
                                      </p:tavLst>
                                    </p:anim>
                                    <p:anim calcmode="lin" valueType="num">
                                      <p:cBhvr>
                                        <p:cTn id="63" dur="1000" fill="hold"/>
                                        <p:tgtEl>
                                          <p:spTgt spid="39"/>
                                        </p:tgtEl>
                                        <p:attrNameLst>
                                          <p:attrName>style.rotation</p:attrName>
                                        </p:attrNameLst>
                                      </p:cBhvr>
                                      <p:tavLst>
                                        <p:tav tm="0">
                                          <p:val>
                                            <p:fltVal val="90"/>
                                          </p:val>
                                        </p:tav>
                                        <p:tav tm="100000">
                                          <p:val>
                                            <p:fltVal val="0"/>
                                          </p:val>
                                        </p:tav>
                                      </p:tavLst>
                                    </p:anim>
                                    <p:animEffect transition="in" filter="fade">
                                      <p:cBhvr>
                                        <p:cTn id="64" dur="1000"/>
                                        <p:tgtEl>
                                          <p:spTgt spid="3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5">
                                            <p:txEl>
                                              <p:pRg st="4" end="4"/>
                                            </p:txEl>
                                          </p:spTgt>
                                        </p:tgtEl>
                                        <p:attrNameLst>
                                          <p:attrName>style.visibility</p:attrName>
                                        </p:attrNameLst>
                                      </p:cBhvr>
                                      <p:to>
                                        <p:strVal val="visible"/>
                                      </p:to>
                                    </p:set>
                                    <p:animEffect transition="in" filter="fade">
                                      <p:cBhvr>
                                        <p:cTn id="69" dur="500"/>
                                        <p:tgtEl>
                                          <p:spTgt spid="5">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1000" fill="hold"/>
                                        <p:tgtEl>
                                          <p:spTgt spid="21"/>
                                        </p:tgtEl>
                                        <p:attrNameLst>
                                          <p:attrName>ppt_w</p:attrName>
                                        </p:attrNameLst>
                                      </p:cBhvr>
                                      <p:tavLst>
                                        <p:tav tm="0">
                                          <p:val>
                                            <p:fltVal val="0"/>
                                          </p:val>
                                        </p:tav>
                                        <p:tav tm="100000">
                                          <p:val>
                                            <p:strVal val="#ppt_w"/>
                                          </p:val>
                                        </p:tav>
                                      </p:tavLst>
                                    </p:anim>
                                    <p:anim calcmode="lin" valueType="num">
                                      <p:cBhvr>
                                        <p:cTn id="75" dur="1000" fill="hold"/>
                                        <p:tgtEl>
                                          <p:spTgt spid="21"/>
                                        </p:tgtEl>
                                        <p:attrNameLst>
                                          <p:attrName>ppt_h</p:attrName>
                                        </p:attrNameLst>
                                      </p:cBhvr>
                                      <p:tavLst>
                                        <p:tav tm="0">
                                          <p:val>
                                            <p:fltVal val="0"/>
                                          </p:val>
                                        </p:tav>
                                        <p:tav tm="100000">
                                          <p:val>
                                            <p:strVal val="#ppt_h"/>
                                          </p:val>
                                        </p:tav>
                                      </p:tavLst>
                                    </p:anim>
                                    <p:anim calcmode="lin" valueType="num">
                                      <p:cBhvr>
                                        <p:cTn id="76" dur="1000" fill="hold"/>
                                        <p:tgtEl>
                                          <p:spTgt spid="21"/>
                                        </p:tgtEl>
                                        <p:attrNameLst>
                                          <p:attrName>style.rotation</p:attrName>
                                        </p:attrNameLst>
                                      </p:cBhvr>
                                      <p:tavLst>
                                        <p:tav tm="0">
                                          <p:val>
                                            <p:fltVal val="90"/>
                                          </p:val>
                                        </p:tav>
                                        <p:tav tm="100000">
                                          <p:val>
                                            <p:fltVal val="0"/>
                                          </p:val>
                                        </p:tav>
                                      </p:tavLst>
                                    </p:anim>
                                    <p:animEffect transition="in" filter="fade">
                                      <p:cBhvr>
                                        <p:cTn id="77" dur="1000"/>
                                        <p:tgtEl>
                                          <p:spTgt spid="21"/>
                                        </p:tgtEl>
                                      </p:cBhvr>
                                    </p:animEffect>
                                  </p:childTnLst>
                                </p:cTn>
                              </p:par>
                            </p:childTnLst>
                          </p:cTn>
                        </p:par>
                        <p:par>
                          <p:cTn id="78" fill="hold">
                            <p:stCondLst>
                              <p:cond delay="1000"/>
                            </p:stCondLst>
                            <p:childTnLst>
                              <p:par>
                                <p:cTn id="79" presetID="45" presetClass="entr" presetSubtype="0" fill="hold"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2000"/>
                                        <p:tgtEl>
                                          <p:spTgt spid="40"/>
                                        </p:tgtEl>
                                      </p:cBhvr>
                                    </p:animEffect>
                                    <p:anim calcmode="lin" valueType="num">
                                      <p:cBhvr>
                                        <p:cTn id="82" dur="2000" fill="hold"/>
                                        <p:tgtEl>
                                          <p:spTgt spid="40"/>
                                        </p:tgtEl>
                                        <p:attrNameLst>
                                          <p:attrName>ppt_w</p:attrName>
                                        </p:attrNameLst>
                                      </p:cBhvr>
                                      <p:tavLst>
                                        <p:tav tm="0" fmla="#ppt_w*sin(2.5*pi*$)">
                                          <p:val>
                                            <p:fltVal val="0"/>
                                          </p:val>
                                        </p:tav>
                                        <p:tav tm="100000">
                                          <p:val>
                                            <p:fltVal val="1"/>
                                          </p:val>
                                        </p:tav>
                                      </p:tavLst>
                                    </p:anim>
                                    <p:anim calcmode="lin" valueType="num">
                                      <p:cBhvr>
                                        <p:cTn id="83" dur="2000" fill="hold"/>
                                        <p:tgtEl>
                                          <p:spTgt spid="40"/>
                                        </p:tgtEl>
                                        <p:attrNameLst>
                                          <p:attrName>ppt_h</p:attrName>
                                        </p:attrNameLst>
                                      </p:cBhvr>
                                      <p:tavLst>
                                        <p:tav tm="0">
                                          <p:val>
                                            <p:strVal val="#ppt_h"/>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6">
                                            <p:txEl>
                                              <p:pRg st="4" end="4"/>
                                            </p:txEl>
                                          </p:spTgt>
                                        </p:tgtEl>
                                        <p:attrNameLst>
                                          <p:attrName>style.visibility</p:attrName>
                                        </p:attrNameLst>
                                      </p:cBhvr>
                                      <p:to>
                                        <p:strVal val="visible"/>
                                      </p:to>
                                    </p:set>
                                    <p:animEffect transition="in" filter="fade">
                                      <p:cBhvr>
                                        <p:cTn id="88" dur="500"/>
                                        <p:tgtEl>
                                          <p:spTgt spid="26">
                                            <p:txEl>
                                              <p:pRg st="4" end="4"/>
                                            </p:txEl>
                                          </p:spTgt>
                                        </p:tgtEl>
                                      </p:cBhvr>
                                    </p:animEffect>
                                  </p:childTnLst>
                                </p:cTn>
                              </p:par>
                            </p:childTnLst>
                          </p:cTn>
                        </p:par>
                        <p:par>
                          <p:cTn id="89" fill="hold">
                            <p:stCondLst>
                              <p:cond delay="5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5">
                                            <p:txEl>
                                              <p:pRg st="6" end="6"/>
                                            </p:txEl>
                                          </p:spTgt>
                                        </p:tgtEl>
                                        <p:attrNameLst>
                                          <p:attrName>style.visibility</p:attrName>
                                        </p:attrNameLst>
                                      </p:cBhvr>
                                      <p:to>
                                        <p:strVal val="visible"/>
                                      </p:to>
                                    </p:set>
                                    <p:animEffect transition="in" filter="fade">
                                      <p:cBhvr>
                                        <p:cTn id="100" dur="500"/>
                                        <p:tgtEl>
                                          <p:spTgt spid="5">
                                            <p:txEl>
                                              <p:pRg st="6" end="6"/>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grpId="0" nodeType="clickEffect">
                                  <p:stCondLst>
                                    <p:cond delay="0"/>
                                  </p:stCondLst>
                                  <p:childTnLst>
                                    <p:set>
                                      <p:cBhvr>
                                        <p:cTn id="104" dur="1" fill="hold">
                                          <p:stCondLst>
                                            <p:cond delay="0"/>
                                          </p:stCondLst>
                                        </p:cTn>
                                        <p:tgtEl>
                                          <p:spTgt spid="19"/>
                                        </p:tgtEl>
                                        <p:attrNameLst>
                                          <p:attrName>style.visibility</p:attrName>
                                        </p:attrNameLst>
                                      </p:cBhvr>
                                      <p:to>
                                        <p:strVal val="visible"/>
                                      </p:to>
                                    </p:set>
                                    <p:anim calcmode="lin" valueType="num">
                                      <p:cBhvr>
                                        <p:cTn id="105" dur="1000" fill="hold"/>
                                        <p:tgtEl>
                                          <p:spTgt spid="19"/>
                                        </p:tgtEl>
                                        <p:attrNameLst>
                                          <p:attrName>ppt_w</p:attrName>
                                        </p:attrNameLst>
                                      </p:cBhvr>
                                      <p:tavLst>
                                        <p:tav tm="0">
                                          <p:val>
                                            <p:fltVal val="0"/>
                                          </p:val>
                                        </p:tav>
                                        <p:tav tm="100000">
                                          <p:val>
                                            <p:strVal val="#ppt_w"/>
                                          </p:val>
                                        </p:tav>
                                      </p:tavLst>
                                    </p:anim>
                                    <p:anim calcmode="lin" valueType="num">
                                      <p:cBhvr>
                                        <p:cTn id="106" dur="1000" fill="hold"/>
                                        <p:tgtEl>
                                          <p:spTgt spid="19"/>
                                        </p:tgtEl>
                                        <p:attrNameLst>
                                          <p:attrName>ppt_h</p:attrName>
                                        </p:attrNameLst>
                                      </p:cBhvr>
                                      <p:tavLst>
                                        <p:tav tm="0">
                                          <p:val>
                                            <p:fltVal val="0"/>
                                          </p:val>
                                        </p:tav>
                                        <p:tav tm="100000">
                                          <p:val>
                                            <p:strVal val="#ppt_h"/>
                                          </p:val>
                                        </p:tav>
                                      </p:tavLst>
                                    </p:anim>
                                    <p:anim calcmode="lin" valueType="num">
                                      <p:cBhvr>
                                        <p:cTn id="107" dur="1000" fill="hold"/>
                                        <p:tgtEl>
                                          <p:spTgt spid="19"/>
                                        </p:tgtEl>
                                        <p:attrNameLst>
                                          <p:attrName>style.rotation</p:attrName>
                                        </p:attrNameLst>
                                      </p:cBhvr>
                                      <p:tavLst>
                                        <p:tav tm="0">
                                          <p:val>
                                            <p:fltVal val="90"/>
                                          </p:val>
                                        </p:tav>
                                        <p:tav tm="100000">
                                          <p:val>
                                            <p:fltVal val="0"/>
                                          </p:val>
                                        </p:tav>
                                      </p:tavLst>
                                    </p:anim>
                                    <p:animEffect transition="in" filter="fade">
                                      <p:cBhvr>
                                        <p:cTn id="108" dur="1000"/>
                                        <p:tgtEl>
                                          <p:spTgt spid="19"/>
                                        </p:tgtEl>
                                      </p:cBhvr>
                                    </p:animEffect>
                                  </p:childTnLst>
                                </p:cTn>
                              </p:par>
                            </p:childTnLst>
                          </p:cTn>
                        </p:par>
                        <p:par>
                          <p:cTn id="109" fill="hold">
                            <p:stCondLst>
                              <p:cond delay="1000"/>
                            </p:stCondLst>
                            <p:childTnLst>
                              <p:par>
                                <p:cTn id="110" presetID="45" presetClass="entr" presetSubtype="0" fill="hold" nodeType="after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fade">
                                      <p:cBhvr>
                                        <p:cTn id="112" dur="2000"/>
                                        <p:tgtEl>
                                          <p:spTgt spid="45"/>
                                        </p:tgtEl>
                                      </p:cBhvr>
                                    </p:animEffect>
                                    <p:anim calcmode="lin" valueType="num">
                                      <p:cBhvr>
                                        <p:cTn id="113" dur="2000" fill="hold"/>
                                        <p:tgtEl>
                                          <p:spTgt spid="45"/>
                                        </p:tgtEl>
                                        <p:attrNameLst>
                                          <p:attrName>ppt_w</p:attrName>
                                        </p:attrNameLst>
                                      </p:cBhvr>
                                      <p:tavLst>
                                        <p:tav tm="0" fmla="#ppt_w*sin(2.5*pi*$)">
                                          <p:val>
                                            <p:fltVal val="0"/>
                                          </p:val>
                                        </p:tav>
                                        <p:tav tm="100000">
                                          <p:val>
                                            <p:fltVal val="1"/>
                                          </p:val>
                                        </p:tav>
                                      </p:tavLst>
                                    </p:anim>
                                    <p:anim calcmode="lin" valueType="num">
                                      <p:cBhvr>
                                        <p:cTn id="114" dur="20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26">
                                            <p:txEl>
                                              <p:pRg st="6" end="6"/>
                                            </p:txEl>
                                          </p:spTgt>
                                        </p:tgtEl>
                                        <p:attrNameLst>
                                          <p:attrName>style.visibility</p:attrName>
                                        </p:attrNameLst>
                                      </p:cBhvr>
                                      <p:to>
                                        <p:strVal val="visible"/>
                                      </p:to>
                                    </p:set>
                                    <p:animEffect transition="in" filter="fade">
                                      <p:cBhvr>
                                        <p:cTn id="119" dur="500"/>
                                        <p:tgtEl>
                                          <p:spTgt spid="26">
                                            <p:txEl>
                                              <p:pRg st="6" end="6"/>
                                            </p:txEl>
                                          </p:spTgt>
                                        </p:tgtEl>
                                      </p:cBhvr>
                                    </p:animEffect>
                                  </p:childTnLst>
                                </p:cTn>
                              </p:par>
                            </p:childTnLst>
                          </p:cTn>
                        </p:par>
                        <p:par>
                          <p:cTn id="120" fill="hold">
                            <p:stCondLst>
                              <p:cond delay="500"/>
                            </p:stCondLst>
                            <p:childTnLst>
                              <p:par>
                                <p:cTn id="121" presetID="31" presetClass="entr" presetSubtype="0" fill="hold" nodeType="afterEffect">
                                  <p:stCondLst>
                                    <p:cond delay="0"/>
                                  </p:stCondLst>
                                  <p:childTnLst>
                                    <p:set>
                                      <p:cBhvr>
                                        <p:cTn id="122" dur="1" fill="hold">
                                          <p:stCondLst>
                                            <p:cond delay="0"/>
                                          </p:stCondLst>
                                        </p:cTn>
                                        <p:tgtEl>
                                          <p:spTgt spid="44"/>
                                        </p:tgtEl>
                                        <p:attrNameLst>
                                          <p:attrName>style.visibility</p:attrName>
                                        </p:attrNameLst>
                                      </p:cBhvr>
                                      <p:to>
                                        <p:strVal val="visible"/>
                                      </p:to>
                                    </p:set>
                                    <p:anim calcmode="lin" valueType="num">
                                      <p:cBhvr>
                                        <p:cTn id="123" dur="1000" fill="hold"/>
                                        <p:tgtEl>
                                          <p:spTgt spid="44"/>
                                        </p:tgtEl>
                                        <p:attrNameLst>
                                          <p:attrName>ppt_w</p:attrName>
                                        </p:attrNameLst>
                                      </p:cBhvr>
                                      <p:tavLst>
                                        <p:tav tm="0">
                                          <p:val>
                                            <p:fltVal val="0"/>
                                          </p:val>
                                        </p:tav>
                                        <p:tav tm="100000">
                                          <p:val>
                                            <p:strVal val="#ppt_w"/>
                                          </p:val>
                                        </p:tav>
                                      </p:tavLst>
                                    </p:anim>
                                    <p:anim calcmode="lin" valueType="num">
                                      <p:cBhvr>
                                        <p:cTn id="124" dur="1000" fill="hold"/>
                                        <p:tgtEl>
                                          <p:spTgt spid="44"/>
                                        </p:tgtEl>
                                        <p:attrNameLst>
                                          <p:attrName>ppt_h</p:attrName>
                                        </p:attrNameLst>
                                      </p:cBhvr>
                                      <p:tavLst>
                                        <p:tav tm="0">
                                          <p:val>
                                            <p:fltVal val="0"/>
                                          </p:val>
                                        </p:tav>
                                        <p:tav tm="100000">
                                          <p:val>
                                            <p:strVal val="#ppt_h"/>
                                          </p:val>
                                        </p:tav>
                                      </p:tavLst>
                                    </p:anim>
                                    <p:anim calcmode="lin" valueType="num">
                                      <p:cBhvr>
                                        <p:cTn id="125" dur="1000" fill="hold"/>
                                        <p:tgtEl>
                                          <p:spTgt spid="44"/>
                                        </p:tgtEl>
                                        <p:attrNameLst>
                                          <p:attrName>style.rotation</p:attrName>
                                        </p:attrNameLst>
                                      </p:cBhvr>
                                      <p:tavLst>
                                        <p:tav tm="0">
                                          <p:val>
                                            <p:fltVal val="90"/>
                                          </p:val>
                                        </p:tav>
                                        <p:tav tm="100000">
                                          <p:val>
                                            <p:fltVal val="0"/>
                                          </p:val>
                                        </p:tav>
                                      </p:tavLst>
                                    </p:anim>
                                    <p:animEffect transition="in" filter="fade">
                                      <p:cBhvr>
                                        <p:cTn id="126"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63040"/>
            <a:ext cx="10515600" cy="4771503"/>
          </a:xfrm>
        </p:spPr>
        <p:txBody>
          <a:bodyPr>
            <a:normAutofit fontScale="92500" lnSpcReduction="10000"/>
          </a:bodyPr>
          <a:lstStyle/>
          <a:p>
            <a:pPr marL="0" indent="0">
              <a:buNone/>
            </a:pPr>
            <a:r>
              <a:rPr lang="en-GB" b="1" i="1" dirty="0" smtClean="0"/>
              <a:t>Defining relative </a:t>
            </a:r>
            <a:r>
              <a:rPr lang="en-GB" b="1" i="1" dirty="0" smtClean="0"/>
              <a:t>clauses (DRC – tell us exactly which person or thing is being referred to and without the DRC the sentence is incomplete)</a:t>
            </a:r>
            <a:endParaRPr lang="en-GB" b="1" i="1" dirty="0" smtClean="0"/>
          </a:p>
          <a:p>
            <a:r>
              <a:rPr lang="en-GB" dirty="0" smtClean="0"/>
              <a:t>A defining relative clause identifies an object, a person, a place or a possession. </a:t>
            </a:r>
          </a:p>
          <a:p>
            <a:r>
              <a:rPr lang="en-GB" dirty="0" smtClean="0"/>
              <a:t>We need this information to know who or what is being talked about. </a:t>
            </a:r>
          </a:p>
          <a:p>
            <a:r>
              <a:rPr lang="en-GB" dirty="0" smtClean="0"/>
              <a:t>When we write these sentences, we don’t use any commas.</a:t>
            </a:r>
          </a:p>
          <a:p>
            <a:pPr marL="0" indent="0">
              <a:buNone/>
            </a:pPr>
            <a:endParaRPr lang="en-GB" dirty="0" smtClean="0"/>
          </a:p>
          <a:p>
            <a:pPr marL="0" indent="0">
              <a:buNone/>
            </a:pPr>
            <a:r>
              <a:rPr lang="en-GB" i="1" dirty="0" smtClean="0"/>
              <a:t>The woman was a genius. She wrote this book.</a:t>
            </a:r>
          </a:p>
          <a:p>
            <a:pPr marL="0" indent="0">
              <a:buNone/>
            </a:pPr>
            <a:r>
              <a:rPr lang="en-GB" i="1" dirty="0">
                <a:sym typeface="Wingdings"/>
              </a:rPr>
              <a:t> </a:t>
            </a:r>
            <a:r>
              <a:rPr lang="en-GB" i="1" dirty="0" smtClean="0">
                <a:sym typeface="Wingdings"/>
              </a:rPr>
              <a:t> </a:t>
            </a:r>
            <a:endParaRPr lang="en-GB" i="1" dirty="0">
              <a:sym typeface="Wingdings"/>
            </a:endParaRPr>
          </a:p>
          <a:p>
            <a:pPr marL="0" indent="0">
              <a:buNone/>
            </a:pPr>
            <a:r>
              <a:rPr lang="en-GB" i="1" dirty="0" smtClean="0"/>
              <a:t>I saw a film last night. The film was terrible.</a:t>
            </a:r>
          </a:p>
          <a:p>
            <a:pPr marL="0" indent="0">
              <a:buNone/>
            </a:pPr>
            <a:r>
              <a:rPr lang="en-GB" i="1" dirty="0" smtClean="0">
                <a:sym typeface="Wingdings"/>
              </a:rPr>
              <a:t>  </a:t>
            </a:r>
            <a:endParaRPr lang="en-GB" dirty="0"/>
          </a:p>
        </p:txBody>
      </p:sp>
      <p:sp>
        <p:nvSpPr>
          <p:cNvPr id="4" name="Footer Placeholder 3"/>
          <p:cNvSpPr>
            <a:spLocks noGrp="1"/>
          </p:cNvSpPr>
          <p:nvPr>
            <p:ph type="ftr" sz="quarter" idx="11"/>
          </p:nvPr>
        </p:nvSpPr>
        <p:spPr>
          <a:xfrm>
            <a:off x="4271357" y="6226230"/>
            <a:ext cx="4114800" cy="365125"/>
          </a:xfrm>
        </p:spPr>
        <p:txBody>
          <a:bodyPr/>
          <a:lstStyle/>
          <a:p>
            <a:r>
              <a:rPr lang="en-US" smtClean="0"/>
              <a:t>© Cambridge University Press 2016</a:t>
            </a:r>
            <a:endParaRPr lang="en-US"/>
          </a:p>
        </p:txBody>
      </p:sp>
      <p:sp>
        <p:nvSpPr>
          <p:cNvPr id="2" name="Title 1"/>
          <p:cNvSpPr>
            <a:spLocks noGrp="1"/>
          </p:cNvSpPr>
          <p:nvPr>
            <p:ph type="title"/>
          </p:nvPr>
        </p:nvSpPr>
        <p:spPr/>
        <p:txBody>
          <a:bodyPr/>
          <a:lstStyle/>
          <a:p>
            <a:r>
              <a:rPr lang="en-GB" b="1" dirty="0" smtClean="0"/>
              <a:t>Can you remember the rules?</a:t>
            </a:r>
            <a:endParaRPr lang="en-GB" b="1" dirty="0"/>
          </a:p>
        </p:txBody>
      </p:sp>
      <p:sp>
        <p:nvSpPr>
          <p:cNvPr id="6" name="TextBox 5"/>
          <p:cNvSpPr txBox="1"/>
          <p:nvPr/>
        </p:nvSpPr>
        <p:spPr>
          <a:xfrm>
            <a:off x="1303947" y="4488856"/>
            <a:ext cx="7391168" cy="631767"/>
          </a:xfrm>
          <a:prstGeom prst="rect">
            <a:avLst/>
          </a:prstGeom>
          <a:noFill/>
        </p:spPr>
        <p:txBody>
          <a:bodyPr wrap="square" rtlCol="0">
            <a:noAutofit/>
          </a:bodyPr>
          <a:lstStyle/>
          <a:p>
            <a:r>
              <a:rPr lang="en-GB" sz="2800" i="1" dirty="0" smtClean="0"/>
              <a:t>The </a:t>
            </a:r>
            <a:r>
              <a:rPr lang="en-GB" sz="2800" i="1" dirty="0"/>
              <a:t>woman </a:t>
            </a:r>
            <a:r>
              <a:rPr lang="en-GB" sz="2800" i="1" dirty="0">
                <a:solidFill>
                  <a:srgbClr val="00B0F0"/>
                </a:solidFill>
              </a:rPr>
              <a:t>who </a:t>
            </a:r>
            <a:r>
              <a:rPr lang="en-GB" sz="2800" i="1" dirty="0"/>
              <a:t>wrote this book was a genius.</a:t>
            </a:r>
          </a:p>
          <a:p>
            <a:endParaRPr lang="en-GB" sz="2800" dirty="0"/>
          </a:p>
        </p:txBody>
      </p:sp>
      <p:sp>
        <p:nvSpPr>
          <p:cNvPr id="7" name="TextBox 6"/>
          <p:cNvSpPr txBox="1"/>
          <p:nvPr/>
        </p:nvSpPr>
        <p:spPr>
          <a:xfrm>
            <a:off x="1337197" y="5476230"/>
            <a:ext cx="6925656" cy="691813"/>
          </a:xfrm>
          <a:prstGeom prst="rect">
            <a:avLst/>
          </a:prstGeom>
          <a:noFill/>
        </p:spPr>
        <p:txBody>
          <a:bodyPr wrap="square" rtlCol="0">
            <a:noAutofit/>
          </a:bodyPr>
          <a:lstStyle/>
          <a:p>
            <a:r>
              <a:rPr lang="en-GB" sz="2800" i="1" dirty="0"/>
              <a:t>The film </a:t>
            </a:r>
            <a:r>
              <a:rPr lang="en-GB" sz="2800" i="1" dirty="0">
                <a:solidFill>
                  <a:srgbClr val="00B0F0"/>
                </a:solidFill>
              </a:rPr>
              <a:t>that</a:t>
            </a:r>
            <a:r>
              <a:rPr lang="en-GB" sz="2800" i="1" dirty="0"/>
              <a:t> I </a:t>
            </a:r>
            <a:r>
              <a:rPr lang="en-GB" sz="2800" i="1" dirty="0" smtClean="0"/>
              <a:t>saw </a:t>
            </a:r>
            <a:r>
              <a:rPr lang="en-GB" sz="2800" i="1" dirty="0"/>
              <a:t>last night was terrible.</a:t>
            </a:r>
          </a:p>
          <a:p>
            <a:endParaRPr lang="en-GB" sz="2800" dirty="0"/>
          </a:p>
        </p:txBody>
      </p:sp>
    </p:spTree>
    <p:extLst>
      <p:ext uri="{BB962C8B-B14F-4D97-AF65-F5344CB8AC3E}">
        <p14:creationId xmlns:p14="http://schemas.microsoft.com/office/powerpoint/2010/main" xmlns="" val="142678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anim calcmode="lin" valueType="num">
                                      <p:cBhvr>
                                        <p:cTn id="29" dur="2000" fill="hold"/>
                                        <p:tgtEl>
                                          <p:spTgt spid="6"/>
                                        </p:tgtEl>
                                        <p:attrNameLst>
                                          <p:attrName>ppt_w</p:attrName>
                                        </p:attrNameLst>
                                      </p:cBhvr>
                                      <p:tavLst>
                                        <p:tav tm="0" fmla="#ppt_w*sin(2.5*pi*$)">
                                          <p:val>
                                            <p:fltVal val="0"/>
                                          </p:val>
                                        </p:tav>
                                        <p:tav tm="100000">
                                          <p:val>
                                            <p:fltVal val="1"/>
                                          </p:val>
                                        </p:tav>
                                      </p:tavLst>
                                    </p:anim>
                                    <p:anim calcmode="lin" valueType="num">
                                      <p:cBhvr>
                                        <p:cTn id="30" dur="2000" fill="hold"/>
                                        <p:tgtEl>
                                          <p:spTgt spid="6"/>
                                        </p:tgtEl>
                                        <p:attrNameLst>
                                          <p:attrName>ppt_h</p:attrName>
                                        </p:attrNameLst>
                                      </p:cBhvr>
                                      <p:tavLst>
                                        <p:tav tm="0">
                                          <p:val>
                                            <p:strVal val="#ppt_h"/>
                                          </p:val>
                                        </p:tav>
                                        <p:tav tm="100000">
                                          <p:val>
                                            <p:strVal val="#ppt_h"/>
                                          </p:val>
                                        </p:tav>
                                      </p:tavLst>
                                    </p:anim>
                                  </p:childTnLst>
                                </p:cTn>
                              </p:par>
                              <p:par>
                                <p:cTn id="31" presetID="21" presetClass="entr" presetSubtype="1"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heel(1)">
                                      <p:cBhvr>
                                        <p:cTn id="33" dur="20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circle(in)">
                                      <p:cBhvr>
                                        <p:cTn id="38" dur="20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2000"/>
                                        <p:tgtEl>
                                          <p:spTgt spid="7"/>
                                        </p:tgtEl>
                                      </p:cBhvr>
                                    </p:animEffect>
                                    <p:anim calcmode="lin" valueType="num">
                                      <p:cBhvr>
                                        <p:cTn id="44" dur="2000" fill="hold"/>
                                        <p:tgtEl>
                                          <p:spTgt spid="7"/>
                                        </p:tgtEl>
                                        <p:attrNameLst>
                                          <p:attrName>ppt_w</p:attrName>
                                        </p:attrNameLst>
                                      </p:cBhvr>
                                      <p:tavLst>
                                        <p:tav tm="0" fmla="#ppt_w*sin(2.5*pi*$)">
                                          <p:val>
                                            <p:fltVal val="0"/>
                                          </p:val>
                                        </p:tav>
                                        <p:tav tm="100000">
                                          <p:val>
                                            <p:fltVal val="1"/>
                                          </p:val>
                                        </p:tav>
                                      </p:tavLst>
                                    </p:anim>
                                    <p:anim calcmode="lin" valueType="num">
                                      <p:cBhvr>
                                        <p:cTn id="45" dur="2000" fill="hold"/>
                                        <p:tgtEl>
                                          <p:spTgt spid="7"/>
                                        </p:tgtEl>
                                        <p:attrNameLst>
                                          <p:attrName>ppt_h</p:attrName>
                                        </p:attrNameLst>
                                      </p:cBhvr>
                                      <p:tavLst>
                                        <p:tav tm="0">
                                          <p:val>
                                            <p:strVal val="#ppt_h"/>
                                          </p:val>
                                        </p:tav>
                                        <p:tav tm="100000">
                                          <p:val>
                                            <p:strVal val="#ppt_h"/>
                                          </p:val>
                                        </p:tav>
                                      </p:tavLst>
                                    </p:anim>
                                  </p:childTnLst>
                                </p:cTn>
                              </p:par>
                              <p:par>
                                <p:cTn id="46" presetID="21" presetClass="entr" presetSubtype="1"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wheel(1)">
                                      <p:cBhvr>
                                        <p:cTn id="48"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066800"/>
            <a:ext cx="10766367" cy="4768735"/>
          </a:xfrm>
        </p:spPr>
        <p:txBody>
          <a:bodyPr>
            <a:normAutofit lnSpcReduction="10000"/>
          </a:bodyPr>
          <a:lstStyle/>
          <a:p>
            <a:pPr marL="0" indent="0">
              <a:buNone/>
            </a:pPr>
            <a:r>
              <a:rPr lang="en-GB" b="1" i="1" dirty="0" smtClean="0"/>
              <a:t>Non-defining relative </a:t>
            </a:r>
            <a:r>
              <a:rPr lang="en-GB" b="1" i="1" dirty="0" smtClean="0"/>
              <a:t>clauses (ND – add secondary information to a sentence and without the ND clause, the sentence is complete)</a:t>
            </a:r>
            <a:endParaRPr lang="en-GB" b="1" i="1" dirty="0" smtClean="0"/>
          </a:p>
          <a:p>
            <a:r>
              <a:rPr lang="en-GB" dirty="0" smtClean="0"/>
              <a:t>We use non-defining relative clauses to add extra information which is not needed to understand the sentence. </a:t>
            </a:r>
          </a:p>
          <a:p>
            <a:r>
              <a:rPr lang="en-GB" dirty="0" smtClean="0"/>
              <a:t>We put commas round these clauses when we write them. </a:t>
            </a:r>
          </a:p>
          <a:p>
            <a:r>
              <a:rPr lang="en-GB" dirty="0" smtClean="0"/>
              <a:t>They are rarely used in conversational language.</a:t>
            </a:r>
          </a:p>
          <a:p>
            <a:r>
              <a:rPr lang="en-GB" dirty="0" smtClean="0"/>
              <a:t>We don’t use </a:t>
            </a:r>
            <a:r>
              <a:rPr lang="en-GB" i="1" dirty="0" smtClean="0"/>
              <a:t>that</a:t>
            </a:r>
            <a:r>
              <a:rPr lang="en-GB" dirty="0" smtClean="0"/>
              <a:t> in non-defining relative clauses.</a:t>
            </a:r>
          </a:p>
          <a:p>
            <a:pPr marL="0" indent="0">
              <a:buNone/>
            </a:pPr>
            <a:endParaRPr lang="en-GB" dirty="0" smtClean="0"/>
          </a:p>
          <a:p>
            <a:pPr marL="0" indent="0">
              <a:buNone/>
            </a:pPr>
            <a:r>
              <a:rPr lang="en-GB" i="1" dirty="0" smtClean="0"/>
              <a:t>My uncle lives in Sydney. He’s a very successful writer.</a:t>
            </a:r>
          </a:p>
          <a:p>
            <a:pPr marL="0" indent="0">
              <a:buNone/>
            </a:pPr>
            <a:r>
              <a:rPr lang="en-GB" i="1" dirty="0" smtClean="0">
                <a:sym typeface="Wingdings"/>
              </a:rPr>
              <a:t> </a:t>
            </a:r>
            <a:endParaRPr lang="en-GB" i="1" dirty="0" smtClean="0"/>
          </a:p>
        </p:txBody>
      </p:sp>
      <p:sp>
        <p:nvSpPr>
          <p:cNvPr id="4" name="Footer Placeholder 3"/>
          <p:cNvSpPr>
            <a:spLocks noGrp="1"/>
          </p:cNvSpPr>
          <p:nvPr>
            <p:ph type="ftr" sz="quarter" idx="11"/>
          </p:nvPr>
        </p:nvSpPr>
        <p:spPr/>
        <p:txBody>
          <a:bodyPr/>
          <a:lstStyle/>
          <a:p>
            <a:r>
              <a:rPr lang="en-US" smtClean="0"/>
              <a:t>© Cambridge University Press 2016</a:t>
            </a:r>
            <a:endParaRPr lang="en-US"/>
          </a:p>
        </p:txBody>
      </p:sp>
      <p:sp>
        <p:nvSpPr>
          <p:cNvPr id="2" name="TextBox 1"/>
          <p:cNvSpPr txBox="1"/>
          <p:nvPr/>
        </p:nvSpPr>
        <p:spPr>
          <a:xfrm>
            <a:off x="1346661" y="4976079"/>
            <a:ext cx="8495608" cy="693185"/>
          </a:xfrm>
          <a:prstGeom prst="rect">
            <a:avLst/>
          </a:prstGeom>
          <a:noFill/>
        </p:spPr>
        <p:txBody>
          <a:bodyPr wrap="square" rtlCol="0">
            <a:noAutofit/>
          </a:bodyPr>
          <a:lstStyle/>
          <a:p>
            <a:r>
              <a:rPr lang="en-GB" sz="2800" i="1" dirty="0"/>
              <a:t>My uncle</a:t>
            </a:r>
            <a:r>
              <a:rPr lang="en-GB" sz="2800" i="1" dirty="0">
                <a:solidFill>
                  <a:srgbClr val="00B0F0"/>
                </a:solidFill>
              </a:rPr>
              <a:t>, who lives in Sydney, </a:t>
            </a:r>
            <a:r>
              <a:rPr lang="en-GB" sz="2800" i="1" dirty="0"/>
              <a:t>is a very successful writer.</a:t>
            </a:r>
          </a:p>
          <a:p>
            <a:endParaRPr lang="en-GB" sz="2800" dirty="0"/>
          </a:p>
        </p:txBody>
      </p:sp>
    </p:spTree>
    <p:extLst>
      <p:ext uri="{BB962C8B-B14F-4D97-AF65-F5344CB8AC3E}">
        <p14:creationId xmlns:p14="http://schemas.microsoft.com/office/powerpoint/2010/main" xmlns="" val="357984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heel(1)">
                                      <p:cBhvr>
                                        <p:cTn id="37" dur="2000"/>
                                        <p:tgtEl>
                                          <p:spTgt spid="3">
                                            <p:txEl>
                                              <p:pRg st="7" end="7"/>
                                            </p:txEl>
                                          </p:spTgt>
                                        </p:tgtEl>
                                      </p:cBhvr>
                                    </p:animEffect>
                                  </p:childTnLst>
                                </p:cTn>
                              </p:par>
                              <p:par>
                                <p:cTn id="38" presetID="45" presetClass="entr" presetSubtype="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2000"/>
                                        <p:tgtEl>
                                          <p:spTgt spid="2"/>
                                        </p:tgtEl>
                                      </p:cBhvr>
                                    </p:animEffect>
                                    <p:anim calcmode="lin" valueType="num">
                                      <p:cBhvr>
                                        <p:cTn id="41" dur="2000" fill="hold"/>
                                        <p:tgtEl>
                                          <p:spTgt spid="2"/>
                                        </p:tgtEl>
                                        <p:attrNameLst>
                                          <p:attrName>ppt_w</p:attrName>
                                        </p:attrNameLst>
                                      </p:cBhvr>
                                      <p:tavLst>
                                        <p:tav tm="0" fmla="#ppt_w*sin(2.5*pi*$)">
                                          <p:val>
                                            <p:fltVal val="0"/>
                                          </p:val>
                                        </p:tav>
                                        <p:tav tm="100000">
                                          <p:val>
                                            <p:fltVal val="1"/>
                                          </p:val>
                                        </p:tav>
                                      </p:tavLst>
                                    </p:anim>
                                    <p:anim calcmode="lin" valueType="num">
                                      <p:cBhvr>
                                        <p:cTn id="42"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Cambridge University Press 2016</a:t>
            </a:r>
            <a:endParaRPr lang="en-US"/>
          </a:p>
        </p:txBody>
      </p:sp>
      <p:sp>
        <p:nvSpPr>
          <p:cNvPr id="6" name="TextBox 5"/>
          <p:cNvSpPr txBox="1"/>
          <p:nvPr/>
        </p:nvSpPr>
        <p:spPr>
          <a:xfrm rot="20746115">
            <a:off x="891904" y="3806977"/>
            <a:ext cx="1972517" cy="461665"/>
          </a:xfrm>
          <a:prstGeom prst="rect">
            <a:avLst/>
          </a:prstGeom>
          <a:solidFill>
            <a:srgbClr val="CCECFF"/>
          </a:solidFill>
          <a:ln>
            <a:solidFill>
              <a:srgbClr val="00B0F0"/>
            </a:solidFill>
          </a:ln>
        </p:spPr>
        <p:txBody>
          <a:bodyPr wrap="square" rtlCol="0">
            <a:spAutoFit/>
          </a:bodyPr>
          <a:lstStyle/>
          <a:p>
            <a:r>
              <a:rPr lang="en-GB" sz="2400" b="1" dirty="0"/>
              <a:t>a</a:t>
            </a:r>
            <a:r>
              <a:rPr lang="en-GB" sz="2400" b="1" dirty="0" smtClean="0"/>
              <a:t> calculator</a:t>
            </a:r>
            <a:endParaRPr lang="en-GB" sz="2400" b="1" dirty="0"/>
          </a:p>
        </p:txBody>
      </p:sp>
      <p:sp>
        <p:nvSpPr>
          <p:cNvPr id="9" name="TextBox 8"/>
          <p:cNvSpPr txBox="1"/>
          <p:nvPr/>
        </p:nvSpPr>
        <p:spPr>
          <a:xfrm rot="590723">
            <a:off x="624684" y="4947208"/>
            <a:ext cx="1318184" cy="461665"/>
          </a:xfrm>
          <a:prstGeom prst="rect">
            <a:avLst/>
          </a:prstGeom>
          <a:solidFill>
            <a:srgbClr val="FFCC99"/>
          </a:solidFill>
          <a:ln>
            <a:solidFill>
              <a:srgbClr val="00B0F0"/>
            </a:solidFill>
          </a:ln>
        </p:spPr>
        <p:txBody>
          <a:bodyPr wrap="square" rtlCol="0">
            <a:spAutoFit/>
          </a:bodyPr>
          <a:lstStyle/>
          <a:p>
            <a:r>
              <a:rPr lang="en-GB" sz="2400" b="1" dirty="0" smtClean="0"/>
              <a:t>GPS</a:t>
            </a:r>
            <a:endParaRPr lang="en-GB" sz="2400" dirty="0"/>
          </a:p>
        </p:txBody>
      </p:sp>
      <p:sp>
        <p:nvSpPr>
          <p:cNvPr id="10" name="TextBox 9"/>
          <p:cNvSpPr txBox="1"/>
          <p:nvPr/>
        </p:nvSpPr>
        <p:spPr>
          <a:xfrm rot="21071687">
            <a:off x="6110953" y="5047814"/>
            <a:ext cx="1303521" cy="461665"/>
          </a:xfrm>
          <a:prstGeom prst="rect">
            <a:avLst/>
          </a:prstGeom>
          <a:solidFill>
            <a:srgbClr val="CCCCFF"/>
          </a:solidFill>
          <a:ln>
            <a:solidFill>
              <a:srgbClr val="00B0F0"/>
            </a:solidFill>
          </a:ln>
        </p:spPr>
        <p:txBody>
          <a:bodyPr wrap="square" rtlCol="0">
            <a:spAutoFit/>
          </a:bodyPr>
          <a:lstStyle/>
          <a:p>
            <a:r>
              <a:rPr lang="en-GB" sz="2400" b="1" dirty="0"/>
              <a:t>a</a:t>
            </a:r>
            <a:r>
              <a:rPr lang="en-GB" sz="2400" b="1" smtClean="0"/>
              <a:t> </a:t>
            </a:r>
            <a:r>
              <a:rPr lang="en-GB" sz="2400" b="1" dirty="0" smtClean="0"/>
              <a:t>fridge</a:t>
            </a:r>
            <a:endParaRPr lang="en-GB" sz="2400" b="1" dirty="0"/>
          </a:p>
        </p:txBody>
      </p:sp>
      <p:sp>
        <p:nvSpPr>
          <p:cNvPr id="3" name="Content Placeholder 2"/>
          <p:cNvSpPr>
            <a:spLocks noGrp="1"/>
          </p:cNvSpPr>
          <p:nvPr>
            <p:ph idx="1"/>
          </p:nvPr>
        </p:nvSpPr>
        <p:spPr>
          <a:xfrm rot="21223950">
            <a:off x="3571929" y="3741013"/>
            <a:ext cx="1344610" cy="559334"/>
          </a:xfrm>
          <a:solidFill>
            <a:srgbClr val="FFCCFF"/>
          </a:solidFill>
          <a:ln>
            <a:solidFill>
              <a:srgbClr val="00B0F0"/>
            </a:solidFill>
          </a:ln>
        </p:spPr>
        <p:txBody>
          <a:bodyPr>
            <a:normAutofit/>
          </a:bodyPr>
          <a:lstStyle/>
          <a:p>
            <a:pPr marL="0" indent="0">
              <a:buNone/>
            </a:pPr>
            <a:r>
              <a:rPr lang="en-GB" sz="2400" b="1" dirty="0" smtClean="0"/>
              <a:t>Ireland</a:t>
            </a:r>
            <a:endParaRPr lang="en-GB" sz="2400" b="1" i="1" dirty="0"/>
          </a:p>
        </p:txBody>
      </p:sp>
      <p:sp>
        <p:nvSpPr>
          <p:cNvPr id="8" name="TextBox 7"/>
          <p:cNvSpPr txBox="1"/>
          <p:nvPr/>
        </p:nvSpPr>
        <p:spPr>
          <a:xfrm rot="772569">
            <a:off x="9533978" y="1652466"/>
            <a:ext cx="1403600" cy="461665"/>
          </a:xfrm>
          <a:prstGeom prst="rect">
            <a:avLst/>
          </a:prstGeom>
          <a:solidFill>
            <a:srgbClr val="CCFFCC"/>
          </a:solidFill>
          <a:ln>
            <a:solidFill>
              <a:srgbClr val="00B0F0"/>
            </a:solidFill>
          </a:ln>
        </p:spPr>
        <p:txBody>
          <a:bodyPr wrap="square" rtlCol="0">
            <a:spAutoFit/>
          </a:bodyPr>
          <a:lstStyle/>
          <a:p>
            <a:r>
              <a:rPr lang="en-GB" sz="2400" b="1" dirty="0" smtClean="0"/>
              <a:t>Scotland</a:t>
            </a:r>
            <a:endParaRPr lang="en-GB" sz="2400" b="1" dirty="0"/>
          </a:p>
        </p:txBody>
      </p:sp>
      <p:sp>
        <p:nvSpPr>
          <p:cNvPr id="7" name="TextBox 6"/>
          <p:cNvSpPr txBox="1"/>
          <p:nvPr/>
        </p:nvSpPr>
        <p:spPr>
          <a:xfrm rot="20758747">
            <a:off x="8997897" y="2751104"/>
            <a:ext cx="2403999" cy="461665"/>
          </a:xfrm>
          <a:prstGeom prst="rect">
            <a:avLst/>
          </a:prstGeom>
          <a:solidFill>
            <a:srgbClr val="FFFF99"/>
          </a:solidFill>
          <a:ln>
            <a:solidFill>
              <a:srgbClr val="00B0F0"/>
            </a:solidFill>
          </a:ln>
        </p:spPr>
        <p:txBody>
          <a:bodyPr wrap="square" rtlCol="0">
            <a:spAutoFit/>
          </a:bodyPr>
          <a:lstStyle/>
          <a:p>
            <a:r>
              <a:rPr lang="en-GB" sz="2400" b="1" dirty="0"/>
              <a:t>t</a:t>
            </a:r>
            <a:r>
              <a:rPr lang="en-GB" sz="2400" b="1" dirty="0" smtClean="0"/>
              <a:t>he microwave</a:t>
            </a:r>
            <a:endParaRPr lang="en-GB" sz="2400" b="1" dirty="0"/>
          </a:p>
        </p:txBody>
      </p:sp>
      <p:sp>
        <p:nvSpPr>
          <p:cNvPr id="21" name="TextBox 20"/>
          <p:cNvSpPr txBox="1"/>
          <p:nvPr/>
        </p:nvSpPr>
        <p:spPr>
          <a:xfrm>
            <a:off x="3947886" y="2520271"/>
            <a:ext cx="1223036" cy="461665"/>
          </a:xfrm>
          <a:prstGeom prst="rect">
            <a:avLst/>
          </a:prstGeom>
          <a:solidFill>
            <a:srgbClr val="FFFF99"/>
          </a:solidFill>
          <a:ln>
            <a:solidFill>
              <a:srgbClr val="00B0F0"/>
            </a:solidFill>
          </a:ln>
        </p:spPr>
        <p:txBody>
          <a:bodyPr wrap="square" rtlCol="0">
            <a:spAutoFit/>
          </a:bodyPr>
          <a:lstStyle/>
          <a:p>
            <a:r>
              <a:rPr lang="en-GB" sz="2400" b="1" dirty="0"/>
              <a:t>a</a:t>
            </a:r>
            <a:r>
              <a:rPr lang="en-GB" sz="2400" b="1" dirty="0" smtClean="0"/>
              <a:t> radio</a:t>
            </a:r>
            <a:endParaRPr lang="en-GB" sz="2400" b="1" dirty="0"/>
          </a:p>
        </p:txBody>
      </p:sp>
      <p:sp>
        <p:nvSpPr>
          <p:cNvPr id="22" name="TextBox 21"/>
          <p:cNvSpPr txBox="1"/>
          <p:nvPr/>
        </p:nvSpPr>
        <p:spPr>
          <a:xfrm rot="772569">
            <a:off x="1637859" y="1601077"/>
            <a:ext cx="1689450" cy="461665"/>
          </a:xfrm>
          <a:prstGeom prst="rect">
            <a:avLst/>
          </a:prstGeom>
          <a:solidFill>
            <a:srgbClr val="CCFFCC"/>
          </a:solidFill>
          <a:ln>
            <a:solidFill>
              <a:srgbClr val="00B0F0"/>
            </a:solidFill>
          </a:ln>
        </p:spPr>
        <p:txBody>
          <a:bodyPr wrap="square" rtlCol="0">
            <a:spAutoFit/>
          </a:bodyPr>
          <a:lstStyle/>
          <a:p>
            <a:r>
              <a:rPr lang="en-GB" sz="2400" b="1" dirty="0"/>
              <a:t>a</a:t>
            </a:r>
            <a:r>
              <a:rPr lang="en-GB" sz="2400" b="1" dirty="0" smtClean="0"/>
              <a:t> camera</a:t>
            </a:r>
            <a:endParaRPr lang="en-GB" sz="2400" b="1" dirty="0"/>
          </a:p>
        </p:txBody>
      </p:sp>
      <p:sp>
        <p:nvSpPr>
          <p:cNvPr id="23" name="Content Placeholder 2"/>
          <p:cNvSpPr txBox="1">
            <a:spLocks/>
          </p:cNvSpPr>
          <p:nvPr/>
        </p:nvSpPr>
        <p:spPr>
          <a:xfrm rot="21223950">
            <a:off x="5379037" y="1639290"/>
            <a:ext cx="1408525" cy="531193"/>
          </a:xfrm>
          <a:prstGeom prst="rect">
            <a:avLst/>
          </a:prstGeom>
          <a:solidFill>
            <a:srgbClr val="FFCCFF"/>
          </a:solidFill>
          <a:ln>
            <a:solidFill>
              <a:srgbClr val="00B0F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smtClean="0"/>
              <a:t>Australia</a:t>
            </a:r>
            <a:endParaRPr lang="en-GB" sz="2400" b="1" i="1" dirty="0"/>
          </a:p>
        </p:txBody>
      </p:sp>
      <p:sp>
        <p:nvSpPr>
          <p:cNvPr id="24" name="TextBox 23"/>
          <p:cNvSpPr txBox="1"/>
          <p:nvPr/>
        </p:nvSpPr>
        <p:spPr>
          <a:xfrm rot="21071687">
            <a:off x="2915405" y="5518173"/>
            <a:ext cx="1837853" cy="461665"/>
          </a:xfrm>
          <a:prstGeom prst="rect">
            <a:avLst/>
          </a:prstGeom>
          <a:solidFill>
            <a:srgbClr val="CCCCFF"/>
          </a:solidFill>
          <a:ln>
            <a:solidFill>
              <a:srgbClr val="00B0F0"/>
            </a:solidFill>
          </a:ln>
        </p:spPr>
        <p:txBody>
          <a:bodyPr wrap="square" rtlCol="0">
            <a:spAutoFit/>
          </a:bodyPr>
          <a:lstStyle/>
          <a:p>
            <a:r>
              <a:rPr lang="en-GB" sz="2400" b="1" dirty="0" smtClean="0"/>
              <a:t>New Zealand</a:t>
            </a:r>
            <a:endParaRPr lang="en-GB" sz="2400" b="1" dirty="0"/>
          </a:p>
        </p:txBody>
      </p:sp>
      <p:sp>
        <p:nvSpPr>
          <p:cNvPr id="25" name="TextBox 24"/>
          <p:cNvSpPr txBox="1"/>
          <p:nvPr/>
        </p:nvSpPr>
        <p:spPr>
          <a:xfrm rot="20746115">
            <a:off x="9070531" y="4020905"/>
            <a:ext cx="2330494" cy="461665"/>
          </a:xfrm>
          <a:prstGeom prst="rect">
            <a:avLst/>
          </a:prstGeom>
          <a:solidFill>
            <a:srgbClr val="CCECFF"/>
          </a:solidFill>
          <a:ln>
            <a:solidFill>
              <a:srgbClr val="00B0F0"/>
            </a:solidFill>
          </a:ln>
        </p:spPr>
        <p:txBody>
          <a:bodyPr wrap="square" rtlCol="0">
            <a:spAutoFit/>
          </a:bodyPr>
          <a:lstStyle/>
          <a:p>
            <a:r>
              <a:rPr lang="en-GB" sz="2400" b="1" dirty="0" smtClean="0"/>
              <a:t>Robert Pattinson</a:t>
            </a:r>
            <a:endParaRPr lang="en-GB" sz="2400" b="1" dirty="0"/>
          </a:p>
        </p:txBody>
      </p:sp>
      <p:sp>
        <p:nvSpPr>
          <p:cNvPr id="26" name="TextBox 25"/>
          <p:cNvSpPr txBox="1"/>
          <p:nvPr/>
        </p:nvSpPr>
        <p:spPr>
          <a:xfrm rot="21071687">
            <a:off x="6327853" y="3438457"/>
            <a:ext cx="1834486" cy="461665"/>
          </a:xfrm>
          <a:prstGeom prst="rect">
            <a:avLst/>
          </a:prstGeom>
          <a:solidFill>
            <a:srgbClr val="CCCCFF"/>
          </a:solidFill>
          <a:ln>
            <a:solidFill>
              <a:srgbClr val="00B0F0"/>
            </a:solidFill>
          </a:ln>
        </p:spPr>
        <p:txBody>
          <a:bodyPr wrap="square" rtlCol="0">
            <a:spAutoFit/>
          </a:bodyPr>
          <a:lstStyle/>
          <a:p>
            <a:r>
              <a:rPr lang="en-GB" sz="2400" b="1" dirty="0"/>
              <a:t>t</a:t>
            </a:r>
            <a:r>
              <a:rPr lang="en-GB" sz="2400" b="1" dirty="0" smtClean="0"/>
              <a:t>he internet</a:t>
            </a:r>
            <a:endParaRPr lang="en-GB" sz="2400" b="1" dirty="0"/>
          </a:p>
        </p:txBody>
      </p:sp>
      <p:sp>
        <p:nvSpPr>
          <p:cNvPr id="27" name="Content Placeholder 2"/>
          <p:cNvSpPr txBox="1">
            <a:spLocks/>
          </p:cNvSpPr>
          <p:nvPr/>
        </p:nvSpPr>
        <p:spPr>
          <a:xfrm rot="21223950">
            <a:off x="319757" y="2706065"/>
            <a:ext cx="2132060" cy="531193"/>
          </a:xfrm>
          <a:prstGeom prst="rect">
            <a:avLst/>
          </a:prstGeom>
          <a:solidFill>
            <a:srgbClr val="FFCCFF"/>
          </a:solidFill>
          <a:ln>
            <a:solidFill>
              <a:srgbClr val="00B0F0"/>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smtClean="0"/>
              <a:t>Kristen  Stewart</a:t>
            </a:r>
            <a:endParaRPr lang="en-GB" sz="2400" b="1" i="1" dirty="0"/>
          </a:p>
        </p:txBody>
      </p:sp>
      <p:sp>
        <p:nvSpPr>
          <p:cNvPr id="28" name="TextBox 27"/>
          <p:cNvSpPr txBox="1"/>
          <p:nvPr/>
        </p:nvSpPr>
        <p:spPr>
          <a:xfrm rot="20922766">
            <a:off x="8240177" y="5518172"/>
            <a:ext cx="2396365" cy="461665"/>
          </a:xfrm>
          <a:prstGeom prst="rect">
            <a:avLst/>
          </a:prstGeom>
          <a:solidFill>
            <a:srgbClr val="FFFF99"/>
          </a:solidFill>
          <a:ln>
            <a:solidFill>
              <a:srgbClr val="00B0F0"/>
            </a:solidFill>
          </a:ln>
        </p:spPr>
        <p:txBody>
          <a:bodyPr wrap="square" rtlCol="0">
            <a:spAutoFit/>
          </a:bodyPr>
          <a:lstStyle/>
          <a:p>
            <a:r>
              <a:rPr lang="en-GB" sz="2400" b="1" dirty="0" smtClean="0"/>
              <a:t>Charles Dickens</a:t>
            </a:r>
            <a:endParaRPr lang="en-GB" sz="2400" b="1" dirty="0"/>
          </a:p>
        </p:txBody>
      </p:sp>
      <p:sp>
        <p:nvSpPr>
          <p:cNvPr id="29" name="TextBox 28"/>
          <p:cNvSpPr txBox="1"/>
          <p:nvPr/>
        </p:nvSpPr>
        <p:spPr>
          <a:xfrm rot="20746115">
            <a:off x="7342549" y="1366316"/>
            <a:ext cx="1972517" cy="461665"/>
          </a:xfrm>
          <a:prstGeom prst="rect">
            <a:avLst/>
          </a:prstGeom>
          <a:solidFill>
            <a:srgbClr val="CCECFF"/>
          </a:solidFill>
          <a:ln>
            <a:solidFill>
              <a:srgbClr val="00B0F0"/>
            </a:solidFill>
          </a:ln>
        </p:spPr>
        <p:txBody>
          <a:bodyPr wrap="square" rtlCol="0">
            <a:spAutoFit/>
          </a:bodyPr>
          <a:lstStyle/>
          <a:p>
            <a:r>
              <a:rPr lang="en-GB" sz="2400" b="1" dirty="0" smtClean="0"/>
              <a:t>Stephen King</a:t>
            </a:r>
            <a:endParaRPr lang="en-GB" sz="2400" b="1" dirty="0"/>
          </a:p>
        </p:txBody>
      </p:sp>
      <p:sp>
        <p:nvSpPr>
          <p:cNvPr id="2" name="TextBox 1"/>
          <p:cNvSpPr txBox="1"/>
          <p:nvPr/>
        </p:nvSpPr>
        <p:spPr>
          <a:xfrm>
            <a:off x="594921" y="606582"/>
            <a:ext cx="8905264" cy="461665"/>
          </a:xfrm>
          <a:prstGeom prst="rect">
            <a:avLst/>
          </a:prstGeom>
          <a:noFill/>
        </p:spPr>
        <p:txBody>
          <a:bodyPr wrap="square" rtlCol="0">
            <a:spAutoFit/>
          </a:bodyPr>
          <a:lstStyle/>
          <a:p>
            <a:r>
              <a:rPr lang="en-GB" sz="2400" b="1" dirty="0" smtClean="0"/>
              <a:t>Describe a person, place or object. Can you partner guess what it is?</a:t>
            </a:r>
            <a:endParaRPr lang="en-GB" sz="2400" b="1" dirty="0"/>
          </a:p>
        </p:txBody>
      </p:sp>
    </p:spTree>
    <p:extLst>
      <p:ext uri="{BB962C8B-B14F-4D97-AF65-F5344CB8AC3E}">
        <p14:creationId xmlns:p14="http://schemas.microsoft.com/office/powerpoint/2010/main" xmlns="" val="1329432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1420</TotalTime>
  <Words>989</Words>
  <Application>Microsoft Office PowerPoint</Application>
  <PresentationFormat>Custom</PresentationFormat>
  <Paragraphs>140</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Тема Office</vt:lpstr>
      <vt:lpstr>Defining and non-defining relative clauses</vt:lpstr>
      <vt:lpstr>Slide 2</vt:lpstr>
      <vt:lpstr>Defining relative clauses</vt:lpstr>
      <vt:lpstr>Non-defining relative clauses</vt:lpstr>
      <vt:lpstr>Relative clauses in action</vt:lpstr>
      <vt:lpstr>GET IT RIGHT!</vt:lpstr>
      <vt:lpstr>Can you remember the rules?</vt:lpstr>
      <vt:lpstr>Slide 8</vt:lpstr>
      <vt:lpstr>Slide 9</vt:lpstr>
      <vt:lpstr>QUIZ!</vt:lpstr>
      <vt:lpstr>Acknowledgements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 simple (form, auxiliaries in negative and question forms)</dc:title>
  <dc:creator>Ирина Риммер</dc:creator>
  <cp:lastModifiedBy>Dragan</cp:lastModifiedBy>
  <cp:revision>103</cp:revision>
  <dcterms:created xsi:type="dcterms:W3CDTF">2015-01-04T07:06:13Z</dcterms:created>
  <dcterms:modified xsi:type="dcterms:W3CDTF">2020-03-23T15:08:04Z</dcterms:modified>
</cp:coreProperties>
</file>