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F8DA82-F7AA-47B8-AC39-3D8AE9A94AC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109205-562F-4A25-82BF-7C8676C59F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B050"/>
                </a:solidFill>
              </a:rPr>
              <a:t>SHOULD</a:t>
            </a:r>
            <a:br>
              <a:rPr lang="en-US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B050"/>
                </a:solidFill>
              </a:rPr>
            </a:br>
            <a:r>
              <a:rPr lang="en-US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00B050"/>
                </a:solidFill>
              </a:rPr>
              <a:t>SHOULDN’T</a:t>
            </a:r>
            <a:endParaRPr lang="en-US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Where </a:t>
            </a:r>
            <a:r>
              <a:rPr lang="en-US" dirty="0" smtClean="0"/>
              <a:t>________</a:t>
            </a:r>
            <a:r>
              <a:rPr lang="en-US" dirty="0" smtClean="0"/>
              <a:t> we park our car?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You________</a:t>
            </a:r>
            <a:r>
              <a:rPr lang="en-US" dirty="0" smtClean="0"/>
              <a:t>  never speak to your mother like this.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kids______</a:t>
            </a:r>
            <a:r>
              <a:rPr lang="en-US" dirty="0" smtClean="0"/>
              <a:t>  spend so much time in front of the TV.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smtClean="0"/>
              <a:t>I______ </a:t>
            </a:r>
            <a:r>
              <a:rPr lang="en-US" dirty="0" smtClean="0"/>
              <a:t>tell her the truth or should I say nothing?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think </a:t>
            </a:r>
            <a:r>
              <a:rPr lang="en-US" dirty="0" smtClean="0"/>
              <a:t>we_________</a:t>
            </a:r>
            <a:r>
              <a:rPr lang="en-US" dirty="0" smtClean="0"/>
              <a:t>  reserve our holiday in advance.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Aleksandra </a:t>
            </a:r>
            <a:r>
              <a:rPr lang="en-US" dirty="0" err="1" smtClean="0"/>
              <a:t>S.Nechovska</a:t>
            </a:r>
            <a:endParaRPr lang="en-US" dirty="0" smtClean="0"/>
          </a:p>
          <a:p>
            <a:r>
              <a:rPr lang="en-US" dirty="0" err="1" smtClean="0"/>
              <a:t>OU.Sv.Kiril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Metodij</a:t>
            </a:r>
            <a:r>
              <a:rPr lang="en-US" dirty="0" smtClean="0"/>
              <a:t>- Bitola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AND SHOULDN’T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We use </a:t>
            </a:r>
            <a:r>
              <a:rPr lang="en-US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should</a:t>
            </a:r>
            <a:r>
              <a:rPr lang="en-US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 and </a:t>
            </a:r>
            <a:r>
              <a:rPr lang="en-US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shouldn't</a:t>
            </a:r>
            <a:r>
              <a:rPr lang="en-US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B050"/>
                </a:solidFill>
              </a:rPr>
              <a:t> to give advice or to talk about what we think is right or wrong.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3124200" y="2286000"/>
            <a:ext cx="2438400" cy="2057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You </a:t>
            </a:r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should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 </a:t>
            </a:r>
            <a:endParaRPr lang="en-US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means </a:t>
            </a: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something </a:t>
            </a: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like</a:t>
            </a:r>
          </a:p>
          <a:p>
            <a:pPr>
              <a:buNone/>
            </a:pPr>
            <a:endParaRPr lang="en-US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I </a:t>
            </a:r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think it is a good idea for you to do it.</a:t>
            </a: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/>
            </a:r>
            <a:b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</a:br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5562600" y="3276600"/>
            <a:ext cx="990600" cy="1143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You shouldn't</a:t>
            </a: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 </a:t>
            </a:r>
            <a:endParaRPr lang="en-US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means </a:t>
            </a: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something like </a:t>
            </a:r>
            <a:endParaRPr lang="en-US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endParaRPr lang="en-US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I </a:t>
            </a:r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think it is a bad idea for you to do it.</a:t>
            </a:r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Should</a:t>
            </a: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 </a:t>
            </a:r>
            <a:endParaRPr lang="en-US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is </a:t>
            </a: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used to express the opinion of a speaker and often </a:t>
            </a: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follows</a:t>
            </a:r>
          </a:p>
          <a:p>
            <a:pPr>
              <a:buNone/>
            </a:pPr>
            <a:endParaRPr lang="en-US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 </a:t>
            </a:r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I think</a:t>
            </a:r>
            <a:r>
              <a:rPr lang="en-US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 or </a:t>
            </a:r>
            <a:r>
              <a:rPr lang="en-US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</a:rPr>
              <a:t>I don't think.</a:t>
            </a:r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ln>
                <a:solidFill>
                  <a:srgbClr val="00B050"/>
                </a:solidFill>
              </a:ln>
            </a:endParaRPr>
          </a:p>
          <a:p>
            <a:pPr>
              <a:buNone/>
            </a:pPr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    You look tired. I think you should take a few days off.</a:t>
            </a:r>
            <a:br>
              <a:rPr lang="en-US" i="1" dirty="0" smtClean="0">
                <a:ln>
                  <a:solidFill>
                    <a:srgbClr val="00B050"/>
                  </a:solidFill>
                </a:ln>
              </a:rPr>
            </a:br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/>
            </a:r>
            <a:br>
              <a:rPr lang="en-US" i="1" dirty="0" smtClean="0">
                <a:ln>
                  <a:solidFill>
                    <a:srgbClr val="00B050"/>
                  </a:solidFill>
                </a:ln>
              </a:rPr>
            </a:br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     Alice works very long hours. She should to talk to her boss.</a:t>
            </a:r>
            <a:br>
              <a:rPr lang="en-US" i="1" dirty="0" smtClean="0">
                <a:ln>
                  <a:solidFill>
                    <a:srgbClr val="00B050"/>
                  </a:solidFill>
                </a:ln>
              </a:rPr>
            </a:br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/>
            </a:r>
            <a:br>
              <a:rPr lang="en-US" i="1" dirty="0" smtClean="0">
                <a:ln>
                  <a:solidFill>
                    <a:srgbClr val="00B050"/>
                  </a:solidFill>
                </a:ln>
              </a:rPr>
            </a:br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     - I have an English test tomorrow.</a:t>
            </a:r>
            <a:br>
              <a:rPr lang="en-US" i="1" dirty="0" smtClean="0">
                <a:ln>
                  <a:solidFill>
                    <a:srgbClr val="00B050"/>
                  </a:solidFill>
                </a:ln>
              </a:rPr>
            </a:br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     - I shouldn't worry if I were you. You have worked really hard.</a:t>
            </a:r>
            <a:br>
              <a:rPr lang="en-US" i="1" dirty="0" smtClean="0">
                <a:ln>
                  <a:solidFill>
                    <a:srgbClr val="00B050"/>
                  </a:solidFill>
                </a:ln>
              </a:rPr>
            </a:br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/>
            </a:r>
            <a:br>
              <a:rPr lang="en-US" i="1" dirty="0" smtClean="0">
                <a:ln>
                  <a:solidFill>
                    <a:srgbClr val="00B050"/>
                  </a:solidFill>
                </a:ln>
              </a:rPr>
            </a:br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     - I never have enough money.</a:t>
            </a:r>
            <a:br>
              <a:rPr lang="en-US" i="1" dirty="0" smtClean="0">
                <a:ln>
                  <a:solidFill>
                    <a:srgbClr val="00B050"/>
                  </a:solidFill>
                </a:ln>
              </a:rPr>
            </a:br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     - I don't think you should go out so much.</a:t>
            </a:r>
            <a:r>
              <a:rPr lang="en-US" dirty="0" smtClean="0">
                <a:ln>
                  <a:solidFill>
                    <a:srgbClr val="00B050"/>
                  </a:solidFill>
                </a:ln>
              </a:rPr>
              <a:t/>
            </a:r>
            <a:br>
              <a:rPr lang="en-US" dirty="0" smtClean="0">
                <a:ln>
                  <a:solidFill>
                    <a:srgbClr val="00B050"/>
                  </a:solidFill>
                </a:ln>
              </a:rPr>
            </a:br>
            <a:endParaRPr lang="en-US" dirty="0" smtClean="0">
              <a:ln>
                <a:solidFill>
                  <a:srgbClr val="00B050"/>
                </a:solidFill>
              </a:ln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When you </a:t>
            </a:r>
            <a:r>
              <a:rPr lang="en-US" dirty="0" smtClean="0">
                <a:ln>
                  <a:solidFill>
                    <a:srgbClr val="00B050"/>
                  </a:solidFill>
                </a:ln>
              </a:rPr>
              <a:t>give advice to someone you can also say:</a:t>
            </a:r>
            <a:br>
              <a:rPr lang="en-US" dirty="0" smtClean="0">
                <a:ln>
                  <a:solidFill>
                    <a:srgbClr val="00B050"/>
                  </a:solidFill>
                </a:ln>
              </a:rPr>
            </a:br>
            <a:endParaRPr lang="en-US" dirty="0" smtClean="0">
              <a:ln>
                <a:solidFill>
                  <a:srgbClr val="00B050"/>
                </a:solidFill>
              </a:ln>
            </a:endParaRPr>
          </a:p>
          <a:p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I should do it if I were you.</a:t>
            </a:r>
            <a:endParaRPr lang="en-US" dirty="0" smtClean="0">
              <a:ln>
                <a:solidFill>
                  <a:srgbClr val="00B050"/>
                </a:solidFill>
              </a:ln>
            </a:endParaRPr>
          </a:p>
          <a:p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I shouldn't be so rude, if I were you.</a:t>
            </a:r>
            <a:endParaRPr lang="en-US" dirty="0" smtClean="0">
              <a:ln>
                <a:solidFill>
                  <a:srgbClr val="00B050"/>
                </a:solidFill>
              </a:ln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When you regret not doing something in the past, you can say:</a:t>
            </a:r>
            <a:br>
              <a:rPr lang="en-US" dirty="0" smtClean="0">
                <a:ln>
                  <a:solidFill>
                    <a:srgbClr val="00B050"/>
                  </a:solidFill>
                </a:ln>
              </a:rPr>
            </a:br>
            <a:endParaRPr lang="en-US" dirty="0" smtClean="0">
              <a:ln>
                <a:solidFill>
                  <a:srgbClr val="00B050"/>
                </a:solidFill>
              </a:ln>
            </a:endParaRPr>
          </a:p>
          <a:p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I shouldn't have spoken to him like that.</a:t>
            </a:r>
            <a:endParaRPr lang="en-US" dirty="0" smtClean="0">
              <a:ln>
                <a:solidFill>
                  <a:srgbClr val="00B050"/>
                </a:solidFill>
              </a:ln>
            </a:endParaRPr>
          </a:p>
          <a:p>
            <a:r>
              <a:rPr lang="en-US" i="1" dirty="0" smtClean="0">
                <a:ln>
                  <a:solidFill>
                    <a:srgbClr val="00B050"/>
                  </a:solidFill>
                </a:ln>
              </a:rPr>
              <a:t>I should have apologized earlier.</a:t>
            </a:r>
            <a:endParaRPr lang="en-US" dirty="0" smtClean="0">
              <a:ln>
                <a:solidFill>
                  <a:srgbClr val="00B050"/>
                </a:solidFill>
              </a:ln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</a:t>
            </a:r>
            <a:r>
              <a:rPr lang="en-US" dirty="0" smtClean="0"/>
              <a:t>s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</a:t>
            </a:r>
            <a:r>
              <a:rPr lang="en-US" dirty="0" smtClean="0"/>
              <a:t> </a:t>
            </a:r>
            <a:r>
              <a:rPr lang="en-US" dirty="0" smtClean="0"/>
              <a:t>______</a:t>
            </a:r>
            <a:r>
              <a:rPr lang="en-US" dirty="0" smtClean="0"/>
              <a:t> be so selfish.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don't think </a:t>
            </a:r>
            <a:r>
              <a:rPr lang="en-US" dirty="0" smtClean="0"/>
              <a:t>you___________</a:t>
            </a:r>
            <a:r>
              <a:rPr lang="en-US" dirty="0" smtClean="0"/>
              <a:t>  smoke so much.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You__________</a:t>
            </a:r>
            <a:r>
              <a:rPr lang="en-US" dirty="0" smtClean="0"/>
              <a:t>  exercise more.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think </a:t>
            </a:r>
            <a:r>
              <a:rPr lang="en-US" dirty="0" smtClean="0"/>
              <a:t>you_______</a:t>
            </a:r>
            <a:r>
              <a:rPr lang="en-US" dirty="0" smtClean="0"/>
              <a:t>  try to speak to her.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are overweight. </a:t>
            </a:r>
            <a:r>
              <a:rPr lang="en-US" dirty="0" smtClean="0"/>
              <a:t>You____________</a:t>
            </a:r>
            <a:r>
              <a:rPr lang="en-US" dirty="0" smtClean="0"/>
              <a:t> go on a diet.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55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SHOULD SHOULDN’T</vt:lpstr>
      <vt:lpstr>SHOULD AND SHOULDN’T</vt:lpstr>
      <vt:lpstr>SHOULD</vt:lpstr>
      <vt:lpstr>SHOULDN’T</vt:lpstr>
      <vt:lpstr>SHOULD</vt:lpstr>
      <vt:lpstr>EXAMPLES</vt:lpstr>
      <vt:lpstr>GIVING ADVICE</vt:lpstr>
      <vt:lpstr>REGRET</vt:lpstr>
      <vt:lpstr>Exercises. </vt:lpstr>
      <vt:lpstr>EXERCISES</vt:lpstr>
      <vt:lpstr>TEACHER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SHOULDN’T</dc:title>
  <dc:creator>Windows User</dc:creator>
  <cp:lastModifiedBy>Windows User</cp:lastModifiedBy>
  <cp:revision>3</cp:revision>
  <dcterms:created xsi:type="dcterms:W3CDTF">2020-03-19T17:47:11Z</dcterms:created>
  <dcterms:modified xsi:type="dcterms:W3CDTF">2020-03-19T18:06:19Z</dcterms:modified>
</cp:coreProperties>
</file>