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69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70" r:id="rId12"/>
    <p:sldId id="267" r:id="rId13"/>
    <p:sldId id="271" r:id="rId14"/>
  </p:sldIdLst>
  <p:sldSz cx="12192000" cy="6858000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-12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print">
            <a:alphaModFix am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2740E145-97FD-4DF0-BF59-C79E07331E4C}" type="datetimeFigureOut">
              <a:rPr lang="mk-MK" smtClean="0"/>
              <a:pPr/>
              <a:t>23.03.2020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356808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23.03.2020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1354644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23.03.2020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18646914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23.03.2020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720830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23.03.2020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1601120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23.03.2020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1194987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23.03.2020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4028795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23.03.2020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436650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23.03.2020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378881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23.03.2020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151240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23.03.2020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125012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23.03.2020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633598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23.03.2020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84292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23.03.2020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74266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23.03.2020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4067758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23.03.2020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335436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0E145-97FD-4DF0-BF59-C79E07331E4C}" type="datetimeFigureOut">
              <a:rPr lang="mk-MK" smtClean="0"/>
              <a:pPr/>
              <a:t>23.03.2020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1823376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print">
            <a:alphaModFix amt="3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0E145-97FD-4DF0-BF59-C79E07331E4C}" type="datetimeFigureOut">
              <a:rPr lang="mk-MK" smtClean="0"/>
              <a:pPr/>
              <a:t>23.03.2020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5C914-1EF7-4311-BFCA-7CF01FCBA09E}" type="slidenum">
              <a:rPr lang="mk-MK" smtClean="0"/>
              <a:pPr/>
              <a:t>‹#›</a:t>
            </a:fld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559345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818572"/>
          </a:xfrm>
        </p:spPr>
        <p:txBody>
          <a:bodyPr/>
          <a:lstStyle/>
          <a:p>
            <a:pPr algn="ctr"/>
            <a:r>
              <a:rPr lang="mk-MK" b="1" dirty="0" smtClean="0"/>
              <a:t>спроводни нервни             патишта</a:t>
            </a:r>
            <a:endParaRPr lang="mk-MK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3" y="4954320"/>
            <a:ext cx="8791575" cy="1655762"/>
          </a:xfrm>
        </p:spPr>
        <p:txBody>
          <a:bodyPr/>
          <a:lstStyle/>
          <a:p>
            <a:endParaRPr lang="mk-MK" dirty="0" smtClean="0"/>
          </a:p>
          <a:p>
            <a:r>
              <a:rPr lang="mk-MK" dirty="0" smtClean="0"/>
              <a:t>ПРОФЕСОР ПО БИОЛОГИЈА ГОРДАНА ОСМАНЛИ</a:t>
            </a:r>
            <a:endParaRPr lang="mk-MK" dirty="0"/>
          </a:p>
        </p:txBody>
      </p:sp>
    </p:spTree>
    <p:extLst>
      <p:ext uri="{BB962C8B-B14F-4D97-AF65-F5344CB8AC3E}">
        <p14:creationId xmlns="" xmlns:p14="http://schemas.microsoft.com/office/powerpoint/2010/main" val="2145364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580" y="618518"/>
            <a:ext cx="2781837" cy="176407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‘</a:t>
            </a:r>
            <a:r>
              <a:rPr lang="mk-MK" dirty="0" smtClean="0"/>
              <a:t>РБЕТНО-МОЗОЧНИ</a:t>
            </a:r>
            <a:br>
              <a:rPr lang="mk-MK" dirty="0" smtClean="0"/>
            </a:br>
            <a:r>
              <a:rPr lang="mk-MK" dirty="0" smtClean="0"/>
              <a:t>НЕРВНИ ПАТИШТА</a:t>
            </a:r>
            <a:endParaRPr lang="mk-MK" dirty="0"/>
          </a:p>
        </p:txBody>
      </p:sp>
      <p:sp>
        <p:nvSpPr>
          <p:cNvPr id="7" name="TextBox 6"/>
          <p:cNvSpPr txBox="1"/>
          <p:nvPr/>
        </p:nvSpPr>
        <p:spPr>
          <a:xfrm>
            <a:off x="6246254" y="687762"/>
            <a:ext cx="5743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mk-MK" dirty="0"/>
          </a:p>
        </p:txBody>
      </p:sp>
      <p:graphicFrame>
        <p:nvGraphicFramePr>
          <p:cNvPr id="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6945142"/>
              </p:ext>
            </p:extLst>
          </p:nvPr>
        </p:nvGraphicFramePr>
        <p:xfrm>
          <a:off x="3993931" y="1072055"/>
          <a:ext cx="7504385" cy="5053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4385"/>
              </a:tblGrid>
              <a:tr h="12591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ПЕРИФЕРНИОТ И ЦЕНТРАЛНИОТ НЕРВЕН СИСТЕМ СЕ ПОВРЗАНИ ПРЕКУ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</a:t>
                      </a:r>
                      <a:r>
                        <a:rPr lang="mk-MK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РБЕТНО-МОЗОЧНИ НЕРВНИ ПАТИШТА</a:t>
                      </a:r>
                      <a:endParaRPr lang="mk-MK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905250">
                <a:tc>
                  <a:txBody>
                    <a:bodyPr/>
                    <a:lstStyle/>
                    <a:p>
                      <a:r>
                        <a:rPr lang="mk-MK" b="1" dirty="0" smtClean="0">
                          <a:solidFill>
                            <a:srgbClr val="FF0000"/>
                          </a:solidFill>
                        </a:rPr>
                        <a:t>АФЕРЕНТНИ: </a:t>
                      </a:r>
                    </a:p>
                    <a:p>
                      <a:r>
                        <a:rPr lang="mk-MK" dirty="0" smtClean="0"/>
                        <a:t>РЕЦЕПТОРИ        СЕНЗИТИВНИ НЕРВНИ ПАТИШТА       </a:t>
                      </a:r>
                    </a:p>
                    <a:p>
                      <a:r>
                        <a:rPr lang="mk-MK" dirty="0" smtClean="0"/>
                        <a:t>ЗАДЕН КОРЕН НА СИВА МАСА ОД </a:t>
                      </a:r>
                      <a:r>
                        <a:rPr lang="en-GB" dirty="0" smtClean="0"/>
                        <a:t>‘</a:t>
                      </a:r>
                      <a:r>
                        <a:rPr lang="mk-MK" dirty="0" smtClean="0"/>
                        <a:t>РБЕТЕН МОЗОК</a:t>
                      </a:r>
                    </a:p>
                    <a:p>
                      <a:r>
                        <a:rPr lang="mk-MK" dirty="0" smtClean="0"/>
                        <a:t>ПРОДОЛЖЕН МОЗОК        МОСТ НА ВАРОЛИ          СРЕДЕН МОЗОК        МАЛ МОЗОК        РЕТИКУЛАРНА ФОРМАЦИЈА НА МЕЃУМОЗОК        КОРА НА ГОЛЕМ МОЗОК (ПРИМАРНИ ЦЕНТРИ) </a:t>
                      </a:r>
                    </a:p>
                    <a:p>
                      <a:endParaRPr lang="mk-MK" dirty="0"/>
                    </a:p>
                  </a:txBody>
                  <a:tcPr/>
                </a:tc>
              </a:tr>
              <a:tr h="17827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dirty="0" smtClean="0">
                          <a:solidFill>
                            <a:srgbClr val="FF0000"/>
                          </a:solidFill>
                        </a:rPr>
                        <a:t>ЕФЕРЕНТНИ: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dirty="0" smtClean="0"/>
                        <a:t>КОРА НА ГОЛЕМ МОЗОК        СУПКОРТИКАЛНИ ЈАДРА        РЕТИКУЛАРНА ФОРМАЦИЈА          ПРОДОЛЖЕН МОЗОК             </a:t>
                      </a: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 </a:t>
                      </a:r>
                      <a:r>
                        <a:rPr lang="mk-MK" dirty="0" smtClean="0"/>
                        <a:t>ПРЕДЕН КОРЕН НА СИВА МАСА ОД </a:t>
                      </a:r>
                      <a:r>
                        <a:rPr lang="en-GB" dirty="0" smtClean="0"/>
                        <a:t>‘</a:t>
                      </a:r>
                      <a:r>
                        <a:rPr lang="mk-MK" dirty="0" smtClean="0"/>
                        <a:t>РБЕТЕН МОЗОК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dirty="0" smtClean="0"/>
                        <a:t>МОТОРНИ НЕРВИ        ЕФЕКТОР</a:t>
                      </a:r>
                      <a:endParaRPr lang="mk-M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Down Arrow 12"/>
          <p:cNvSpPr/>
          <p:nvPr/>
        </p:nvSpPr>
        <p:spPr>
          <a:xfrm rot="18901154">
            <a:off x="2250373" y="2015110"/>
            <a:ext cx="484632" cy="4014886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rot="18113914">
            <a:off x="2795386" y="1931828"/>
            <a:ext cx="484632" cy="20793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5570500" y="2669627"/>
            <a:ext cx="379324" cy="17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9821800" y="2695907"/>
            <a:ext cx="379324" cy="17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>
            <a:off x="9821800" y="2979677"/>
            <a:ext cx="379324" cy="17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6542680" y="3242427"/>
            <a:ext cx="379324" cy="17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9138650" y="3252937"/>
            <a:ext cx="379324" cy="17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4934650" y="3505177"/>
            <a:ext cx="379324" cy="17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6815940" y="3515687"/>
            <a:ext cx="379324" cy="17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5544230" y="3799457"/>
            <a:ext cx="379324" cy="17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6826450" y="4703317"/>
            <a:ext cx="379324" cy="17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10137100" y="4713827"/>
            <a:ext cx="379324" cy="17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7336190" y="4981837"/>
            <a:ext cx="379324" cy="17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mk-MK" dirty="0" smtClean="0"/>
              <a:t> 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>
            <a:off x="10321030" y="4981837"/>
            <a:ext cx="379324" cy="17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ight Arrow 26"/>
          <p:cNvSpPr/>
          <p:nvPr/>
        </p:nvSpPr>
        <p:spPr>
          <a:xfrm>
            <a:off x="10110830" y="5255097"/>
            <a:ext cx="379324" cy="17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27"/>
          <p:cNvSpPr/>
          <p:nvPr/>
        </p:nvSpPr>
        <p:spPr>
          <a:xfrm>
            <a:off x="6159070" y="5528357"/>
            <a:ext cx="379324" cy="1786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29604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246254" y="687762"/>
            <a:ext cx="5743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mk-MK" dirty="0"/>
          </a:p>
        </p:txBody>
      </p:sp>
      <p:graphicFrame>
        <p:nvGraphicFramePr>
          <p:cNvPr id="11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6945142"/>
              </p:ext>
            </p:extLst>
          </p:nvPr>
        </p:nvGraphicFramePr>
        <p:xfrm>
          <a:off x="3993931" y="1072055"/>
          <a:ext cx="7504385" cy="4799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4385"/>
              </a:tblGrid>
              <a:tr h="12591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Брзината на движење на нервниот импулс се разликува кај миелинските и амиелинските нарвни влакна</a:t>
                      </a:r>
                      <a:endParaRPr lang="mk-MK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757348">
                <a:tc>
                  <a:txBody>
                    <a:bodyPr/>
                    <a:lstStyle/>
                    <a:p>
                      <a:r>
                        <a:rPr lang="mk-MK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</a:rPr>
                        <a:t>МИЕЛИНСКИ: поголема</a:t>
                      </a:r>
                    </a:p>
                    <a:p>
                      <a:endParaRPr lang="mk-MK" dirty="0" smtClean="0"/>
                    </a:p>
                    <a:p>
                      <a:r>
                        <a:rPr lang="mk-MK" dirty="0" smtClean="0"/>
                        <a:t>Скоковито движење на нервен импулс од едно до друго Ренвиерово стеснување.</a:t>
                      </a:r>
                      <a:endParaRPr lang="mk-MK" dirty="0"/>
                    </a:p>
                  </a:txBody>
                  <a:tcPr/>
                </a:tc>
              </a:tr>
              <a:tr h="17827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dirty="0" smtClean="0">
                          <a:solidFill>
                            <a:srgbClr val="FF0000"/>
                          </a:solidFill>
                        </a:rPr>
                        <a:t>АМИЕЛИНСКИ: побавна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mk-MK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dirty="0" smtClean="0"/>
                        <a:t>Континуирано движење на нервен импулс по целата должина на влакното</a:t>
                      </a:r>
                      <a:endParaRPr lang="mk-M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Down Arrow 12"/>
          <p:cNvSpPr/>
          <p:nvPr/>
        </p:nvSpPr>
        <p:spPr>
          <a:xfrm>
            <a:off x="1575139" y="1723696"/>
            <a:ext cx="484632" cy="2722179"/>
          </a:xfrm>
          <a:prstGeom prst="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1072055" y="42136"/>
            <a:ext cx="2427890" cy="2112485"/>
          </a:xfrm>
        </p:spPr>
        <p:txBody>
          <a:bodyPr>
            <a:normAutofit/>
          </a:bodyPr>
          <a:lstStyle/>
          <a:p>
            <a:r>
              <a:rPr lang="mk-MK" sz="2400" dirty="0" smtClean="0"/>
              <a:t>БРЗИНА НА ДВИЖЕЊЕ НА НЕРВЕН ИМПУЛС</a:t>
            </a:r>
            <a:endParaRPr lang="en-US" sz="2400" dirty="0"/>
          </a:p>
        </p:txBody>
      </p:sp>
      <p:sp>
        <p:nvSpPr>
          <p:cNvPr id="30" name="Title 28"/>
          <p:cNvSpPr txBox="1">
            <a:spLocks/>
          </p:cNvSpPr>
          <p:nvPr/>
        </p:nvSpPr>
        <p:spPr>
          <a:xfrm>
            <a:off x="1066805" y="3557736"/>
            <a:ext cx="2427890" cy="211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mk-MK" sz="4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120</a:t>
            </a:r>
            <a:r>
              <a:rPr kumimoji="0" lang="en-US" sz="48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m/s</a:t>
            </a:r>
            <a:endParaRPr kumimoji="0" lang="en-US" sz="4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29604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2123" y="862885"/>
            <a:ext cx="11397803" cy="5950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sz="2800" b="1" dirty="0" smtClean="0">
                <a:solidFill>
                  <a:srgbClr val="FF0000"/>
                </a:solidFill>
              </a:rPr>
              <a:t> </a:t>
            </a:r>
            <a:r>
              <a:rPr lang="mk-MK" b="1" dirty="0" smtClean="0">
                <a:solidFill>
                  <a:srgbClr val="FF0000"/>
                </a:solidFill>
              </a:rPr>
              <a:t>1.Периферниот нервен систем е изграден од спроводни нервни патишта</a:t>
            </a:r>
          </a:p>
          <a:p>
            <a:pPr marL="0" indent="0">
              <a:buNone/>
            </a:pPr>
            <a:r>
              <a:rPr lang="mk-MK" b="1" dirty="0" smtClean="0">
                <a:solidFill>
                  <a:srgbClr val="FF0000"/>
                </a:solidFill>
              </a:rPr>
              <a:t>2.Се состои од церебро-спинален и автономен дел</a:t>
            </a:r>
          </a:p>
          <a:p>
            <a:pPr marL="0" indent="0">
              <a:buNone/>
            </a:pPr>
            <a:r>
              <a:rPr lang="mk-MK" b="1" dirty="0" smtClean="0">
                <a:solidFill>
                  <a:srgbClr val="FF0000"/>
                </a:solidFill>
              </a:rPr>
              <a:t>3. Цереброспиналниот дел се состои од 12 пара главени и 31 пар спинални нерви</a:t>
            </a:r>
          </a:p>
          <a:p>
            <a:pPr marL="0" indent="0">
              <a:buNone/>
            </a:pPr>
            <a:r>
              <a:rPr lang="mk-MK" b="1" dirty="0" smtClean="0">
                <a:solidFill>
                  <a:srgbClr val="FF0000"/>
                </a:solidFill>
              </a:rPr>
              <a:t>4. Постојат три видови нерви: сензитивни, моторни и мешовити</a:t>
            </a:r>
          </a:p>
          <a:p>
            <a:pPr marL="0" indent="0">
              <a:buNone/>
            </a:pPr>
            <a:r>
              <a:rPr lang="mk-MK" b="1" dirty="0" smtClean="0">
                <a:solidFill>
                  <a:srgbClr val="FF0000"/>
                </a:solidFill>
              </a:rPr>
              <a:t>5.Периферниот и централниот нервен систем се поврзани преку спинално-мозочни нервни патишта</a:t>
            </a:r>
          </a:p>
          <a:p>
            <a:pPr marL="0" indent="0">
              <a:buNone/>
            </a:pPr>
            <a:r>
              <a:rPr lang="mk-MK" b="1" dirty="0" smtClean="0">
                <a:solidFill>
                  <a:srgbClr val="FF0000"/>
                </a:solidFill>
              </a:rPr>
              <a:t>6.Аферентните нервни патишта пренесуваат импилси ор рецептор до анализатор</a:t>
            </a:r>
          </a:p>
          <a:p>
            <a:pPr marL="0" indent="0">
              <a:buNone/>
            </a:pPr>
            <a:r>
              <a:rPr lang="mk-MK" b="1" dirty="0" smtClean="0">
                <a:solidFill>
                  <a:srgbClr val="FF0000"/>
                </a:solidFill>
              </a:rPr>
              <a:t>7.Еферентните нервни патишта пренесуваат импулси од анализатор до ефектор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Title 2"/>
          <p:cNvSpPr txBox="1">
            <a:spLocks noGrp="1"/>
          </p:cNvSpPr>
          <p:nvPr>
            <p:ph type="title"/>
          </p:nvPr>
        </p:nvSpPr>
        <p:spPr>
          <a:xfrm>
            <a:off x="1524000" y="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>
              <a:lnSpc>
                <a:spcPct val="100000"/>
              </a:lnSpc>
              <a:defRPr/>
            </a:pPr>
            <a:r>
              <a:rPr lang="mk-MK" sz="4100" b="1" cap="none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краток заклучок</a:t>
            </a:r>
            <a:endParaRPr lang="en-US" sz="4100" b="1" cap="none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pic>
        <p:nvPicPr>
          <p:cNvPr id="5" name="Picture 4" descr="stu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24256" y="3687005"/>
            <a:ext cx="2267744" cy="1476626"/>
          </a:xfrm>
          <a:prstGeom prst="rect">
            <a:avLst/>
          </a:prstGeom>
        </p:spPr>
      </p:pic>
      <p:pic>
        <p:nvPicPr>
          <p:cNvPr id="6" name="Picture 5" descr="students-learning-clipart-i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24256" y="5164084"/>
            <a:ext cx="2304256" cy="170080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0556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2123" y="862885"/>
            <a:ext cx="11397803" cy="59504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k-MK" sz="2800" b="1" dirty="0" smtClean="0">
                <a:solidFill>
                  <a:srgbClr val="FF0000"/>
                </a:solidFill>
              </a:rPr>
              <a:t> </a:t>
            </a:r>
            <a:r>
              <a:rPr lang="mk-MK" b="1" dirty="0" smtClean="0">
                <a:solidFill>
                  <a:srgbClr val="FF0000"/>
                </a:solidFill>
              </a:rPr>
              <a:t>1.Како е поделен периферниот нервен систем?</a:t>
            </a:r>
          </a:p>
          <a:p>
            <a:pPr marL="0" indent="0">
              <a:buNone/>
            </a:pPr>
            <a:r>
              <a:rPr lang="mk-MK" b="1" dirty="0" smtClean="0">
                <a:solidFill>
                  <a:srgbClr val="FFC000"/>
                </a:solidFill>
              </a:rPr>
              <a:t>2. Кои делови на телото ги поврзуваат главените нерви?</a:t>
            </a:r>
          </a:p>
          <a:p>
            <a:pPr marL="0" indent="0">
              <a:buNone/>
            </a:pPr>
            <a:r>
              <a:rPr lang="mk-MK" b="1" dirty="0" smtClean="0">
                <a:solidFill>
                  <a:srgbClr val="92D050"/>
                </a:solidFill>
              </a:rPr>
              <a:t>3. Кои делови на телото ги поврзуваат </a:t>
            </a:r>
            <a:r>
              <a:rPr lang="en-GB" b="1" dirty="0" smtClean="0">
                <a:solidFill>
                  <a:srgbClr val="92D050"/>
                </a:solidFill>
              </a:rPr>
              <a:t>‘</a:t>
            </a:r>
            <a:r>
              <a:rPr lang="mk-MK" b="1" dirty="0" smtClean="0">
                <a:solidFill>
                  <a:srgbClr val="92D050"/>
                </a:solidFill>
              </a:rPr>
              <a:t>рбетните нерви?</a:t>
            </a:r>
          </a:p>
          <a:p>
            <a:pPr marL="0" indent="0">
              <a:buNone/>
            </a:pPr>
            <a:r>
              <a:rPr lang="mk-MK" b="1" dirty="0" smtClean="0">
                <a:solidFill>
                  <a:srgbClr val="00B050"/>
                </a:solidFill>
              </a:rPr>
              <a:t>4. Опиши ги сензитивните нерви.</a:t>
            </a:r>
          </a:p>
          <a:p>
            <a:pPr marL="0" indent="0">
              <a:buNone/>
            </a:pPr>
            <a:r>
              <a:rPr lang="mk-MK" b="1" dirty="0" smtClean="0">
                <a:solidFill>
                  <a:srgbClr val="00B0F0"/>
                </a:solidFill>
              </a:rPr>
              <a:t>5.Кои делови ги поврзуваат моторните нервни патишта?</a:t>
            </a:r>
          </a:p>
          <a:p>
            <a:pPr marL="0" indent="0">
              <a:buNone/>
            </a:pPr>
            <a:r>
              <a:rPr lang="mk-MK" b="1" dirty="0" smtClean="0">
                <a:solidFill>
                  <a:srgbClr val="0070C0"/>
                </a:solidFill>
              </a:rPr>
              <a:t>6.Во кој дел на мозокот завршуваат импулсите што доаѓаат од рецепторите?</a:t>
            </a:r>
          </a:p>
          <a:p>
            <a:pPr marL="0" indent="0">
              <a:buNone/>
            </a:pPr>
            <a:r>
              <a:rPr lang="mk-MK" b="1" dirty="0" smtClean="0">
                <a:solidFill>
                  <a:srgbClr val="002060"/>
                </a:solidFill>
              </a:rPr>
              <a:t>7.Што претставуваат ефектори?</a:t>
            </a:r>
          </a:p>
          <a:p>
            <a:pPr marL="0" indent="0">
              <a:buNone/>
            </a:pPr>
            <a:r>
              <a:rPr lang="mk-MK" b="1" dirty="0" smtClean="0">
                <a:solidFill>
                  <a:srgbClr val="7030A0"/>
                </a:solidFill>
              </a:rPr>
              <a:t>8. Колку изнесува брзината на движење на нервниот импулс?</a:t>
            </a:r>
            <a:endParaRPr lang="en-US" b="1" dirty="0">
              <a:solidFill>
                <a:srgbClr val="7030A0"/>
              </a:solidFill>
            </a:endParaRPr>
          </a:p>
        </p:txBody>
      </p:sp>
      <p:pic>
        <p:nvPicPr>
          <p:cNvPr id="5" name="Picture 4" descr="stud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924256" y="3687005"/>
            <a:ext cx="2267744" cy="1476626"/>
          </a:xfrm>
          <a:prstGeom prst="rect">
            <a:avLst/>
          </a:prstGeom>
        </p:spPr>
      </p:pic>
      <p:pic>
        <p:nvPicPr>
          <p:cNvPr id="6" name="Picture 5" descr="students-learning-clipart-i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24256" y="5164084"/>
            <a:ext cx="2304256" cy="1700808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141413" y="19448"/>
            <a:ext cx="9905998" cy="905462"/>
          </a:xfrm>
        </p:spPr>
        <p:txBody>
          <a:bodyPr/>
          <a:lstStyle/>
          <a:p>
            <a:r>
              <a:rPr lang="mk-MK" dirty="0" smtClean="0"/>
              <a:t>проверка на знаењето: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0556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71223" y="1412874"/>
            <a:ext cx="8506227" cy="5335655"/>
          </a:xfrm>
        </p:spPr>
        <p:txBody>
          <a:bodyPr>
            <a:normAutofit fontScale="77500" lnSpcReduction="20000"/>
          </a:bodyPr>
          <a:lstStyle/>
          <a:p>
            <a:pPr marL="624078" indent="-514350">
              <a:lnSpc>
                <a:spcPct val="150000"/>
              </a:lnSpc>
              <a:buNone/>
              <a:defRPr/>
            </a:pPr>
            <a:r>
              <a:rPr lang="mk-MK" b="1" dirty="0" smtClean="0"/>
              <a:t>Да научиме </a:t>
            </a:r>
          </a:p>
          <a:p>
            <a:pPr marL="624078" indent="-514350">
              <a:lnSpc>
                <a:spcPct val="150000"/>
              </a:lnSpc>
              <a:buFont typeface="Wingdings 3"/>
              <a:buAutoNum type="arabicPeriod"/>
              <a:defRPr/>
            </a:pPr>
            <a:r>
              <a:rPr lang="mk-MK" dirty="0" smtClean="0"/>
              <a:t>Што</a:t>
            </a:r>
            <a:r>
              <a:rPr lang="en-US" dirty="0" smtClean="0"/>
              <a:t> </a:t>
            </a:r>
            <a:r>
              <a:rPr lang="mk-MK" dirty="0" smtClean="0"/>
              <a:t>претставуваат спроводни нервни патишта?</a:t>
            </a:r>
            <a:endParaRPr lang="mk-MK" dirty="0" smtClean="0"/>
          </a:p>
          <a:p>
            <a:pPr marL="624078" indent="-514350">
              <a:lnSpc>
                <a:spcPct val="150000"/>
              </a:lnSpc>
              <a:buFont typeface="Wingdings 3"/>
              <a:buAutoNum type="arabicPeriod"/>
              <a:defRPr/>
            </a:pPr>
            <a:r>
              <a:rPr lang="mk-MK" dirty="0" smtClean="0"/>
              <a:t>Улога на Периферниот нервен систем во спроведување на нервни импулси. </a:t>
            </a:r>
            <a:endParaRPr lang="mk-MK" dirty="0" smtClean="0"/>
          </a:p>
          <a:p>
            <a:pPr marL="624078" indent="-514350">
              <a:lnSpc>
                <a:spcPct val="150000"/>
              </a:lnSpc>
              <a:buFont typeface="Wingdings 3"/>
              <a:buAutoNum type="arabicPeriod"/>
              <a:defRPr/>
            </a:pPr>
            <a:r>
              <a:rPr lang="mk-MK" dirty="0" smtClean="0"/>
              <a:t>Кои нерви го сочинуваат Соматскиот нервен систем?</a:t>
            </a:r>
            <a:endParaRPr lang="mk-MK" dirty="0" smtClean="0"/>
          </a:p>
          <a:p>
            <a:pPr marL="624078" indent="-514350">
              <a:lnSpc>
                <a:spcPct val="150000"/>
              </a:lnSpc>
              <a:buFont typeface="Wingdings 3"/>
              <a:buAutoNum type="arabicPeriod"/>
              <a:defRPr/>
            </a:pPr>
            <a:r>
              <a:rPr lang="mk-MK" dirty="0" smtClean="0"/>
              <a:t>Градба на нерв.</a:t>
            </a:r>
            <a:endParaRPr lang="mk-MK" dirty="0" smtClean="0"/>
          </a:p>
          <a:p>
            <a:pPr marL="624078" indent="-514350">
              <a:lnSpc>
                <a:spcPct val="150000"/>
              </a:lnSpc>
              <a:buFont typeface="Wingdings 3"/>
              <a:buAutoNum type="arabicPeriod"/>
              <a:defRPr/>
            </a:pPr>
            <a:r>
              <a:rPr lang="mk-MK" dirty="0" smtClean="0"/>
              <a:t>Видови на нерви.</a:t>
            </a:r>
            <a:endParaRPr lang="mk-MK" dirty="0" smtClean="0"/>
          </a:p>
          <a:p>
            <a:pPr marL="624078" indent="-514350">
              <a:lnSpc>
                <a:spcPct val="150000"/>
              </a:lnSpc>
              <a:buFont typeface="Wingdings 3"/>
              <a:buAutoNum type="arabicPeriod"/>
              <a:defRPr/>
            </a:pPr>
            <a:r>
              <a:rPr lang="mk-MK" dirty="0" smtClean="0"/>
              <a:t>Пат на пренесување на нервни импулси.</a:t>
            </a:r>
            <a:endParaRPr lang="mk-MK" dirty="0" smtClean="0"/>
          </a:p>
          <a:p>
            <a:pPr marL="624078" indent="-514350">
              <a:lnSpc>
                <a:spcPct val="150000"/>
              </a:lnSpc>
              <a:buNone/>
              <a:defRPr/>
            </a:pPr>
            <a:endParaRPr lang="mk-MK" b="1" dirty="0" smtClean="0">
              <a:latin typeface="Times New Roman" pitchFamily="18" charset="0"/>
              <a:cs typeface="Times New Roman" pitchFamily="18" charset="0"/>
            </a:endParaRPr>
          </a:p>
          <a:p>
            <a:pPr marL="624078" indent="-514350">
              <a:lnSpc>
                <a:spcPct val="150000"/>
              </a:lnSpc>
              <a:buNone/>
              <a:defRPr/>
            </a:pPr>
            <a:r>
              <a:rPr lang="mk-MK" b="1" dirty="0" smtClean="0">
                <a:latin typeface="Times New Roman" pitchFamily="18" charset="0"/>
                <a:cs typeface="Times New Roman" pitchFamily="18" charset="0"/>
              </a:rPr>
              <a:t>По обработката на оваа наставна содржина да знаеме самостојно да одговориме на овие прашања!</a:t>
            </a:r>
          </a:p>
          <a:p>
            <a:pPr marL="624078" indent="-514350">
              <a:lnSpc>
                <a:spcPct val="150000"/>
              </a:lnSpc>
              <a:buNone/>
              <a:defRPr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847528" y="260648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mk-MK" dirty="0" smtClean="0"/>
              <a:t>ЦЕЛИ НА ЧАСОТ</a:t>
            </a:r>
            <a:endParaRPr lang="en-US" dirty="0"/>
          </a:p>
        </p:txBody>
      </p:sp>
      <p:pic>
        <p:nvPicPr>
          <p:cNvPr id="5" name="Picture 4" descr="1080958-Clipart-School-Boy-Studying-A-Molecule-Model-Royalty-Free-Vector-Illustr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19214" y="116632"/>
            <a:ext cx="2169274" cy="178844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65161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периферен нервен систем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mk-MK" dirty="0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141411" y="2097088"/>
            <a:ext cx="9998814" cy="43938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altLang="mk-MK" sz="2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Спроводните нервни патишта влегуваат во градба на Периферниот нервен систем</a:t>
            </a:r>
            <a:endParaRPr kumimoji="0" lang="mk-MK" altLang="mk-MK" sz="2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mk-MK" altLang="mk-MK" sz="2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altLang="mk-MK" sz="2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Постои</a:t>
            </a:r>
            <a:r>
              <a:rPr kumimoji="0" lang="en-GB" altLang="mk-MK" sz="2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kumimoji="0" lang="en-US" altLang="mk-MK" sz="2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lang="en-US" altLang="mk-MK" sz="2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mk-MK" altLang="mk-MK" sz="2600" b="1" i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Соматски (цереброспинален) нервен систем</a:t>
            </a:r>
            <a:endParaRPr kumimoji="0" lang="mk-MK" altLang="mk-MK" sz="2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r>
              <a:rPr kumimoji="0" lang="mk-MK" altLang="mk-MK" sz="2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-Вегетативен (автономен) нервен систем</a:t>
            </a:r>
            <a:endParaRPr kumimoji="0" lang="mk-MK" altLang="mk-MK" sz="2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mk-MK" altLang="mk-MK" sz="2600" b="1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mk-MK" altLang="mk-MK" sz="26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1463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1565" y="174361"/>
            <a:ext cx="9905998" cy="849674"/>
          </a:xfrm>
        </p:spPr>
        <p:txBody>
          <a:bodyPr/>
          <a:lstStyle/>
          <a:p>
            <a:r>
              <a:rPr lang="mk-MK" dirty="0" smtClean="0"/>
              <a:t>периферен нервен систем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199" y="1562100"/>
            <a:ext cx="7833575" cy="4439456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None/>
            </a:pPr>
            <a:r>
              <a:rPr lang="ru-RU" b="1" dirty="0" smtClean="0"/>
              <a:t>ПЕРИФЕРЕН НЕРВЕН СИСТЕМ</a:t>
            </a:r>
          </a:p>
          <a:p>
            <a:pPr marL="457200" indent="-457200" algn="just">
              <a:buNone/>
            </a:pPr>
            <a:endParaRPr lang="ru-RU" b="1" dirty="0" smtClean="0"/>
          </a:p>
          <a:p>
            <a:pPr marL="457200" indent="-457200" algn="just">
              <a:buNone/>
            </a:pPr>
            <a:r>
              <a:rPr lang="ru-RU" dirty="0" smtClean="0">
                <a:solidFill>
                  <a:srgbClr val="C00000"/>
                </a:solidFill>
              </a:rPr>
              <a:t>СОМАТСКИ НЕРВЕН СИСТЕМ:</a:t>
            </a:r>
          </a:p>
          <a:p>
            <a:pPr marL="457200" indent="-457200" algn="just"/>
            <a:r>
              <a:rPr lang="ru-RU" dirty="0" smtClean="0"/>
              <a:t>12 ПАРА ГЛАВЕНИ НЕРВИ</a:t>
            </a:r>
          </a:p>
          <a:p>
            <a:pPr marL="457200" indent="-457200" algn="just"/>
            <a:r>
              <a:rPr lang="ru-RU" dirty="0" smtClean="0"/>
              <a:t>31 ПАР </a:t>
            </a:r>
            <a:r>
              <a:rPr lang="en-US" dirty="0" smtClean="0"/>
              <a:t>‘</a:t>
            </a:r>
            <a:r>
              <a:rPr lang="mk-MK" dirty="0" smtClean="0"/>
              <a:t>РБЕТНИ НЕРВИ</a:t>
            </a:r>
          </a:p>
          <a:p>
            <a:pPr marL="457200" indent="-457200" algn="just">
              <a:buNone/>
            </a:pPr>
            <a:endParaRPr lang="mk-MK" dirty="0" smtClean="0"/>
          </a:p>
          <a:p>
            <a:pPr marL="457200" indent="-457200" algn="just">
              <a:buNone/>
            </a:pPr>
            <a:r>
              <a:rPr lang="mk-MK" dirty="0" smtClean="0">
                <a:solidFill>
                  <a:srgbClr val="C00000"/>
                </a:solidFill>
              </a:rPr>
              <a:t>АВТОНОМЕН НЕРВЕН СИСТЕМ:</a:t>
            </a:r>
          </a:p>
          <a:p>
            <a:pPr marL="457200" indent="-457200" algn="just"/>
            <a:r>
              <a:rPr lang="mk-MK" dirty="0" smtClean="0"/>
              <a:t>СИМПАТИЧЕН ДЕЛ</a:t>
            </a:r>
          </a:p>
          <a:p>
            <a:pPr marL="457200" indent="-457200" algn="just"/>
            <a:r>
              <a:rPr lang="mk-MK" dirty="0" smtClean="0"/>
              <a:t>ПАРАСИМПАТИЧЕН ДЕЛ</a:t>
            </a:r>
            <a:endParaRPr lang="ru-RU" dirty="0" smtClean="0"/>
          </a:p>
          <a:p>
            <a:pPr marL="457200" indent="-457200" algn="just">
              <a:buAutoNum type="arabicPeriod"/>
            </a:pP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66670" y="6001555"/>
            <a:ext cx="11500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mk-MK" b="1" dirty="0"/>
          </a:p>
        </p:txBody>
      </p:sp>
      <p:pic>
        <p:nvPicPr>
          <p:cNvPr id="9218" name="Picture 2" descr="Image result for sprovodni nervni patis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699" y="863600"/>
            <a:ext cx="3263901" cy="528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25352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8"/>
          <p:cNvSpPr>
            <a:spLocks noChangeArrowheads="1"/>
          </p:cNvSpPr>
          <p:nvPr/>
        </p:nvSpPr>
        <p:spPr bwMode="auto">
          <a:xfrm>
            <a:off x="787400" y="657225"/>
            <a:ext cx="8661400" cy="700088"/>
          </a:xfrm>
          <a:prstGeom prst="rect">
            <a:avLst/>
          </a:prstGeom>
          <a:solidFill>
            <a:srgbClr val="5B9BD5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1F4D78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mk-MK" altLang="mk-MK" sz="3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ПЕРИФЕРЕН НЕРВЕН СИСТЕМ</a:t>
            </a:r>
            <a:endParaRPr kumimoji="0" lang="mk-MK" altLang="mk-MK" sz="35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AutoShape 27"/>
          <p:cNvSpPr>
            <a:spLocks noChangeArrowheads="1"/>
          </p:cNvSpPr>
          <p:nvPr/>
        </p:nvSpPr>
        <p:spPr bwMode="auto">
          <a:xfrm>
            <a:off x="4267078" y="1447800"/>
            <a:ext cx="80963" cy="4953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6" name="AutoShape 26"/>
          <p:cNvSpPr>
            <a:spLocks noChangeArrowheads="1"/>
          </p:cNvSpPr>
          <p:nvPr/>
        </p:nvSpPr>
        <p:spPr bwMode="auto">
          <a:xfrm>
            <a:off x="4581403" y="1447800"/>
            <a:ext cx="80963" cy="495300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7" name="AutoShape 25"/>
          <p:cNvSpPr>
            <a:spLocks noChangeArrowheads="1"/>
          </p:cNvSpPr>
          <p:nvPr/>
        </p:nvSpPr>
        <p:spPr bwMode="auto">
          <a:xfrm>
            <a:off x="2562103" y="1889125"/>
            <a:ext cx="1790700" cy="9048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4600453" y="1898650"/>
            <a:ext cx="1790700" cy="90488"/>
          </a:xfrm>
          <a:prstGeom prst="roundRect">
            <a:avLst>
              <a:gd name="adj" fmla="val 16667"/>
            </a:avLst>
          </a:prstGeom>
          <a:solidFill>
            <a:srgbClr val="FFC000"/>
          </a:solidFill>
          <a:ln w="38100">
            <a:solidFill>
              <a:srgbClr val="F2F2F2"/>
            </a:solidFill>
            <a:round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9" name="AutoShape 23"/>
          <p:cNvSpPr>
            <a:spLocks noChangeArrowheads="1"/>
          </p:cNvSpPr>
          <p:nvPr/>
        </p:nvSpPr>
        <p:spPr bwMode="auto">
          <a:xfrm>
            <a:off x="2447803" y="1895475"/>
            <a:ext cx="152400" cy="285750"/>
          </a:xfrm>
          <a:prstGeom prst="downArrow">
            <a:avLst>
              <a:gd name="adj1" fmla="val 50000"/>
              <a:gd name="adj2" fmla="val 46875"/>
            </a:avLst>
          </a:prstGeom>
          <a:solidFill>
            <a:srgbClr val="FFC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0" name="AutoShape 22"/>
          <p:cNvSpPr>
            <a:spLocks noChangeArrowheads="1"/>
          </p:cNvSpPr>
          <p:nvPr/>
        </p:nvSpPr>
        <p:spPr bwMode="auto">
          <a:xfrm>
            <a:off x="6276853" y="1895475"/>
            <a:ext cx="152400" cy="285750"/>
          </a:xfrm>
          <a:prstGeom prst="downArrow">
            <a:avLst>
              <a:gd name="adj1" fmla="val 50000"/>
              <a:gd name="adj2" fmla="val 46875"/>
            </a:avLst>
          </a:prstGeom>
          <a:solidFill>
            <a:srgbClr val="FFC000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1" name="Rectangle 21"/>
          <p:cNvSpPr>
            <a:spLocks noChangeArrowheads="1"/>
          </p:cNvSpPr>
          <p:nvPr/>
        </p:nvSpPr>
        <p:spPr bwMode="auto">
          <a:xfrm>
            <a:off x="469900" y="2225674"/>
            <a:ext cx="3911600" cy="873125"/>
          </a:xfrm>
          <a:prstGeom prst="rect">
            <a:avLst/>
          </a:prstGeom>
          <a:gradFill rotWithShape="0">
            <a:gsLst>
              <a:gs pos="0">
                <a:srgbClr val="F4B083"/>
              </a:gs>
              <a:gs pos="50000">
                <a:srgbClr val="FBE4D5"/>
              </a:gs>
              <a:gs pos="100000">
                <a:srgbClr val="F4B083"/>
              </a:gs>
            </a:gsLst>
            <a:lin ang="18900000" scaled="1"/>
          </a:gradFill>
          <a:ln w="12700">
            <a:solidFill>
              <a:srgbClr val="F4B083"/>
            </a:solidFill>
            <a:miter lim="800000"/>
            <a:headEnd/>
            <a:tailEnd/>
          </a:ln>
          <a:effectLst>
            <a:outerShdw dist="28398" dir="3806097" algn="ctr" rotWithShape="0">
              <a:srgbClr val="823B0B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mk-MK" b="1" dirty="0" smtClean="0"/>
              <a:t>Соматски  (цереброспинален) нервен систем</a:t>
            </a:r>
            <a:endParaRPr lang="mk-MK" b="1" dirty="0"/>
          </a:p>
        </p:txBody>
      </p:sp>
      <p:sp>
        <p:nvSpPr>
          <p:cNvPr id="12" name="Rectangle 20"/>
          <p:cNvSpPr>
            <a:spLocks noChangeArrowheads="1"/>
          </p:cNvSpPr>
          <p:nvPr/>
        </p:nvSpPr>
        <p:spPr bwMode="auto">
          <a:xfrm>
            <a:off x="5152902" y="2228850"/>
            <a:ext cx="3927598" cy="819150"/>
          </a:xfrm>
          <a:prstGeom prst="rect">
            <a:avLst/>
          </a:prstGeom>
          <a:gradFill rotWithShape="0">
            <a:gsLst>
              <a:gs pos="0">
                <a:srgbClr val="A8D08D"/>
              </a:gs>
              <a:gs pos="50000">
                <a:srgbClr val="E2EFD9"/>
              </a:gs>
              <a:gs pos="100000">
                <a:srgbClr val="A8D08D"/>
              </a:gs>
            </a:gsLst>
            <a:lin ang="18900000" scaled="1"/>
          </a:gradFill>
          <a:ln w="12700">
            <a:solidFill>
              <a:srgbClr val="A8D08D"/>
            </a:solidFill>
            <a:miter lim="800000"/>
            <a:headEnd/>
            <a:tailEnd/>
          </a:ln>
          <a:effectLst>
            <a:outerShdw dist="28398" dir="3806097" algn="ctr" rotWithShape="0">
              <a:srgbClr val="3756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mk-MK" b="1" dirty="0" smtClean="0"/>
              <a:t>Автомомен (вегетативен) нервен систем </a:t>
            </a:r>
            <a:endParaRPr lang="mk-MK" b="1" dirty="0"/>
          </a:p>
        </p:txBody>
      </p:sp>
      <p:sp>
        <p:nvSpPr>
          <p:cNvPr id="14" name="AutoShape 18"/>
          <p:cNvSpPr>
            <a:spLocks noChangeArrowheads="1"/>
          </p:cNvSpPr>
          <p:nvPr/>
        </p:nvSpPr>
        <p:spPr bwMode="auto">
          <a:xfrm>
            <a:off x="868446" y="3441700"/>
            <a:ext cx="200025" cy="1000125"/>
          </a:xfrm>
          <a:prstGeom prst="downArrow">
            <a:avLst>
              <a:gd name="adj1" fmla="val 50000"/>
              <a:gd name="adj2" fmla="val 125000"/>
            </a:avLst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304800" y="4505325"/>
            <a:ext cx="1447799" cy="1273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mk-MK" dirty="0" smtClean="0"/>
              <a:t>12 пара</a:t>
            </a:r>
          </a:p>
          <a:p>
            <a:r>
              <a:rPr lang="mk-MK" dirty="0" smtClean="0"/>
              <a:t>главени нерви</a:t>
            </a:r>
            <a:endParaRPr lang="mk-MK" dirty="0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2895600" y="4455073"/>
            <a:ext cx="1441328" cy="120912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mk-MK" dirty="0" smtClean="0"/>
              <a:t>31 пар </a:t>
            </a:r>
          </a:p>
          <a:p>
            <a:r>
              <a:rPr lang="mk-MK" dirty="0" smtClean="0"/>
              <a:t>спинални нерви</a:t>
            </a:r>
            <a:endParaRPr lang="mk-MK" dirty="0"/>
          </a:p>
        </p:txBody>
      </p:sp>
      <p:sp>
        <p:nvSpPr>
          <p:cNvPr id="32" name="Rectangle 3"/>
          <p:cNvSpPr>
            <a:spLocks noChangeArrowheads="1"/>
          </p:cNvSpPr>
          <p:nvPr/>
        </p:nvSpPr>
        <p:spPr bwMode="auto">
          <a:xfrm>
            <a:off x="5173197" y="4461978"/>
            <a:ext cx="1520081" cy="12403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mk-MK" dirty="0" smtClean="0"/>
              <a:t>Симпатичен дел</a:t>
            </a:r>
            <a:endParaRPr lang="mk-MK" dirty="0"/>
          </a:p>
        </p:txBody>
      </p:sp>
      <p:sp>
        <p:nvSpPr>
          <p:cNvPr id="33" name="Rectangle 2"/>
          <p:cNvSpPr>
            <a:spLocks noChangeArrowheads="1"/>
          </p:cNvSpPr>
          <p:nvPr/>
        </p:nvSpPr>
        <p:spPr bwMode="auto">
          <a:xfrm>
            <a:off x="7731417" y="4470400"/>
            <a:ext cx="1510870" cy="11684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mk-MK" dirty="0" smtClean="0"/>
              <a:t>Парасимпатичен дел</a:t>
            </a:r>
            <a:endParaRPr lang="mk-MK" dirty="0"/>
          </a:p>
        </p:txBody>
      </p:sp>
      <p:sp>
        <p:nvSpPr>
          <p:cNvPr id="34" name="Rectangle 31"/>
          <p:cNvSpPr>
            <a:spLocks noChangeArrowheads="1"/>
          </p:cNvSpPr>
          <p:nvPr/>
        </p:nvSpPr>
        <p:spPr bwMode="auto">
          <a:xfrm>
            <a:off x="2047753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mk-MK"/>
          </a:p>
        </p:txBody>
      </p:sp>
      <p:sp>
        <p:nvSpPr>
          <p:cNvPr id="35" name="Rectangle 33"/>
          <p:cNvSpPr>
            <a:spLocks noChangeArrowheads="1"/>
          </p:cNvSpPr>
          <p:nvPr/>
        </p:nvSpPr>
        <p:spPr bwMode="auto">
          <a:xfrm>
            <a:off x="2047753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mk-MK"/>
          </a:p>
        </p:txBody>
      </p:sp>
      <p:sp>
        <p:nvSpPr>
          <p:cNvPr id="36" name="AutoShape 18"/>
          <p:cNvSpPr>
            <a:spLocks noChangeArrowheads="1"/>
          </p:cNvSpPr>
          <p:nvPr/>
        </p:nvSpPr>
        <p:spPr bwMode="auto">
          <a:xfrm>
            <a:off x="3598946" y="3429000"/>
            <a:ext cx="200025" cy="1000125"/>
          </a:xfrm>
          <a:prstGeom prst="downArrow">
            <a:avLst>
              <a:gd name="adj1" fmla="val 50000"/>
              <a:gd name="adj2" fmla="val 125000"/>
            </a:avLst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37" name="Rectangle 6"/>
          <p:cNvSpPr>
            <a:spLocks noChangeArrowheads="1"/>
          </p:cNvSpPr>
          <p:nvPr/>
        </p:nvSpPr>
        <p:spPr bwMode="auto">
          <a:xfrm>
            <a:off x="901700" y="3289300"/>
            <a:ext cx="2882900" cy="127000"/>
          </a:xfrm>
          <a:prstGeom prst="rect">
            <a:avLst/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38" name="Rectangle 7"/>
          <p:cNvSpPr>
            <a:spLocks noChangeArrowheads="1"/>
          </p:cNvSpPr>
          <p:nvPr/>
        </p:nvSpPr>
        <p:spPr bwMode="auto">
          <a:xfrm>
            <a:off x="2299756" y="3111500"/>
            <a:ext cx="138643" cy="165100"/>
          </a:xfrm>
          <a:prstGeom prst="rect">
            <a:avLst/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39" name="Rectangle 7"/>
          <p:cNvSpPr>
            <a:spLocks noChangeArrowheads="1"/>
          </p:cNvSpPr>
          <p:nvPr/>
        </p:nvSpPr>
        <p:spPr bwMode="auto">
          <a:xfrm>
            <a:off x="6909856" y="3086100"/>
            <a:ext cx="138643" cy="165100"/>
          </a:xfrm>
          <a:prstGeom prst="rect">
            <a:avLst/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40" name="Rectangle 6"/>
          <p:cNvSpPr>
            <a:spLocks noChangeArrowheads="1"/>
          </p:cNvSpPr>
          <p:nvPr/>
        </p:nvSpPr>
        <p:spPr bwMode="auto">
          <a:xfrm>
            <a:off x="5600700" y="3289300"/>
            <a:ext cx="2882900" cy="127000"/>
          </a:xfrm>
          <a:prstGeom prst="rect">
            <a:avLst/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41" name="AutoShape 18"/>
          <p:cNvSpPr>
            <a:spLocks noChangeArrowheads="1"/>
          </p:cNvSpPr>
          <p:nvPr/>
        </p:nvSpPr>
        <p:spPr bwMode="auto">
          <a:xfrm>
            <a:off x="5669046" y="3429000"/>
            <a:ext cx="200025" cy="1000125"/>
          </a:xfrm>
          <a:prstGeom prst="downArrow">
            <a:avLst>
              <a:gd name="adj1" fmla="val 50000"/>
              <a:gd name="adj2" fmla="val 125000"/>
            </a:avLst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  <p:sp>
        <p:nvSpPr>
          <p:cNvPr id="42" name="AutoShape 18"/>
          <p:cNvSpPr>
            <a:spLocks noChangeArrowheads="1"/>
          </p:cNvSpPr>
          <p:nvPr/>
        </p:nvSpPr>
        <p:spPr bwMode="auto">
          <a:xfrm>
            <a:off x="8297946" y="3429000"/>
            <a:ext cx="200025" cy="1000125"/>
          </a:xfrm>
          <a:prstGeom prst="downArrow">
            <a:avLst>
              <a:gd name="adj1" fmla="val 50000"/>
              <a:gd name="adj2" fmla="val 125000"/>
            </a:avLst>
          </a:prstGeom>
          <a:gradFill rotWithShape="0">
            <a:gsLst>
              <a:gs pos="0">
                <a:srgbClr val="FFD966"/>
              </a:gs>
              <a:gs pos="50000">
                <a:srgbClr val="FFF2CC"/>
              </a:gs>
              <a:gs pos="100000">
                <a:srgbClr val="FFD966"/>
              </a:gs>
            </a:gsLst>
            <a:lin ang="18900000" scaled="1"/>
          </a:gradFill>
          <a:ln w="12700">
            <a:solidFill>
              <a:srgbClr val="FFD966"/>
            </a:solidFill>
            <a:miter lim="800000"/>
            <a:headEnd/>
            <a:tailEnd/>
          </a:ln>
          <a:effectLst>
            <a:outerShdw dist="28398" dir="3806097" algn="ctr" rotWithShape="0">
              <a:srgbClr val="7F5F00">
                <a:alpha val="50000"/>
              </a:srgbClr>
            </a:outerShdw>
          </a:effectLst>
        </p:spPr>
        <p:txBody>
          <a:bodyPr vert="ea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mk-MK"/>
          </a:p>
        </p:txBody>
      </p:sp>
    </p:spTree>
    <p:extLst>
      <p:ext uri="{BB962C8B-B14F-4D97-AF65-F5344CB8AC3E}">
        <p14:creationId xmlns="" xmlns:p14="http://schemas.microsoft.com/office/powerpoint/2010/main" val="69817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7913" y="-54582"/>
            <a:ext cx="9905998" cy="1478570"/>
          </a:xfrm>
        </p:spPr>
        <p:txBody>
          <a:bodyPr/>
          <a:lstStyle/>
          <a:p>
            <a:r>
              <a:rPr lang="mk-MK" dirty="0" smtClean="0"/>
              <a:t>соматски нервен систем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74800"/>
            <a:ext cx="9905999" cy="5016499"/>
          </a:xfrm>
        </p:spPr>
        <p:txBody>
          <a:bodyPr>
            <a:normAutofit lnSpcReduction="10000"/>
          </a:bodyPr>
          <a:lstStyle/>
          <a:p>
            <a:r>
              <a:rPr lang="mk-MK" dirty="0" smtClean="0"/>
              <a:t>ГЛАВЕНИ (ЧЕРЕПНО-МОЗОЧНИ НЕРВИ)-12 ПАРА-излегуваат од различни делови на черепниот мозок, носејќи импулси до мускули, жлезди и сетила во пределот на главата. Освен </a:t>
            </a:r>
            <a:r>
              <a:rPr lang="en-GB" sz="3000" dirty="0" err="1" smtClean="0"/>
              <a:t>n.vagus</a:t>
            </a:r>
            <a:r>
              <a:rPr lang="mk-MK" sz="3000" dirty="0" smtClean="0"/>
              <a:t> </a:t>
            </a:r>
            <a:r>
              <a:rPr lang="mk-MK" dirty="0" smtClean="0"/>
              <a:t>што се упатува кон </a:t>
            </a:r>
            <a:r>
              <a:rPr lang="en-GB" sz="3000" dirty="0" err="1" smtClean="0"/>
              <a:t>cavum</a:t>
            </a:r>
            <a:r>
              <a:rPr lang="en-GB" sz="3000" dirty="0" smtClean="0"/>
              <a:t> </a:t>
            </a:r>
            <a:r>
              <a:rPr lang="en-GB" sz="3000" dirty="0" err="1" smtClean="0"/>
              <a:t>torhacis</a:t>
            </a:r>
            <a:r>
              <a:rPr lang="en-GB" sz="3000" dirty="0" smtClean="0"/>
              <a:t> </a:t>
            </a:r>
            <a:r>
              <a:rPr lang="en-GB" sz="3000" dirty="0" err="1" smtClean="0"/>
              <a:t>i</a:t>
            </a:r>
            <a:r>
              <a:rPr lang="en-GB" sz="3000" dirty="0" smtClean="0"/>
              <a:t> </a:t>
            </a:r>
            <a:r>
              <a:rPr lang="en-GB" sz="3000" dirty="0" err="1" smtClean="0"/>
              <a:t>cavum</a:t>
            </a:r>
            <a:r>
              <a:rPr lang="en-GB" sz="3000" dirty="0" smtClean="0"/>
              <a:t> </a:t>
            </a:r>
            <a:r>
              <a:rPr lang="en-GB" sz="3000" dirty="0" err="1" smtClean="0"/>
              <a:t>abdominis</a:t>
            </a:r>
            <a:r>
              <a:rPr lang="en-GB" sz="3000" dirty="0" smtClean="0"/>
              <a:t>, </a:t>
            </a:r>
            <a:r>
              <a:rPr lang="mk-MK" dirty="0" smtClean="0"/>
              <a:t>инервирајќи ги респираторните и дигестивните органи</a:t>
            </a:r>
            <a:r>
              <a:rPr lang="mk-MK" sz="3000" dirty="0" smtClean="0"/>
              <a:t> </a:t>
            </a:r>
          </a:p>
          <a:p>
            <a:pPr>
              <a:buNone/>
            </a:pPr>
            <a:r>
              <a:rPr lang="mk-MK" dirty="0" smtClean="0"/>
              <a:t> </a:t>
            </a:r>
            <a:endParaRPr lang="mk-MK" dirty="0" smtClean="0"/>
          </a:p>
          <a:p>
            <a:r>
              <a:rPr lang="en-GB" dirty="0" smtClean="0"/>
              <a:t>‘</a:t>
            </a:r>
            <a:r>
              <a:rPr lang="mk-MK" dirty="0" smtClean="0"/>
              <a:t>РБЕТНИ НЕРВИ (СПИНАЛНИ)-31 ПАР</a:t>
            </a:r>
            <a:r>
              <a:rPr lang="en-GB" dirty="0" smtClean="0"/>
              <a:t> –</a:t>
            </a:r>
            <a:r>
              <a:rPr lang="mk-MK" dirty="0" smtClean="0"/>
              <a:t>излегуваат од</a:t>
            </a:r>
            <a:r>
              <a:rPr lang="en-GB" dirty="0" smtClean="0"/>
              <a:t> </a:t>
            </a:r>
            <a:r>
              <a:rPr lang="en-GB" dirty="0" smtClean="0"/>
              <a:t>‘</a:t>
            </a:r>
            <a:r>
              <a:rPr lang="mk-MK" dirty="0" smtClean="0"/>
              <a:t> рбетен мозок. Изградени се од предни (моторни) и задни (сензитивни) корени што содржат ганглија преку која се спојуваат со моторните нерви во мешовит нерв </a:t>
            </a:r>
            <a:r>
              <a:rPr lang="mk-MK" dirty="0" smtClean="0"/>
              <a:t> </a:t>
            </a:r>
            <a:endParaRPr lang="mk-MK" dirty="0"/>
          </a:p>
        </p:txBody>
      </p:sp>
    </p:spTree>
    <p:extLst>
      <p:ext uri="{BB962C8B-B14F-4D97-AF65-F5344CB8AC3E}">
        <p14:creationId xmlns="" xmlns:p14="http://schemas.microsoft.com/office/powerpoint/2010/main" val="1390734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54880"/>
            <a:ext cx="9905998" cy="932911"/>
          </a:xfrm>
        </p:spPr>
        <p:txBody>
          <a:bodyPr/>
          <a:lstStyle/>
          <a:p>
            <a:r>
              <a:rPr lang="mk-MK" dirty="0" smtClean="0"/>
              <a:t>движење на нервни импулси</a:t>
            </a:r>
            <a:endParaRPr lang="mk-MK" dirty="0"/>
          </a:p>
        </p:txBody>
      </p:sp>
      <p:sp>
        <p:nvSpPr>
          <p:cNvPr id="5" name="TextBox 4"/>
          <p:cNvSpPr txBox="1"/>
          <p:nvPr/>
        </p:nvSpPr>
        <p:spPr>
          <a:xfrm>
            <a:off x="7212169" y="969493"/>
            <a:ext cx="4417454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mk-MK" sz="2200" b="1" i="1" dirty="0"/>
              <a:t>ТЕКОТ </a:t>
            </a:r>
            <a:r>
              <a:rPr lang="mk-MK" sz="2200" b="1" i="1" dirty="0" smtClean="0"/>
              <a:t>НА ДВИЖЕЊЕТО  НА НЕРВНИОТ ИМПУЛС СЕ  </a:t>
            </a:r>
            <a:r>
              <a:rPr lang="mk-MK" sz="2200" b="1" i="1" dirty="0"/>
              <a:t>ОДВИВА ПО ОДРЕДЕН РЕДОСЛЕД:</a:t>
            </a:r>
          </a:p>
          <a:p>
            <a:pPr algn="just"/>
            <a:r>
              <a:rPr lang="mk-MK" sz="2200" dirty="0"/>
              <a:t> </a:t>
            </a:r>
          </a:p>
          <a:p>
            <a:pPr lvl="0" algn="just"/>
            <a:r>
              <a:rPr lang="mk-MK" sz="2200" dirty="0" smtClean="0"/>
              <a:t>1.</a:t>
            </a:r>
            <a:r>
              <a:rPr lang="mk-MK" sz="2200" b="1" dirty="0" smtClean="0"/>
              <a:t>Рецепторите</a:t>
            </a:r>
            <a:r>
              <a:rPr lang="mk-MK" sz="2200" dirty="0" smtClean="0"/>
              <a:t> ги регистрираат дразбите</a:t>
            </a:r>
          </a:p>
          <a:p>
            <a:pPr lvl="0" algn="just"/>
            <a:r>
              <a:rPr lang="mk-MK" sz="2200" dirty="0" smtClean="0"/>
              <a:t>2</a:t>
            </a:r>
            <a:r>
              <a:rPr lang="mk-MK" sz="2200" dirty="0" smtClean="0"/>
              <a:t>. </a:t>
            </a:r>
            <a:r>
              <a:rPr lang="mk-MK" sz="2200" dirty="0" smtClean="0"/>
              <a:t>Движење на нервни импулси со </a:t>
            </a:r>
            <a:r>
              <a:rPr lang="mk-MK" sz="2200" b="1" dirty="0" smtClean="0"/>
              <a:t>сензитивни нервни патишта</a:t>
            </a:r>
            <a:r>
              <a:rPr lang="mk-MK" sz="2200" dirty="0" smtClean="0"/>
              <a:t> од соматскиот нервен систем</a:t>
            </a:r>
          </a:p>
          <a:p>
            <a:pPr lvl="0" algn="just"/>
            <a:r>
              <a:rPr lang="mk-MK" sz="2200" dirty="0" smtClean="0"/>
              <a:t>3</a:t>
            </a:r>
            <a:r>
              <a:rPr lang="mk-MK" sz="2200" dirty="0" smtClean="0"/>
              <a:t>. </a:t>
            </a:r>
            <a:r>
              <a:rPr lang="mk-MK" sz="2200" b="1" dirty="0" smtClean="0"/>
              <a:t>Нервни центри</a:t>
            </a:r>
            <a:r>
              <a:rPr lang="mk-MK" sz="2200" dirty="0" smtClean="0"/>
              <a:t> во </a:t>
            </a:r>
            <a:r>
              <a:rPr lang="en-GB" sz="2200" dirty="0" smtClean="0"/>
              <a:t>‘</a:t>
            </a:r>
            <a:r>
              <a:rPr lang="mk-MK" sz="2200" dirty="0" smtClean="0"/>
              <a:t>рбетен и черепен мозок</a:t>
            </a:r>
            <a:endParaRPr lang="mk-MK" sz="2200" dirty="0"/>
          </a:p>
          <a:p>
            <a:pPr lvl="0" algn="just"/>
            <a:r>
              <a:rPr lang="mk-MK" sz="2200" dirty="0" smtClean="0"/>
              <a:t>4</a:t>
            </a:r>
            <a:r>
              <a:rPr lang="mk-MK" sz="2200" dirty="0" smtClean="0"/>
              <a:t>. Движење на одговорот со </a:t>
            </a:r>
            <a:r>
              <a:rPr lang="mk-MK" sz="2200" b="1" dirty="0" smtClean="0"/>
              <a:t>моторни нервни влакна</a:t>
            </a:r>
            <a:r>
              <a:rPr lang="mk-MK" sz="2200" dirty="0" smtClean="0"/>
              <a:t> до ефекторот </a:t>
            </a:r>
            <a:endParaRPr lang="mk-MK" sz="2200" dirty="0"/>
          </a:p>
          <a:p>
            <a:pPr lvl="0" algn="just"/>
            <a:r>
              <a:rPr lang="mk-MK" sz="2200" dirty="0" smtClean="0"/>
              <a:t>5.</a:t>
            </a:r>
            <a:r>
              <a:rPr lang="mk-MK" sz="2200" b="1" dirty="0" smtClean="0"/>
              <a:t>Ефектор</a:t>
            </a:r>
            <a:r>
              <a:rPr lang="mk-MK" sz="2200" dirty="0" smtClean="0"/>
              <a:t> (мускули, жлезди)</a:t>
            </a:r>
            <a:endParaRPr lang="mk-MK" sz="2200" dirty="0"/>
          </a:p>
        </p:txBody>
      </p:sp>
      <p:pic>
        <p:nvPicPr>
          <p:cNvPr id="6146" name="Picture 2" descr="Image result for motorni i senzitivni nerv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275" y="1471612"/>
            <a:ext cx="6076950" cy="45624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68202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4813" y="8918"/>
            <a:ext cx="9905998" cy="1478570"/>
          </a:xfrm>
        </p:spPr>
        <p:txBody>
          <a:bodyPr/>
          <a:lstStyle/>
          <a:p>
            <a:r>
              <a:rPr lang="mk-MK" dirty="0" smtClean="0"/>
              <a:t>пат на движење на нервен импулс</a:t>
            </a:r>
            <a:endParaRPr lang="mk-MK" dirty="0"/>
          </a:p>
        </p:txBody>
      </p:sp>
      <p:pic>
        <p:nvPicPr>
          <p:cNvPr id="5122" name="Picture 2" descr="Image result for motorni i senzitivni nerv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7200" y="988306"/>
            <a:ext cx="8026400" cy="57411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50834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56945142"/>
              </p:ext>
            </p:extLst>
          </p:nvPr>
        </p:nvGraphicFramePr>
        <p:xfrm>
          <a:off x="974703" y="419100"/>
          <a:ext cx="9906000" cy="37922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0"/>
              </a:tblGrid>
              <a:tr h="965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sz="2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НЕРВОТ Е ИЗГРАДЕН ОД  ПОВЕЌЕ АКСОНИ, ОБВИТКАНИ ВО ЗАЕДНИЧКА ОБВИВКА. ИМА ТРИ ВИДОВИ НА НЕРВИ:</a:t>
                      </a:r>
                      <a:endParaRPr lang="mk-MK" sz="24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1460500">
                <a:tc>
                  <a:txBody>
                    <a:bodyPr/>
                    <a:lstStyle/>
                    <a:p>
                      <a:r>
                        <a:rPr lang="mk-MK" dirty="0" smtClean="0"/>
                        <a:t>СЕНЗИТИВНИ НЕРВИ:</a:t>
                      </a:r>
                    </a:p>
                    <a:p>
                      <a:r>
                        <a:rPr lang="mk-MK" dirty="0" smtClean="0"/>
                        <a:t>Ги поврзуваат рецепторите со нервните центри во </a:t>
                      </a:r>
                      <a:r>
                        <a:rPr lang="en-GB" dirty="0" smtClean="0"/>
                        <a:t>‘</a:t>
                      </a:r>
                      <a:r>
                        <a:rPr lang="mk-MK" dirty="0" smtClean="0"/>
                        <a:t>рбетен и черепен мозок. При напуштање на </a:t>
                      </a:r>
                      <a:r>
                        <a:rPr lang="en-GB" dirty="0" smtClean="0"/>
                        <a:t>‘</a:t>
                      </a:r>
                      <a:r>
                        <a:rPr lang="mk-MK" dirty="0" smtClean="0"/>
                        <a:t>рбетен мозок формираат сензитивен, качувачки, аферентен пат</a:t>
                      </a:r>
                    </a:p>
                    <a:p>
                      <a:endParaRPr lang="mk-MK" dirty="0"/>
                    </a:p>
                  </a:txBody>
                  <a:tcPr/>
                </a:tc>
              </a:tr>
              <a:tr h="13665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dirty="0" smtClean="0"/>
                        <a:t>МОТОРНИ НЕРВИ: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mk-MK" dirty="0" smtClean="0"/>
                        <a:t>Ги поврзуваат нервните центри со ефекторите и го формираат моторниот, слегувачки, еферентен пат.</a:t>
                      </a:r>
                      <a:endParaRPr lang="en-GB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 </a:t>
                      </a:r>
                      <a:endParaRPr lang="mk-MK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939800" y="4408438"/>
            <a:ext cx="9956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k-MK" dirty="0" smtClean="0"/>
              <a:t>МЕШОВИТИ НЕРВИ:</a:t>
            </a:r>
          </a:p>
          <a:p>
            <a:r>
              <a:rPr lang="mk-MK" dirty="0" smtClean="0"/>
              <a:t>Изградени се од сензитивни и моторни нерви и спроведуваат импулси во двете насоки. Тука спаѓаат и вегетативните нерви  </a:t>
            </a:r>
            <a:endParaRPr lang="mk-MK" dirty="0"/>
          </a:p>
        </p:txBody>
      </p:sp>
    </p:spTree>
    <p:extLst>
      <p:ext uri="{BB962C8B-B14F-4D97-AF65-F5344CB8AC3E}">
        <p14:creationId xmlns="" xmlns:p14="http://schemas.microsoft.com/office/powerpoint/2010/main" val="3810634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896</TotalTime>
  <Words>630</Words>
  <Application>Microsoft Office PowerPoint</Application>
  <PresentationFormat>Custom</PresentationFormat>
  <Paragraphs>97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Circuit</vt:lpstr>
      <vt:lpstr>спроводни нервни             патишта</vt:lpstr>
      <vt:lpstr>ЦЕЛИ НА ЧАСОТ</vt:lpstr>
      <vt:lpstr>периферен нервен систем</vt:lpstr>
      <vt:lpstr>периферен нервен систем</vt:lpstr>
      <vt:lpstr>Slide 5</vt:lpstr>
      <vt:lpstr>соматски нервен систем</vt:lpstr>
      <vt:lpstr>движење на нервни импулси</vt:lpstr>
      <vt:lpstr>пат на движење на нервен импулс</vt:lpstr>
      <vt:lpstr>Slide 9</vt:lpstr>
      <vt:lpstr>‘РБЕТНО-МОЗОЧНИ НЕРВНИ ПАТИШТА</vt:lpstr>
      <vt:lpstr>БРЗИНА НА ДВИЖЕЊЕ НА НЕРВЕН ИМПУЛС</vt:lpstr>
      <vt:lpstr>краток заклучок</vt:lpstr>
      <vt:lpstr>проверка на знаењето: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Специфичен и неспецифичен  имунитет</dc:title>
  <dc:creator>Aleksandar Petrovski</dc:creator>
  <cp:lastModifiedBy>MT</cp:lastModifiedBy>
  <cp:revision>44</cp:revision>
  <dcterms:created xsi:type="dcterms:W3CDTF">2019-11-17T00:03:04Z</dcterms:created>
  <dcterms:modified xsi:type="dcterms:W3CDTF">2020-03-23T23:01:44Z</dcterms:modified>
</cp:coreProperties>
</file>