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73" r:id="rId11"/>
    <p:sldId id="265" r:id="rId12"/>
    <p:sldId id="272" r:id="rId13"/>
    <p:sldId id="266" r:id="rId14"/>
    <p:sldId id="267" r:id="rId15"/>
    <p:sldId id="268" r:id="rId16"/>
    <p:sldId id="271"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gdiuzqF5YnTs7t8uEgLsQ==" hashData="D5EcPYJbNWLwIhRaPlorbxJWsVnhnWPx81he0Fa+pCZqveMxHWypQ485+lfKeFG0JpqpxF65ppYoWwNp/bu8R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briela"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7725E1-24C4-48DF-8456-9A20280533A8}" type="datetimeFigureOut">
              <a:rPr lang="en-US" smtClean="0"/>
              <a:t>3/18/2020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5950E3-480F-4416-AECB-69954DD08B77}" type="slidenum">
              <a:rPr lang="en-US" smtClean="0"/>
              <a:t>‹#›</a:t>
            </a:fld>
            <a:endParaRPr lang="en-US"/>
          </a:p>
        </p:txBody>
      </p:sp>
    </p:spTree>
    <p:extLst>
      <p:ext uri="{BB962C8B-B14F-4D97-AF65-F5344CB8AC3E}">
        <p14:creationId xmlns:p14="http://schemas.microsoft.com/office/powerpoint/2010/main" val="2531618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1B488E8D-1160-480B-B6C6-DB8804B9DCC5}" type="datetimeFigureOut">
              <a:rPr lang="en-US" smtClean="0"/>
              <a:t>3/18/2020</a:t>
            </a:fld>
            <a:endParaRPr lang="en-US"/>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endParaRPr lang="en-US"/>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8DE29C92-BCC3-4F59-AE61-127457388BA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8"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88E8D-1160-480B-B6C6-DB8804B9DCC5}"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88E8D-1160-480B-B6C6-DB8804B9DCC5}"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6"/>
            <a:ext cx="601434"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7413344" y="2613787"/>
            <a:ext cx="48957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88E8D-1160-480B-B6C6-DB8804B9DCC5}"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88E8D-1160-480B-B6C6-DB8804B9DCC5}"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B488E8D-1160-480B-B6C6-DB8804B9DCC5}" type="datetimeFigureOut">
              <a:rPr lang="en-US" smtClean="0"/>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B488E8D-1160-480B-B6C6-DB8804B9DCC5}" type="datetimeFigureOut">
              <a:rPr lang="en-US" smtClean="0"/>
              <a:t>3/18/2020</a:t>
            </a:fld>
            <a:endParaRPr lang="en-US"/>
          </a:p>
        </p:txBody>
      </p:sp>
      <p:sp>
        <p:nvSpPr>
          <p:cNvPr id="8" name="Footer Placeholder 7"/>
          <p:cNvSpPr>
            <a:spLocks noGrp="1"/>
          </p:cNvSpPr>
          <p:nvPr>
            <p:ph type="ftr" sz="quarter" idx="11"/>
          </p:nvPr>
        </p:nvSpPr>
        <p:spPr>
          <a:xfrm>
            <a:off x="420833" y="6391839"/>
            <a:ext cx="2733212" cy="304801"/>
          </a:xfrm>
        </p:spPr>
        <p:txBody>
          <a:bodyPr/>
          <a:lstStyle/>
          <a:p>
            <a:endParaRPr lang="en-US"/>
          </a:p>
        </p:txBody>
      </p:sp>
      <p:sp>
        <p:nvSpPr>
          <p:cNvPr id="9" name="Slide Number Placeholder 8"/>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1B488E8D-1160-480B-B6C6-DB8804B9DCC5}"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1B488E8D-1160-480B-B6C6-DB8804B9DCC5}"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488E8D-1160-480B-B6C6-DB8804B9DCC5}"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88E8D-1160-480B-B6C6-DB8804B9DCC5}"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488E8D-1160-480B-B6C6-DB8804B9DCC5}"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488E8D-1160-480B-B6C6-DB8804B9DCC5}" type="datetimeFigureOut">
              <a:rPr lang="en-US" smtClean="0"/>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488E8D-1160-480B-B6C6-DB8804B9DCC5}"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88E8D-1160-480B-B6C6-DB8804B9DCC5}" type="datetimeFigureOut">
              <a:rPr lang="en-US" smtClean="0"/>
              <a:t>3/18/2020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88E8D-1160-480B-B6C6-DB8804B9DCC5}"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88E8D-1160-480B-B6C6-DB8804B9DCC5}"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E29C92-BCC3-4F59-AE61-127457388BA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1000" b="1" i="0">
                <a:solidFill>
                  <a:schemeClr val="accent1"/>
                </a:solidFill>
              </a:defRPr>
            </a:lvl1pPr>
          </a:lstStyle>
          <a:p>
            <a:fld id="{1B488E8D-1160-480B-B6C6-DB8804B9DCC5}" type="datetimeFigureOut">
              <a:rPr lang="en-US" smtClean="0"/>
              <a:t>3/18/2020</a:t>
            </a:fld>
            <a:endParaRPr lang="en-US"/>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800" b="0" i="0">
                <a:solidFill>
                  <a:schemeClr val="bg1"/>
                </a:solidFill>
              </a:defRPr>
            </a:lvl1pPr>
          </a:lstStyle>
          <a:p>
            <a:fld id="{8DE29C92-BCC3-4F59-AE61-127457388B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ancer.com.mk/index.php?option=com_content&amp;view=article&amp;id=176&amp;Itemid=18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a:t>
            </a:r>
            <a:r>
              <a:rPr lang="mk-MK" dirty="0" smtClean="0"/>
              <a:t>поидни аналгетици</a:t>
            </a:r>
            <a:endParaRPr lang="en-US" dirty="0"/>
          </a:p>
        </p:txBody>
      </p:sp>
      <p:sp>
        <p:nvSpPr>
          <p:cNvPr id="3" name="Subtitle 2"/>
          <p:cNvSpPr>
            <a:spLocks noGrp="1"/>
          </p:cNvSpPr>
          <p:nvPr>
            <p:ph type="subTitle" idx="1"/>
          </p:nvPr>
        </p:nvSpPr>
        <p:spPr>
          <a:xfrm>
            <a:off x="827584" y="4869160"/>
            <a:ext cx="6619244" cy="861420"/>
          </a:xfrm>
        </p:spPr>
        <p:txBody>
          <a:bodyPr/>
          <a:lstStyle/>
          <a:p>
            <a:r>
              <a:rPr lang="en-US" dirty="0" smtClean="0">
                <a:latin typeface="Arial" panose="020B0604020202020204" pitchFamily="34" charset="0"/>
                <a:cs typeface="Arial" panose="020B0604020202020204" pitchFamily="34" charset="0"/>
              </a:rPr>
              <a:t>M-</a:t>
            </a:r>
            <a:r>
              <a:rPr lang="mk-MK" sz="1200" dirty="0" smtClean="0">
                <a:latin typeface="Arial" panose="020B0604020202020204" pitchFamily="34" charset="0"/>
                <a:cs typeface="Arial" panose="020B0604020202020204" pitchFamily="34" charset="0"/>
              </a:rPr>
              <a:t>Р ПО ФАРМАЦИЈА </a:t>
            </a:r>
            <a:r>
              <a:rPr lang="mk-MK" dirty="0" smtClean="0">
                <a:latin typeface="Arial" panose="020B0604020202020204" pitchFamily="34" charset="0"/>
                <a:cs typeface="Arial" panose="020B0604020202020204" pitchFamily="34" charset="0"/>
              </a:rPr>
              <a:t>Александар Чапрагоски </a:t>
            </a:r>
            <a:endParaRPr lang="en-US" dirty="0">
              <a:latin typeface="Arial" panose="020B0604020202020204" pitchFamily="34" charset="0"/>
              <a:cs typeface="Arial" panose="020B0604020202020204" pitchFamily="34" charset="0"/>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Морфин </a:t>
            </a:r>
            <a:endParaRPr lang="en-US" dirty="0"/>
          </a:p>
        </p:txBody>
      </p:sp>
      <p:pic>
        <p:nvPicPr>
          <p:cNvPr id="4" name="Picture 3" descr="MORPHINE_SULFATE_005_v1_81-92411_1.jpg"/>
          <p:cNvPicPr>
            <a:picLocks noChangeAspect="1"/>
          </p:cNvPicPr>
          <p:nvPr/>
        </p:nvPicPr>
        <p:blipFill>
          <a:blip r:embed="rId2" cstate="print"/>
          <a:stretch>
            <a:fillRect/>
          </a:stretch>
        </p:blipFill>
        <p:spPr>
          <a:xfrm>
            <a:off x="5939136" y="2492896"/>
            <a:ext cx="3204864" cy="3204864"/>
          </a:xfrm>
          <a:prstGeom prst="rect">
            <a:avLst/>
          </a:prstGeom>
          <a:ln>
            <a:noFill/>
          </a:ln>
          <a:effectLst>
            <a:softEdge rad="112500"/>
          </a:effectLst>
        </p:spPr>
      </p:pic>
      <p:pic>
        <p:nvPicPr>
          <p:cNvPr id="5" name="Picture 4" descr="Morphine-Patch-Is-Very-Addictive-2.jpg"/>
          <p:cNvPicPr>
            <a:picLocks noChangeAspect="1"/>
          </p:cNvPicPr>
          <p:nvPr/>
        </p:nvPicPr>
        <p:blipFill>
          <a:blip r:embed="rId3" cstate="print">
            <a:clrChange>
              <a:clrFrom>
                <a:srgbClr val="FFFFFF"/>
              </a:clrFrom>
              <a:clrTo>
                <a:srgbClr val="FFFFFF">
                  <a:alpha val="0"/>
                </a:srgbClr>
              </a:clrTo>
            </a:clrChange>
            <a:lum bright="70000" contrast="-70000"/>
          </a:blip>
          <a:stretch>
            <a:fillRect/>
          </a:stretch>
        </p:blipFill>
        <p:spPr>
          <a:xfrm>
            <a:off x="3635896" y="548680"/>
            <a:ext cx="1728192" cy="1728192"/>
          </a:xfrm>
          <a:prstGeom prst="rect">
            <a:avLst/>
          </a:prstGeom>
        </p:spPr>
      </p:pic>
      <p:pic>
        <p:nvPicPr>
          <p:cNvPr id="6" name="Picture 5" descr="WTS35120.JPG"/>
          <p:cNvPicPr>
            <a:picLocks noChangeAspect="1"/>
          </p:cNvPicPr>
          <p:nvPr/>
        </p:nvPicPr>
        <p:blipFill>
          <a:blip r:embed="rId4" cstate="print"/>
          <a:stretch>
            <a:fillRect/>
          </a:stretch>
        </p:blipFill>
        <p:spPr>
          <a:xfrm>
            <a:off x="251520" y="2204864"/>
            <a:ext cx="2592288" cy="1944216"/>
          </a:xfrm>
          <a:prstGeom prst="rect">
            <a:avLst/>
          </a:prstGeom>
          <a:ln>
            <a:noFill/>
          </a:ln>
          <a:effectLst>
            <a:softEdge rad="112500"/>
          </a:effectLst>
        </p:spPr>
      </p:pic>
      <p:pic>
        <p:nvPicPr>
          <p:cNvPr id="7" name="Picture 6" descr="morphine_overview_5.jpg"/>
          <p:cNvPicPr>
            <a:picLocks noChangeAspect="1"/>
          </p:cNvPicPr>
          <p:nvPr/>
        </p:nvPicPr>
        <p:blipFill>
          <a:blip r:embed="rId5" cstate="print"/>
          <a:stretch>
            <a:fillRect/>
          </a:stretch>
        </p:blipFill>
        <p:spPr>
          <a:xfrm>
            <a:off x="1331640" y="4191000"/>
            <a:ext cx="4572000" cy="2667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Кодеин </a:t>
            </a:r>
            <a:endParaRPr lang="en-US" dirty="0"/>
          </a:p>
        </p:txBody>
      </p:sp>
      <p:sp>
        <p:nvSpPr>
          <p:cNvPr id="3" name="Content Placeholder 2"/>
          <p:cNvSpPr>
            <a:spLocks noGrp="1"/>
          </p:cNvSpPr>
          <p:nvPr>
            <p:ph idx="1"/>
          </p:nvPr>
        </p:nvSpPr>
        <p:spPr>
          <a:xfrm>
            <a:off x="866216" y="2603500"/>
            <a:ext cx="7090160" cy="3201764"/>
          </a:xfrm>
        </p:spPr>
        <p:txBody>
          <a:bodyPr>
            <a:normAutofit fontScale="92500" lnSpcReduction="20000"/>
          </a:bodyPr>
          <a:lstStyle/>
          <a:p>
            <a:r>
              <a:rPr lang="mk-MK" b="1" dirty="0" smtClean="0"/>
              <a:t>Кодеинот</a:t>
            </a:r>
            <a:r>
              <a:rPr lang="mk-MK" dirty="0" smtClean="0"/>
              <a:t> или </a:t>
            </a:r>
            <a:r>
              <a:rPr lang="mk-MK" b="1" dirty="0" smtClean="0"/>
              <a:t>3-метилморфинот</a:t>
            </a:r>
            <a:r>
              <a:rPr lang="mk-MK" dirty="0" smtClean="0"/>
              <a:t> е морфински аналгетик но се применува и како антитусик. </a:t>
            </a:r>
          </a:p>
          <a:p>
            <a:r>
              <a:rPr lang="mk-MK" dirty="0" smtClean="0"/>
              <a:t>Кодеинот доаѓа во форма на безбојни ефлоресцентни кристали или бел кристален прашок, чуствителен на светлина. Слабо се раствора во вода а многу лесно во органски растворувачи. Кодеинот е монокисела </a:t>
            </a:r>
            <a:r>
              <a:rPr lang="ru-RU" dirty="0" smtClean="0"/>
              <a:t>база која лесно формира соли со повеќето киселини од кои најважни се сулфатот и фосфатот.</a:t>
            </a:r>
          </a:p>
          <a:p>
            <a:r>
              <a:rPr lang="ru-RU" dirty="0" smtClean="0"/>
              <a:t>Има слично дејство како и морфинот само што е со помала потентност. Поефикасен е кога се применува парентерално. Се користи и како антитусик бидејќи делува деперсивно врз рефлексот за кашлање. Влегува во состав на многу препарати за смирување на кашлица</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Кодеин</a:t>
            </a:r>
            <a:endParaRPr lang="en-US" dirty="0"/>
          </a:p>
        </p:txBody>
      </p:sp>
      <p:pic>
        <p:nvPicPr>
          <p:cNvPr id="4" name="Content Placeholder 3" descr="codeine.jpg"/>
          <p:cNvPicPr>
            <a:picLocks noGrp="1" noChangeAspect="1"/>
          </p:cNvPicPr>
          <p:nvPr>
            <p:ph idx="1"/>
          </p:nvPr>
        </p:nvPicPr>
        <p:blipFill>
          <a:blip r:embed="rId2" cstate="print">
            <a:clrChange>
              <a:clrFrom>
                <a:srgbClr val="FFFFFF"/>
              </a:clrFrom>
              <a:clrTo>
                <a:srgbClr val="FFFFFF">
                  <a:alpha val="0"/>
                </a:srgbClr>
              </a:clrTo>
            </a:clrChange>
            <a:lum bright="70000" contrast="-70000"/>
          </a:blip>
          <a:stretch>
            <a:fillRect/>
          </a:stretch>
        </p:blipFill>
        <p:spPr>
          <a:xfrm>
            <a:off x="3275856" y="548680"/>
            <a:ext cx="1844700" cy="1587599"/>
          </a:xfrm>
        </p:spPr>
      </p:pic>
      <p:pic>
        <p:nvPicPr>
          <p:cNvPr id="5" name="Picture 4" descr="codeine.png.jpg"/>
          <p:cNvPicPr>
            <a:picLocks noChangeAspect="1"/>
          </p:cNvPicPr>
          <p:nvPr/>
        </p:nvPicPr>
        <p:blipFill>
          <a:blip r:embed="rId3" cstate="print"/>
          <a:stretch>
            <a:fillRect/>
          </a:stretch>
        </p:blipFill>
        <p:spPr>
          <a:xfrm>
            <a:off x="323528" y="2492896"/>
            <a:ext cx="2894110" cy="2564904"/>
          </a:xfrm>
          <a:prstGeom prst="rect">
            <a:avLst/>
          </a:prstGeom>
          <a:ln>
            <a:noFill/>
          </a:ln>
          <a:effectLst>
            <a:softEdge rad="112500"/>
          </a:effectLst>
        </p:spPr>
      </p:pic>
      <p:pic>
        <p:nvPicPr>
          <p:cNvPr id="6" name="Picture 5" descr="codeine-l-100ml-gambar5.jpg"/>
          <p:cNvPicPr>
            <a:picLocks noChangeAspect="1"/>
          </p:cNvPicPr>
          <p:nvPr/>
        </p:nvPicPr>
        <p:blipFill>
          <a:blip r:embed="rId4" cstate="print"/>
          <a:stretch>
            <a:fillRect/>
          </a:stretch>
        </p:blipFill>
        <p:spPr>
          <a:xfrm>
            <a:off x="6588224" y="2204864"/>
            <a:ext cx="1656184" cy="3505382"/>
          </a:xfrm>
          <a:prstGeom prst="rect">
            <a:avLst/>
          </a:prstGeom>
          <a:ln>
            <a:noFill/>
          </a:ln>
          <a:effectLst>
            <a:softEdge rad="112500"/>
          </a:effectLst>
        </p:spPr>
      </p:pic>
      <p:pic>
        <p:nvPicPr>
          <p:cNvPr id="7" name="Picture 6" descr="promethazine-codeine-syrup-19333_1.JPG"/>
          <p:cNvPicPr>
            <a:picLocks noChangeAspect="1"/>
          </p:cNvPicPr>
          <p:nvPr/>
        </p:nvPicPr>
        <p:blipFill>
          <a:blip r:embed="rId5" cstate="print"/>
          <a:stretch>
            <a:fillRect/>
          </a:stretch>
        </p:blipFill>
        <p:spPr>
          <a:xfrm>
            <a:off x="3059832" y="3933056"/>
            <a:ext cx="3657600" cy="2743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Трамадол</a:t>
            </a:r>
            <a:endParaRPr lang="en-US" dirty="0"/>
          </a:p>
        </p:txBody>
      </p:sp>
      <p:sp>
        <p:nvSpPr>
          <p:cNvPr id="3" name="Content Placeholder 2"/>
          <p:cNvSpPr>
            <a:spLocks noGrp="1"/>
          </p:cNvSpPr>
          <p:nvPr>
            <p:ph idx="1"/>
          </p:nvPr>
        </p:nvSpPr>
        <p:spPr>
          <a:xfrm>
            <a:off x="539552" y="2420888"/>
            <a:ext cx="7992888" cy="3744416"/>
          </a:xfrm>
        </p:spPr>
        <p:txBody>
          <a:bodyPr>
            <a:normAutofit fontScale="92500" lnSpcReduction="20000"/>
          </a:bodyPr>
          <a:lstStyle/>
          <a:p>
            <a:r>
              <a:rPr lang="ru-RU" dirty="0" smtClean="0"/>
              <a:t>Трамал хирдохлоридот (Трамадол) спаѓа во групата на </a:t>
            </a:r>
            <a:r>
              <a:rPr lang="ru-RU" b="1" dirty="0" smtClean="0"/>
              <a:t>опиоиди аналгетици</a:t>
            </a:r>
            <a:r>
              <a:rPr lang="ru-RU" dirty="0" smtClean="0"/>
              <a:t> со слабо дејство, кој денес наоѓа широка примена во лекувањето на акутната и јаката хронична болка, како од малигно, така и од немалигно потекло.</a:t>
            </a:r>
          </a:p>
          <a:p>
            <a:r>
              <a:rPr lang="ru-RU" dirty="0" smtClean="0"/>
              <a:t>Својот аналгетски ефект го постигнуваат врзувајќи се за опиоидните рецептори сместени во мозокот (ЦНС), периферните нерви и во некои соматски клетки. Трамалот е </a:t>
            </a:r>
            <a:r>
              <a:rPr lang="ru-RU" b="1" dirty="0" smtClean="0"/>
              <a:t>во однос на морфинот е 6 пати послаб.</a:t>
            </a:r>
          </a:p>
          <a:p>
            <a:r>
              <a:rPr lang="ru-RU" dirty="0" smtClean="0"/>
              <a:t>Со оглед на неговата фармаколошка активност, трамалот има </a:t>
            </a:r>
            <a:r>
              <a:rPr lang="ru-RU" b="1" dirty="0" smtClean="0"/>
              <a:t>два фармаколошки активни принципи</a:t>
            </a:r>
            <a:r>
              <a:rPr lang="ru-RU" dirty="0" smtClean="0"/>
              <a:t>:</a:t>
            </a:r>
          </a:p>
          <a:p>
            <a:pPr>
              <a:buFont typeface="Wingdings" pitchFamily="2" charset="2"/>
              <a:buChar char="v"/>
            </a:pPr>
            <a:r>
              <a:rPr lang="ru-RU" dirty="0" smtClean="0"/>
              <a:t>Тој е слаб „</a:t>
            </a:r>
            <a:r>
              <a:rPr lang="ru-RU" b="1" dirty="0" smtClean="0"/>
              <a:t>ми</a:t>
            </a:r>
            <a:r>
              <a:rPr lang="ru-RU" dirty="0" smtClean="0"/>
              <a:t>“-</a:t>
            </a:r>
            <a:r>
              <a:rPr lang="ru-RU" b="1" dirty="0" smtClean="0"/>
              <a:t>рецептор агонист</a:t>
            </a:r>
            <a:r>
              <a:rPr lang="ru-RU" dirty="0" smtClean="0"/>
              <a:t>, по што е сроден со другите опиоидни аналгетици,</a:t>
            </a:r>
          </a:p>
          <a:p>
            <a:pPr>
              <a:buFont typeface="Wingdings" pitchFamily="2" charset="2"/>
              <a:buChar char="v"/>
            </a:pPr>
            <a:r>
              <a:rPr lang="ru-RU" b="1" dirty="0" smtClean="0"/>
              <a:t>слаб</a:t>
            </a:r>
            <a:r>
              <a:rPr lang="ru-RU" dirty="0" smtClean="0"/>
              <a:t>, </a:t>
            </a:r>
            <a:r>
              <a:rPr lang="ru-RU" b="1" dirty="0" smtClean="0"/>
              <a:t>индиректен алфа2-рецептор агонист</a:t>
            </a:r>
            <a:r>
              <a:rPr lang="ru-RU" dirty="0" smtClean="0"/>
              <a:t>, со моноаминергичен инхибиторен ефект на надолниот дел на патот на болката, како што се антидепресивите и антиконвулзивите.</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Трамадол</a:t>
            </a:r>
            <a:endParaRPr lang="en-US" dirty="0"/>
          </a:p>
        </p:txBody>
      </p:sp>
      <p:sp>
        <p:nvSpPr>
          <p:cNvPr id="3" name="Content Placeholder 2"/>
          <p:cNvSpPr>
            <a:spLocks noGrp="1"/>
          </p:cNvSpPr>
          <p:nvPr>
            <p:ph idx="1"/>
          </p:nvPr>
        </p:nvSpPr>
        <p:spPr>
          <a:xfrm>
            <a:off x="539552" y="2603500"/>
            <a:ext cx="7704856" cy="3633812"/>
          </a:xfrm>
        </p:spPr>
        <p:txBody>
          <a:bodyPr>
            <a:normAutofit fontScale="92500" lnSpcReduction="20000"/>
          </a:bodyPr>
          <a:lstStyle/>
          <a:p>
            <a:r>
              <a:rPr lang="ru-RU" dirty="0" smtClean="0"/>
              <a:t>Се препорачува за лекување на сите облици на акутна и хронична болка од умерен и јак интензитет. Може да се употребува како монотерапија кај акутната и хроничната болка. лли да се дава во комбинација со нестероидни антиинфламаторни аналгетици (НСАИ), при што оваа комбинација ја намалува потребната доза од НСАИЛ, а со тоа и се намалуваат несаканите ефекети од НСАИЛ.</a:t>
            </a:r>
          </a:p>
          <a:p>
            <a:r>
              <a:rPr lang="ru-RU" dirty="0" smtClean="0"/>
              <a:t>Се користи во лекување на полинеуропатската болка, при што може да ги замени трицикличните антидепресиви или антиконвулзивните лекови. Со оваа комбинација се намалуваат антихолинергичните несакани ефекти и поспаноста, која ја предизвикуваатт антидепресивите. Особени е погоден за пациенти во понапредната возраст.</a:t>
            </a:r>
          </a:p>
          <a:p>
            <a:r>
              <a:rPr lang="ru-RU" b="1" dirty="0" smtClean="0"/>
              <a:t>Трамалот го има во облик за орална, ректална, интравенска и интрамускулна примена и во ретард облик.</a:t>
            </a:r>
            <a:endParaRPr lang="ru-RU"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Трамадол </a:t>
            </a:r>
            <a:endParaRPr lang="en-US" dirty="0"/>
          </a:p>
        </p:txBody>
      </p:sp>
      <p:sp>
        <p:nvSpPr>
          <p:cNvPr id="3" name="Content Placeholder 2"/>
          <p:cNvSpPr>
            <a:spLocks noGrp="1"/>
          </p:cNvSpPr>
          <p:nvPr>
            <p:ph idx="1"/>
          </p:nvPr>
        </p:nvSpPr>
        <p:spPr>
          <a:xfrm>
            <a:off x="395536" y="2204864"/>
            <a:ext cx="8424936" cy="4653136"/>
          </a:xfrm>
        </p:spPr>
        <p:txBody>
          <a:bodyPr>
            <a:normAutofit fontScale="92500" lnSpcReduction="20000"/>
          </a:bodyPr>
          <a:lstStyle/>
          <a:p>
            <a:r>
              <a:rPr lang="ru-RU" dirty="0" smtClean="0"/>
              <a:t>Примената на Трамадолот во лекувањето на акутната постоперативна , хроничната мускулно-сврзна и зглобна болка, како и канцерската болка, укажува дека тој е опиоиден аналгетик со брзо и ефикасно дејство, кој поради слабото врзување за опиоидните рецептори има помалку несакани ефекти:</a:t>
            </a:r>
          </a:p>
          <a:p>
            <a:pPr>
              <a:buFont typeface="Wingdings" pitchFamily="2" charset="2"/>
              <a:buChar char="v"/>
            </a:pPr>
            <a:r>
              <a:rPr lang="ru-RU" dirty="0" smtClean="0"/>
              <a:t>Не влијае на дишењето и циркулацијата.</a:t>
            </a:r>
          </a:p>
          <a:p>
            <a:pPr>
              <a:buFont typeface="Wingdings" pitchFamily="2" charset="2"/>
              <a:buChar char="v"/>
            </a:pPr>
            <a:r>
              <a:rPr lang="ru-RU" dirty="0" smtClean="0"/>
              <a:t>Не постои опасност од толеранција и зависност.</a:t>
            </a:r>
          </a:p>
          <a:p>
            <a:pPr>
              <a:buFont typeface="Wingdings" pitchFamily="2" charset="2"/>
              <a:buChar char="v"/>
            </a:pPr>
            <a:r>
              <a:rPr lang="ru-RU" dirty="0" smtClean="0"/>
              <a:t>Помалку се изразени поспаноста, седацијата и појавата на запек.</a:t>
            </a:r>
          </a:p>
          <a:p>
            <a:pPr>
              <a:buFont typeface="Wingdings" pitchFamily="2" charset="2"/>
              <a:buChar char="v"/>
            </a:pPr>
            <a:r>
              <a:rPr lang="ru-RU" dirty="0" smtClean="0"/>
              <a:t>Слаба токсичност на желудникот, бибрезите и црниот дроб.</a:t>
            </a:r>
          </a:p>
          <a:p>
            <a:pPr>
              <a:buFont typeface="Wingdings" pitchFamily="2" charset="2"/>
              <a:buChar char="v"/>
            </a:pPr>
            <a:r>
              <a:rPr lang="ru-RU" dirty="0" smtClean="0"/>
              <a:t>Има широка индикација на примена.</a:t>
            </a:r>
          </a:p>
          <a:p>
            <a:pPr>
              <a:buFont typeface="Wingdings" pitchFamily="2" charset="2"/>
              <a:buChar char="v"/>
            </a:pPr>
            <a:r>
              <a:rPr lang="ru-RU" dirty="0" smtClean="0"/>
              <a:t>Рационален партер за комбинација со периферните аналгетици (нестероидни антиинфламаторни аналгетици - НСАИ) и на алгетиците-антипиретици).</a:t>
            </a:r>
          </a:p>
          <a:p>
            <a:pPr>
              <a:buFont typeface="Wingdings" pitchFamily="2" charset="2"/>
              <a:buChar char="v"/>
            </a:pPr>
            <a:r>
              <a:rPr lang="ru-RU" dirty="0" smtClean="0"/>
              <a:t>Не бара посебен режим на преписување.</a:t>
            </a:r>
          </a:p>
          <a:p>
            <a:r>
              <a:rPr lang="ru-RU" dirty="0" smtClean="0"/>
              <a:t>Вообичаена дневна доза е 400мгр, но при појака болка, според постоечката литература, може дозата да се зголеми до 800мг, па и повеќе (2000мг).</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Трамадол </a:t>
            </a:r>
            <a:endParaRPr lang="en-US" dirty="0"/>
          </a:p>
        </p:txBody>
      </p:sp>
      <p:pic>
        <p:nvPicPr>
          <p:cNvPr id="4" name="Content Placeholder 3" descr="tramad.jpg"/>
          <p:cNvPicPr>
            <a:picLocks noGrp="1" noChangeAspect="1"/>
          </p:cNvPicPr>
          <p:nvPr>
            <p:ph idx="1"/>
          </p:nvPr>
        </p:nvPicPr>
        <p:blipFill>
          <a:blip r:embed="rId2" cstate="print"/>
          <a:stretch>
            <a:fillRect/>
          </a:stretch>
        </p:blipFill>
        <p:spPr>
          <a:xfrm>
            <a:off x="2123728" y="2924944"/>
            <a:ext cx="5143643" cy="3416300"/>
          </a:xfrm>
        </p:spPr>
      </p:pic>
      <p:pic>
        <p:nvPicPr>
          <p:cNvPr id="5" name="Picture 4" descr="tramadol.jpg"/>
          <p:cNvPicPr>
            <a:picLocks noChangeAspect="1"/>
          </p:cNvPicPr>
          <p:nvPr/>
        </p:nvPicPr>
        <p:blipFill>
          <a:blip r:embed="rId3" cstate="print">
            <a:clrChange>
              <a:clrFrom>
                <a:srgbClr val="FFFFFF"/>
              </a:clrFrom>
              <a:clrTo>
                <a:srgbClr val="FFFFFF">
                  <a:alpha val="0"/>
                </a:srgbClr>
              </a:clrTo>
            </a:clrChange>
            <a:lum bright="70000" contrast="-70000"/>
          </a:blip>
          <a:stretch>
            <a:fillRect/>
          </a:stretch>
        </p:blipFill>
        <p:spPr>
          <a:xfrm>
            <a:off x="3707904" y="476672"/>
            <a:ext cx="2057890" cy="1760875"/>
          </a:xfrm>
          <a:prstGeom prst="rect">
            <a:avLst/>
          </a:prstGeom>
        </p:spPr>
      </p:pic>
      <p:pic>
        <p:nvPicPr>
          <p:cNvPr id="6" name="Picture 5" descr="tramadol-injections-500x500.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149888" y="3140968"/>
            <a:ext cx="2994112" cy="2994112"/>
          </a:xfrm>
          <a:prstGeom prst="rect">
            <a:avLst/>
          </a:prstGeom>
        </p:spPr>
      </p:pic>
      <p:pic>
        <p:nvPicPr>
          <p:cNvPr id="7" name="Picture 6" descr="what-tramadol-hcl-aceta-152.jpg"/>
          <p:cNvPicPr>
            <a:picLocks noChangeAspect="1"/>
          </p:cNvPicPr>
          <p:nvPr/>
        </p:nvPicPr>
        <p:blipFill>
          <a:blip r:embed="rId5" cstate="print"/>
          <a:stretch>
            <a:fillRect/>
          </a:stretch>
        </p:blipFill>
        <p:spPr>
          <a:xfrm>
            <a:off x="395536" y="3789040"/>
            <a:ext cx="2296945" cy="262508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Метадон</a:t>
            </a:r>
            <a:endParaRPr lang="en-US" dirty="0"/>
          </a:p>
        </p:txBody>
      </p:sp>
      <p:sp>
        <p:nvSpPr>
          <p:cNvPr id="3" name="Content Placeholder 2"/>
          <p:cNvSpPr>
            <a:spLocks noGrp="1"/>
          </p:cNvSpPr>
          <p:nvPr>
            <p:ph idx="1"/>
          </p:nvPr>
        </p:nvSpPr>
        <p:spPr>
          <a:xfrm>
            <a:off x="179512" y="2348880"/>
            <a:ext cx="8352928" cy="4320480"/>
          </a:xfrm>
        </p:spPr>
        <p:txBody>
          <a:bodyPr>
            <a:normAutofit fontScale="85000" lnSpcReduction="20000"/>
          </a:bodyPr>
          <a:lstStyle/>
          <a:p>
            <a:r>
              <a:rPr lang="ru-RU" dirty="0" smtClean="0"/>
              <a:t>Метадонот е синтетички наркотичен аналгетик од групата на дифенилпропиламин. Во својот состав содржу хидрохлорид и делува на морфинските рецептори во мозокот каде што 1 мг метадон заменува и постигнува ефект на 4 мг морфиум. Се произведува во облик на таблети или како течност со зелена или жолтеникава боја. </a:t>
            </a:r>
          </a:p>
          <a:p>
            <a:r>
              <a:rPr lang="ru-RU" dirty="0" smtClean="0"/>
              <a:t>Се користи во т.н. супституциона метадонска терапија  која се применува кај наркоманите за се одстрануваат знаците на апстиненцијалната криза. Метадонската супституциона терапија всушност претставува институционално дрогирање на наркоманите како би се заштитило општеството од нивното криминално однесување. </a:t>
            </a:r>
          </a:p>
          <a:p>
            <a:r>
              <a:rPr lang="ru-RU" dirty="0" smtClean="0"/>
              <a:t>Метадонот предизвикува зависност, но симптомите при прекинот на неговото дејство се значително поблаги во однос на хероинот. Долготрајното лечење со метадон може да предизвика зависнот од морфински тип. За да по долготрајното лечење се избегнат апстиненцијалните симптоми, дозите треба постепено да се намалуваат.</a:t>
            </a:r>
          </a:p>
          <a:p>
            <a:r>
              <a:rPr lang="ru-RU" dirty="0" smtClean="0"/>
              <a:t>Знаците на предозирање се ладна и влажна кожа, конфузија, конвулзии, силни вртоглавици, изразена поспаност, хипотензија, немир, изразена миоза (стеснување на зениците), намален пулс, намалено или отежнато дишење, несвесна состојба и целокупна слабост на организмот. Предозирањето со метадон може да предизвика престанок на работа на срцето, прекин на дишењето, кома и смрт.</a:t>
            </a:r>
          </a:p>
          <a:p>
            <a:endParaRPr lang="ru-RU" dirty="0" smtClean="0"/>
          </a:p>
          <a:p>
            <a:endParaRPr lang="ru-RU"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Метадон </a:t>
            </a:r>
            <a:endParaRPr lang="en-US" dirty="0"/>
          </a:p>
        </p:txBody>
      </p:sp>
      <p:pic>
        <p:nvPicPr>
          <p:cNvPr id="4" name="Picture 3" descr="200px-Methadone_flat.svg.png"/>
          <p:cNvPicPr>
            <a:picLocks noChangeAspect="1"/>
          </p:cNvPicPr>
          <p:nvPr/>
        </p:nvPicPr>
        <p:blipFill>
          <a:blip r:embed="rId2" cstate="print">
            <a:lum bright="70000" contrast="-70000"/>
          </a:blip>
          <a:stretch>
            <a:fillRect/>
          </a:stretch>
        </p:blipFill>
        <p:spPr>
          <a:xfrm>
            <a:off x="3563888" y="548680"/>
            <a:ext cx="1944216" cy="1749794"/>
          </a:xfrm>
          <a:prstGeom prst="rect">
            <a:avLst/>
          </a:prstGeom>
        </p:spPr>
      </p:pic>
      <p:pic>
        <p:nvPicPr>
          <p:cNvPr id="5" name="Picture 4" descr="a_f688bd75.jpg"/>
          <p:cNvPicPr>
            <a:picLocks noChangeAspect="1"/>
          </p:cNvPicPr>
          <p:nvPr/>
        </p:nvPicPr>
        <p:blipFill>
          <a:blip r:embed="rId3" cstate="print"/>
          <a:stretch>
            <a:fillRect/>
          </a:stretch>
        </p:blipFill>
        <p:spPr>
          <a:xfrm>
            <a:off x="3923928" y="4333875"/>
            <a:ext cx="1905000" cy="2524125"/>
          </a:xfrm>
          <a:prstGeom prst="rect">
            <a:avLst/>
          </a:prstGeom>
          <a:ln>
            <a:noFill/>
          </a:ln>
          <a:effectLst>
            <a:softEdge rad="112500"/>
          </a:effectLst>
        </p:spPr>
      </p:pic>
      <p:pic>
        <p:nvPicPr>
          <p:cNvPr id="6" name="Picture 5" descr="metadon.jpg"/>
          <p:cNvPicPr>
            <a:picLocks noChangeAspect="1"/>
          </p:cNvPicPr>
          <p:nvPr/>
        </p:nvPicPr>
        <p:blipFill>
          <a:blip r:embed="rId4" cstate="print"/>
          <a:stretch>
            <a:fillRect/>
          </a:stretch>
        </p:blipFill>
        <p:spPr>
          <a:xfrm>
            <a:off x="5580112" y="2780928"/>
            <a:ext cx="3333750" cy="2219325"/>
          </a:xfrm>
          <a:prstGeom prst="rect">
            <a:avLst/>
          </a:prstGeom>
          <a:ln>
            <a:noFill/>
          </a:ln>
          <a:effectLst>
            <a:softEdge rad="112500"/>
          </a:effectLst>
        </p:spPr>
      </p:pic>
      <p:pic>
        <p:nvPicPr>
          <p:cNvPr id="7" name="Picture 6" descr="metadon3flask1.jpg"/>
          <p:cNvPicPr>
            <a:picLocks noChangeAspect="1"/>
          </p:cNvPicPr>
          <p:nvPr/>
        </p:nvPicPr>
        <p:blipFill>
          <a:blip r:embed="rId5" cstate="print"/>
          <a:stretch>
            <a:fillRect/>
          </a:stretch>
        </p:blipFill>
        <p:spPr>
          <a:xfrm>
            <a:off x="251520" y="2996952"/>
            <a:ext cx="3810000" cy="21812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Вовед </a:t>
            </a:r>
            <a:endParaRPr lang="en-US" dirty="0"/>
          </a:p>
        </p:txBody>
      </p:sp>
      <p:sp>
        <p:nvSpPr>
          <p:cNvPr id="3" name="Content Placeholder 2"/>
          <p:cNvSpPr>
            <a:spLocks noGrp="1"/>
          </p:cNvSpPr>
          <p:nvPr>
            <p:ph idx="1"/>
          </p:nvPr>
        </p:nvSpPr>
        <p:spPr>
          <a:xfrm>
            <a:off x="467544" y="2420888"/>
            <a:ext cx="7848872" cy="3960440"/>
          </a:xfrm>
        </p:spPr>
        <p:txBody>
          <a:bodyPr>
            <a:normAutofit fontScale="92500" lnSpcReduction="10000"/>
          </a:bodyPr>
          <a:lstStyle/>
          <a:p>
            <a:r>
              <a:rPr lang="ru-RU" b="1" dirty="0" smtClean="0"/>
              <a:t>Аналгетик</a:t>
            </a:r>
            <a:r>
              <a:rPr lang="ru-RU" dirty="0" smtClean="0"/>
              <a:t> — лек кој се користи за ублажување на болка. Зборот аналетик доаѓа од грчките зборови an- („без“) и algos („болка“). </a:t>
            </a:r>
          </a:p>
          <a:p>
            <a:r>
              <a:rPr lang="ru-RU" dirty="0" smtClean="0"/>
              <a:t>Болката се класифицира во следниве типови: физиолошка, воспалителна и невропатска. Физиолошката се должи на физичка повреда, воспалителната се должи на инфекција или повреда на ткиво и последната е резултат на повреда на ЦНС. </a:t>
            </a:r>
          </a:p>
          <a:p>
            <a:r>
              <a:rPr lang="ru-RU" dirty="0" smtClean="0"/>
              <a:t>Постојат различни нивоа на болка и тоа: акутна, хронична, канцерозна, болка која потекнува од внатрешните органи, нервопатска и др.</a:t>
            </a:r>
          </a:p>
          <a:p>
            <a:r>
              <a:rPr lang="ru-RU" dirty="0" smtClean="0"/>
              <a:t>Лековите кои се користат за третман на болка се поделени во три класи; </a:t>
            </a:r>
            <a:r>
              <a:rPr lang="ru-RU" b="1" dirty="0" smtClean="0">
                <a:solidFill>
                  <a:schemeClr val="accent6">
                    <a:lumMod val="50000"/>
                  </a:schemeClr>
                </a:solidFill>
              </a:rPr>
              <a:t>опоидни аналгетици</a:t>
            </a:r>
            <a:r>
              <a:rPr lang="ru-RU" b="1" dirty="0" smtClean="0"/>
              <a:t>, </a:t>
            </a:r>
            <a:r>
              <a:rPr lang="ru-RU" b="1" dirty="0" smtClean="0">
                <a:solidFill>
                  <a:schemeClr val="accent6">
                    <a:lumMod val="75000"/>
                  </a:schemeClr>
                </a:solidFill>
              </a:rPr>
              <a:t>нестероидни антиинфламаторни лекови</a:t>
            </a:r>
            <a:r>
              <a:rPr lang="ru-RU" b="1" dirty="0" smtClean="0"/>
              <a:t> и </a:t>
            </a:r>
            <a:r>
              <a:rPr lang="ru-RU" b="1" dirty="0" smtClean="0">
                <a:solidFill>
                  <a:schemeClr val="accent6">
                    <a:lumMod val="60000"/>
                    <a:lumOff val="40000"/>
                  </a:schemeClr>
                </a:solidFill>
              </a:rPr>
              <a:t>деривати на р-аминофенол</a:t>
            </a:r>
            <a:r>
              <a:rPr lang="ru-RU" dirty="0" smtClean="0"/>
              <a:t>. Овие се поделени во две групи; </a:t>
            </a:r>
            <a:r>
              <a:rPr lang="ru-RU" dirty="0" smtClean="0">
                <a:solidFill>
                  <a:schemeClr val="tx2">
                    <a:lumMod val="60000"/>
                    <a:lumOff val="40000"/>
                  </a:schemeClr>
                </a:solidFill>
              </a:rPr>
              <a:t>група на морфин и сродни соединенија</a:t>
            </a:r>
            <a:r>
              <a:rPr lang="ru-RU" dirty="0" smtClean="0"/>
              <a:t>, и </a:t>
            </a:r>
            <a:r>
              <a:rPr lang="ru-RU" dirty="0" smtClean="0">
                <a:solidFill>
                  <a:schemeClr val="tx2">
                    <a:lumMod val="75000"/>
                  </a:schemeClr>
                </a:solidFill>
              </a:rPr>
              <a:t>антиинфламаторни аналгетици.</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Опоидни аналгетици</a:t>
            </a:r>
            <a:endParaRPr lang="en-US" dirty="0"/>
          </a:p>
        </p:txBody>
      </p:sp>
      <p:sp>
        <p:nvSpPr>
          <p:cNvPr id="3" name="Content Placeholder 2"/>
          <p:cNvSpPr>
            <a:spLocks noGrp="1"/>
          </p:cNvSpPr>
          <p:nvPr>
            <p:ph idx="1"/>
          </p:nvPr>
        </p:nvSpPr>
        <p:spPr>
          <a:xfrm>
            <a:off x="251520" y="2420888"/>
            <a:ext cx="8280920" cy="3886944"/>
          </a:xfrm>
        </p:spPr>
        <p:txBody>
          <a:bodyPr>
            <a:normAutofit fontScale="85000" lnSpcReduction="10000"/>
          </a:bodyPr>
          <a:lstStyle/>
          <a:p>
            <a:r>
              <a:rPr lang="ru-RU" dirty="0" smtClean="0"/>
              <a:t>Болката настанува на нервните завршетоци во ноциорецепторите. Опиоидните аналгетици (за разлика од </a:t>
            </a:r>
            <a:r>
              <a:rPr lang="ru-RU" b="1" dirty="0" smtClean="0">
                <a:solidFill>
                  <a:schemeClr val="tx2">
                    <a:lumMod val="75000"/>
                  </a:schemeClr>
                </a:solidFill>
              </a:rPr>
              <a:t>НСАИЛ</a:t>
            </a:r>
            <a:r>
              <a:rPr lang="ru-RU" dirty="0" smtClean="0"/>
              <a:t> и аналгопиретиците) го блокираат спроведувањето на импулсите на болка од периферијата кон мозокот, Во опиоидни аналгетици спаѓа, пред се, морфинот, но исто така и повеќето деривати на морфинот (кодеин и други) и синтетските соединенија (петидин, пеназоцин, трамадол, метадон), кои имаат ист механизам на делување.</a:t>
            </a:r>
          </a:p>
          <a:p>
            <a:r>
              <a:rPr lang="ru-RU" dirty="0" smtClean="0"/>
              <a:t>Механизмот на делување на опиоидните аналгетици се состои во врзување на опиоидите за „ми“, „капа“ и „делта“ рецепторите (т.н. опиоидни рецептори) во рбетниот мозок и ЦНС.</a:t>
            </a:r>
          </a:p>
          <a:p>
            <a:r>
              <a:rPr lang="ru-RU" dirty="0" smtClean="0"/>
              <a:t>Општо е познато дека болката има свој најјак интензитет непоседно по нејзиното јавување, а покасно нејзиниот интензитет се намалува (организмот се привикнува на болката). Механизмот на тоа привикнување на болката се состои во тоа што неуроните лачат внатрешни аналгетици како што се: енкефалините, ендорфините и динорфини. Тие со своето врзување за опиоидните рецептори ја намалуваат и блокираат болката. Тој механизам се нарекува внатрешен аналгетски систем.</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Опоидни аналгетици</a:t>
            </a:r>
            <a:endParaRPr lang="en-US" dirty="0"/>
          </a:p>
        </p:txBody>
      </p:sp>
      <p:sp>
        <p:nvSpPr>
          <p:cNvPr id="3" name="Content Placeholder 2"/>
          <p:cNvSpPr>
            <a:spLocks noGrp="1"/>
          </p:cNvSpPr>
          <p:nvPr>
            <p:ph idx="1"/>
          </p:nvPr>
        </p:nvSpPr>
        <p:spPr/>
        <p:txBody>
          <a:bodyPr>
            <a:normAutofit fontScale="85000" lnSpcReduction="20000"/>
          </a:bodyPr>
          <a:lstStyle/>
          <a:p>
            <a:r>
              <a:rPr lang="ru-RU" dirty="0" smtClean="0"/>
              <a:t>Идеален опиоиден аналгетик е оној кој има само аналгетска активност. Но, за жал, аналгетскиот ефект не е и единствен ефект на опиоидните аналгетици. Тие ги имаат следниве ефекти:</a:t>
            </a:r>
          </a:p>
          <a:p>
            <a:pPr>
              <a:buFont typeface="Wingdings" pitchFamily="2" charset="2"/>
              <a:buChar char="v"/>
            </a:pPr>
            <a:r>
              <a:rPr lang="ru-RU" dirty="0" smtClean="0"/>
              <a:t>ја намалуваат менталната активност, успиваат (седативен ефект), па затоа се нарекуват уште и наркотици,</a:t>
            </a:r>
          </a:p>
          <a:p>
            <a:pPr>
              <a:buFont typeface="Wingdings" pitchFamily="2" charset="2"/>
              <a:buChar char="v"/>
            </a:pPr>
            <a:r>
              <a:rPr lang="ru-RU" dirty="0" smtClean="0"/>
              <a:t>го подобруваат расположението (еуфоричен ефект),</a:t>
            </a:r>
          </a:p>
          <a:p>
            <a:pPr>
              <a:buFont typeface="Wingdings" pitchFamily="2" charset="2"/>
              <a:buChar char="v"/>
            </a:pPr>
            <a:r>
              <a:rPr lang="ru-RU" dirty="0" smtClean="0"/>
              <a:t>го инхибираат дишењето и кашлањето (затоа кодеинот и фолкодинот се користат како антитусици),</a:t>
            </a:r>
          </a:p>
          <a:p>
            <a:pPr>
              <a:buFont typeface="Wingdings" pitchFamily="2" charset="2"/>
              <a:buChar char="v"/>
            </a:pPr>
            <a:r>
              <a:rPr lang="ru-RU" dirty="0" smtClean="0"/>
              <a:t>го стимулираат центарот за повраќање,</a:t>
            </a:r>
          </a:p>
          <a:p>
            <a:pPr>
              <a:buFont typeface="Wingdings" pitchFamily="2" charset="2"/>
              <a:buChar char="v"/>
            </a:pPr>
            <a:r>
              <a:rPr lang="ru-RU" dirty="0" smtClean="0"/>
              <a:t>ги стеснуваат зениците,</a:t>
            </a:r>
          </a:p>
          <a:p>
            <a:pPr>
              <a:buFont typeface="Wingdings" pitchFamily="2" charset="2"/>
              <a:buChar char="v"/>
            </a:pPr>
            <a:r>
              <a:rPr lang="ru-RU" dirty="0" smtClean="0"/>
              <a:t>развиваат толеранција и зависност,</a:t>
            </a:r>
          </a:p>
          <a:p>
            <a:pPr>
              <a:buFont typeface="Wingdings" pitchFamily="2" charset="2"/>
              <a:buChar char="v"/>
            </a:pPr>
            <a:r>
              <a:rPr lang="ru-RU" dirty="0" smtClean="0"/>
              <a:t>во високи дози може да предизвикаат халуцинации.</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Опоидни аналгетици</a:t>
            </a:r>
            <a:endParaRPr lang="en-US" dirty="0"/>
          </a:p>
        </p:txBody>
      </p:sp>
      <p:sp>
        <p:nvSpPr>
          <p:cNvPr id="3" name="Content Placeholder 2"/>
          <p:cNvSpPr>
            <a:spLocks noGrp="1"/>
          </p:cNvSpPr>
          <p:nvPr>
            <p:ph idx="1"/>
          </p:nvPr>
        </p:nvSpPr>
        <p:spPr>
          <a:xfrm>
            <a:off x="0" y="2276872"/>
            <a:ext cx="8892480" cy="1545580"/>
          </a:xfrm>
        </p:spPr>
        <p:txBody>
          <a:bodyPr numCol="1">
            <a:normAutofit/>
          </a:bodyPr>
          <a:lstStyle/>
          <a:p>
            <a:pPr algn="just"/>
            <a:r>
              <a:rPr lang="ru-RU" sz="1500" dirty="0" smtClean="0"/>
              <a:t>Врзувањето за „ми“ и „делта“ рецепторите најмногу е одговорно за развојот на еуфоријата, толеранцијата, депресијата на дишењето и развојот на зависнот, додека врзувањето за капа рецепторите доведува само до појава на аналгезија.</a:t>
            </a:r>
          </a:p>
          <a:p>
            <a:r>
              <a:rPr lang="ru-RU" sz="1500" dirty="0" smtClean="0"/>
              <a:t>Постојат опиоиди со слабо и јако дејство.</a:t>
            </a:r>
          </a:p>
          <a:p>
            <a:pPr>
              <a:buNone/>
            </a:pPr>
            <a:endParaRPr lang="en-US" dirty="0"/>
          </a:p>
        </p:txBody>
      </p:sp>
      <p:sp>
        <p:nvSpPr>
          <p:cNvPr id="4" name="TextBox 3"/>
          <p:cNvSpPr txBox="1"/>
          <p:nvPr/>
        </p:nvSpPr>
        <p:spPr>
          <a:xfrm>
            <a:off x="251520" y="3429000"/>
            <a:ext cx="9396536" cy="3140968"/>
          </a:xfrm>
          <a:prstGeom prst="rect">
            <a:avLst/>
          </a:prstGeom>
          <a:noFill/>
        </p:spPr>
        <p:txBody>
          <a:bodyPr wrap="square" numCol="2" rtlCol="0">
            <a:spAutoFit/>
          </a:bodyPr>
          <a:lstStyle/>
          <a:p>
            <a:r>
              <a:rPr lang="ru-RU" sz="1500" b="1" dirty="0" smtClean="0">
                <a:solidFill>
                  <a:schemeClr val="accent6"/>
                </a:solidFill>
              </a:rPr>
              <a:t>Опиоиди со слабо дејство се:</a:t>
            </a:r>
            <a:endParaRPr lang="ru-RU" sz="1500" dirty="0" smtClean="0">
              <a:solidFill>
                <a:schemeClr val="accent6"/>
              </a:solidFill>
            </a:endParaRPr>
          </a:p>
          <a:p>
            <a:r>
              <a:rPr lang="ru-RU" sz="1500" dirty="0" smtClean="0"/>
              <a:t>Оваа група на лекови се дава за ублажување на умерена, средно изразена болка и тоа самостојно или во комбинација со аналгетиците од прв степен.</a:t>
            </a:r>
          </a:p>
          <a:p>
            <a:r>
              <a:rPr lang="ru-RU" sz="1500" dirty="0" smtClean="0"/>
              <a:t>Трамадол</a:t>
            </a:r>
          </a:p>
          <a:p>
            <a:r>
              <a:rPr lang="ru-RU" sz="1500" dirty="0" smtClean="0"/>
              <a:t>Кодеин</a:t>
            </a:r>
          </a:p>
          <a:p>
            <a:r>
              <a:rPr lang="ru-RU" sz="1500" dirty="0" smtClean="0"/>
              <a:t>Дихидрокодеин</a:t>
            </a:r>
          </a:p>
          <a:p>
            <a:r>
              <a:rPr lang="ru-RU" sz="1500" dirty="0" smtClean="0"/>
              <a:t>Тилидин</a:t>
            </a:r>
          </a:p>
          <a:p>
            <a:r>
              <a:rPr lang="ru-RU" sz="1500" dirty="0" smtClean="0"/>
              <a:t>Декстропропоксифен</a:t>
            </a:r>
          </a:p>
          <a:p>
            <a:r>
              <a:rPr lang="ru-RU" sz="1500" dirty="0" smtClean="0"/>
              <a:t>Овие лекови не доведуваат до појава на зависност и навика, како што е случај со природниот морфин, но, како и морфинот, така и тие може да предизвикаат мачнина, повраќање и запек.</a:t>
            </a:r>
          </a:p>
          <a:p>
            <a:endParaRPr lang="ru-RU" sz="1500" b="1" dirty="0" smtClean="0"/>
          </a:p>
          <a:p>
            <a:r>
              <a:rPr lang="ru-RU" sz="1500" b="1" dirty="0" smtClean="0">
                <a:solidFill>
                  <a:schemeClr val="tx2"/>
                </a:solidFill>
              </a:rPr>
              <a:t>Опиоиди со јако дејство се</a:t>
            </a:r>
            <a:r>
              <a:rPr lang="ru-RU" sz="1500" b="1" dirty="0" smtClean="0">
                <a:solidFill>
                  <a:schemeClr val="accent6"/>
                </a:solidFill>
              </a:rPr>
              <a:t>:</a:t>
            </a:r>
            <a:endParaRPr lang="ru-RU" sz="1500" dirty="0" smtClean="0">
              <a:solidFill>
                <a:schemeClr val="accent6"/>
              </a:solidFill>
            </a:endParaRPr>
          </a:p>
          <a:p>
            <a:r>
              <a:rPr lang="ru-RU" sz="1500" dirty="0" smtClean="0">
                <a:hlinkClick r:id="rId2"/>
              </a:rPr>
              <a:t>Морфин</a:t>
            </a:r>
            <a:endParaRPr lang="ru-RU" sz="1500" dirty="0" smtClean="0"/>
          </a:p>
          <a:p>
            <a:r>
              <a:rPr lang="ru-RU" sz="1500" dirty="0" smtClean="0"/>
              <a:t>Метадон</a:t>
            </a:r>
          </a:p>
          <a:p>
            <a:r>
              <a:rPr lang="ru-RU" sz="1500" dirty="0" smtClean="0"/>
              <a:t>Фентанил</a:t>
            </a:r>
          </a:p>
          <a:p>
            <a:r>
              <a:rPr lang="ru-RU" sz="1500" dirty="0" smtClean="0"/>
              <a:t>Оксикодон</a:t>
            </a:r>
          </a:p>
          <a:p>
            <a:r>
              <a:rPr lang="ru-RU" sz="1400" dirty="0" smtClean="0"/>
              <a:t>Пентазоцин</a:t>
            </a:r>
            <a:endParaRPr lang="ru-RU"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Морфин и сродни соединенија</a:t>
            </a:r>
            <a:endParaRPr lang="en-US" dirty="0"/>
          </a:p>
        </p:txBody>
      </p:sp>
      <p:sp>
        <p:nvSpPr>
          <p:cNvPr id="3" name="Content Placeholder 2"/>
          <p:cNvSpPr>
            <a:spLocks noGrp="1"/>
          </p:cNvSpPr>
          <p:nvPr>
            <p:ph idx="1"/>
          </p:nvPr>
        </p:nvSpPr>
        <p:spPr>
          <a:xfrm>
            <a:off x="611560" y="2603500"/>
            <a:ext cx="6873900" cy="3777828"/>
          </a:xfrm>
        </p:spPr>
        <p:txBody>
          <a:bodyPr>
            <a:normAutofit fontScale="85000" lnSpcReduction="20000"/>
          </a:bodyPr>
          <a:lstStyle/>
          <a:p>
            <a:r>
              <a:rPr lang="mk-MK" dirty="0" smtClean="0"/>
              <a:t>Морфинот се добива од опиумот,  кој се добива од растението </a:t>
            </a:r>
            <a:r>
              <a:rPr lang="en-US" dirty="0" err="1" smtClean="0">
                <a:solidFill>
                  <a:schemeClr val="accent6">
                    <a:lumMod val="50000"/>
                  </a:schemeClr>
                </a:solidFill>
              </a:rPr>
              <a:t>Papaver</a:t>
            </a:r>
            <a:r>
              <a:rPr lang="en-US" dirty="0" smtClean="0">
                <a:solidFill>
                  <a:schemeClr val="accent6">
                    <a:lumMod val="50000"/>
                  </a:schemeClr>
                </a:solidFill>
              </a:rPr>
              <a:t> </a:t>
            </a:r>
            <a:r>
              <a:rPr lang="en-US" dirty="0" err="1" smtClean="0">
                <a:solidFill>
                  <a:schemeClr val="accent6">
                    <a:lumMod val="50000"/>
                  </a:schemeClr>
                </a:solidFill>
              </a:rPr>
              <a:t>somniferum</a:t>
            </a:r>
            <a:r>
              <a:rPr lang="mk-MK" dirty="0" smtClean="0"/>
              <a:t>. Опиумот содржи алкалоиди како што се меконати и сулфати од кои најважни се морфинот, кодеинот, носкапинот (наркотинот) и папаверинот. Дејството на опиумот, главно се должи на содржината на морфинот. </a:t>
            </a:r>
          </a:p>
          <a:p>
            <a:r>
              <a:rPr lang="mk-MK" dirty="0" smtClean="0"/>
              <a:t>Алкалоидите на опиумот имаат две основни структури и тоа: Фенантренска (морфинска) и бензилизокинолинска (папаверинска). Алкалоидите со морфин</a:t>
            </a:r>
          </a:p>
          <a:p>
            <a:r>
              <a:rPr lang="mk-MK" dirty="0" smtClean="0"/>
              <a:t>ска структура дејствуваат главно врз ЦНС како депреснати и стимуланти, а другите од папаверниската група имаат антиспазмодичен ефект врз мазните мускули и мал ефект врз ЦНС. </a:t>
            </a:r>
          </a:p>
          <a:p>
            <a:r>
              <a:rPr lang="mk-MK" dirty="0" smtClean="0"/>
              <a:t>Позитивни ефекти на алкалоидите од морфинска група се: зголемена толерантност кон болка, чуство на поспаност помала чуствителност на надворешна дразба и чуство на благосостојба, но предизвикуваат и депресија на дишењето со што се ограничува нивната употреба.</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Морфин и сродни соединенија</a:t>
            </a:r>
            <a:endParaRPr lang="en-US" dirty="0"/>
          </a:p>
        </p:txBody>
      </p:sp>
      <p:pic>
        <p:nvPicPr>
          <p:cNvPr id="4" name="Picture 3" descr="0198529171.papaverine.1.jpg"/>
          <p:cNvPicPr>
            <a:picLocks noChangeAspect="1"/>
          </p:cNvPicPr>
          <p:nvPr/>
        </p:nvPicPr>
        <p:blipFill>
          <a:blip r:embed="rId2" cstate="print"/>
          <a:stretch>
            <a:fillRect/>
          </a:stretch>
        </p:blipFill>
        <p:spPr>
          <a:xfrm>
            <a:off x="6084168" y="4437112"/>
            <a:ext cx="2592288" cy="1780004"/>
          </a:xfrm>
          <a:prstGeom prst="rect">
            <a:avLst/>
          </a:prstGeom>
        </p:spPr>
      </p:pic>
      <p:pic>
        <p:nvPicPr>
          <p:cNvPr id="5" name="Picture 4" descr="breadseed-poppy.jpg"/>
          <p:cNvPicPr>
            <a:picLocks noChangeAspect="1"/>
          </p:cNvPicPr>
          <p:nvPr/>
        </p:nvPicPr>
        <p:blipFill>
          <a:blip r:embed="rId3" cstate="print"/>
          <a:stretch>
            <a:fillRect/>
          </a:stretch>
        </p:blipFill>
        <p:spPr>
          <a:xfrm>
            <a:off x="1979712" y="2184792"/>
            <a:ext cx="3888432" cy="2612540"/>
          </a:xfrm>
          <a:prstGeom prst="rect">
            <a:avLst/>
          </a:prstGeom>
        </p:spPr>
      </p:pic>
      <p:pic>
        <p:nvPicPr>
          <p:cNvPr id="6" name="Picture 5" descr="Morphine-Patch-Is-Very-Addictive-2.jpg"/>
          <p:cNvPicPr>
            <a:picLocks noChangeAspect="1"/>
          </p:cNvPicPr>
          <p:nvPr/>
        </p:nvPicPr>
        <p:blipFill>
          <a:blip r:embed="rId4" cstate="print">
            <a:clrChange>
              <a:clrFrom>
                <a:srgbClr val="FFFFFF"/>
              </a:clrFrom>
              <a:clrTo>
                <a:srgbClr val="FFFFFF">
                  <a:alpha val="0"/>
                </a:srgbClr>
              </a:clrTo>
            </a:clrChange>
            <a:biLevel thresh="50000"/>
          </a:blip>
          <a:stretch>
            <a:fillRect/>
          </a:stretch>
        </p:blipFill>
        <p:spPr>
          <a:xfrm>
            <a:off x="6876256" y="2132856"/>
            <a:ext cx="2016224" cy="2016224"/>
          </a:xfrm>
          <a:prstGeom prst="rect">
            <a:avLst/>
          </a:prstGeom>
        </p:spPr>
      </p:pic>
      <p:pic>
        <p:nvPicPr>
          <p:cNvPr id="7" name="Picture 6" descr="tumblr_mm6jg2f9VM1qmxnt4o1_500.jpg"/>
          <p:cNvPicPr>
            <a:picLocks noChangeAspect="1"/>
          </p:cNvPicPr>
          <p:nvPr/>
        </p:nvPicPr>
        <p:blipFill>
          <a:blip r:embed="rId5" cstate="print"/>
          <a:stretch>
            <a:fillRect/>
          </a:stretch>
        </p:blipFill>
        <p:spPr>
          <a:xfrm>
            <a:off x="0" y="3606800"/>
            <a:ext cx="2433320" cy="3251200"/>
          </a:xfrm>
          <a:prstGeom prst="rect">
            <a:avLst/>
          </a:prstGeom>
        </p:spPr>
      </p:pic>
      <p:sp>
        <p:nvSpPr>
          <p:cNvPr id="8" name="TextBox 7"/>
          <p:cNvSpPr txBox="1"/>
          <p:nvPr/>
        </p:nvSpPr>
        <p:spPr>
          <a:xfrm>
            <a:off x="7740352" y="4005064"/>
            <a:ext cx="1008112" cy="307777"/>
          </a:xfrm>
          <a:prstGeom prst="rect">
            <a:avLst/>
          </a:prstGeom>
          <a:noFill/>
        </p:spPr>
        <p:txBody>
          <a:bodyPr wrap="square" rtlCol="0">
            <a:spAutoFit/>
          </a:bodyPr>
          <a:lstStyle/>
          <a:p>
            <a:r>
              <a:rPr lang="mk-MK" sz="1400" b="1" dirty="0" smtClean="0">
                <a:solidFill>
                  <a:schemeClr val="accent6">
                    <a:lumMod val="50000"/>
                  </a:schemeClr>
                </a:solidFill>
              </a:rPr>
              <a:t>морфин</a:t>
            </a:r>
            <a:endParaRPr lang="en-US" sz="1400" b="1" dirty="0">
              <a:solidFill>
                <a:schemeClr val="accent6">
                  <a:lumMod val="50000"/>
                </a:schemeClr>
              </a:solidFill>
            </a:endParaRPr>
          </a:p>
        </p:txBody>
      </p:sp>
      <p:sp>
        <p:nvSpPr>
          <p:cNvPr id="9" name="TextBox 8"/>
          <p:cNvSpPr txBox="1"/>
          <p:nvPr/>
        </p:nvSpPr>
        <p:spPr>
          <a:xfrm>
            <a:off x="6660232" y="6381328"/>
            <a:ext cx="2160240" cy="307777"/>
          </a:xfrm>
          <a:prstGeom prst="rect">
            <a:avLst/>
          </a:prstGeom>
          <a:noFill/>
        </p:spPr>
        <p:txBody>
          <a:bodyPr wrap="square" rtlCol="0">
            <a:spAutoFit/>
          </a:bodyPr>
          <a:lstStyle/>
          <a:p>
            <a:r>
              <a:rPr lang="mk-MK" sz="1400" b="1" dirty="0" smtClean="0">
                <a:solidFill>
                  <a:schemeClr val="accent6">
                    <a:lumMod val="50000"/>
                  </a:schemeClr>
                </a:solidFill>
              </a:rPr>
              <a:t>папаверин</a:t>
            </a:r>
            <a:endParaRPr lang="en-US" sz="1400" b="1" dirty="0">
              <a:solidFill>
                <a:schemeClr val="accent6">
                  <a:lumMod val="50000"/>
                </a:schemeClr>
              </a:solidFill>
            </a:endParaRPr>
          </a:p>
        </p:txBody>
      </p:sp>
      <p:sp>
        <p:nvSpPr>
          <p:cNvPr id="10" name="TextBox 9"/>
          <p:cNvSpPr txBox="1"/>
          <p:nvPr/>
        </p:nvSpPr>
        <p:spPr>
          <a:xfrm>
            <a:off x="2627784" y="5013176"/>
            <a:ext cx="2376264" cy="307777"/>
          </a:xfrm>
          <a:prstGeom prst="rect">
            <a:avLst/>
          </a:prstGeom>
          <a:noFill/>
        </p:spPr>
        <p:txBody>
          <a:bodyPr wrap="square" rtlCol="0">
            <a:spAutoFit/>
          </a:bodyPr>
          <a:lstStyle/>
          <a:p>
            <a:r>
              <a:rPr lang="en-US" sz="1400" b="1" dirty="0" err="1" smtClean="0">
                <a:solidFill>
                  <a:schemeClr val="accent6">
                    <a:lumMod val="50000"/>
                  </a:schemeClr>
                </a:solidFill>
              </a:rPr>
              <a:t>Papaver</a:t>
            </a:r>
            <a:r>
              <a:rPr lang="en-US" sz="1400" b="1" dirty="0" smtClean="0">
                <a:solidFill>
                  <a:schemeClr val="accent6">
                    <a:lumMod val="50000"/>
                  </a:schemeClr>
                </a:solidFill>
              </a:rPr>
              <a:t> </a:t>
            </a:r>
            <a:r>
              <a:rPr lang="en-US" sz="1400" b="1" dirty="0" err="1" smtClean="0">
                <a:solidFill>
                  <a:schemeClr val="accent6">
                    <a:lumMod val="50000"/>
                  </a:schemeClr>
                </a:solidFill>
              </a:rPr>
              <a:t>somniferum</a:t>
            </a:r>
            <a:endParaRPr lang="en-US" sz="14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Морфин и сродни соединенија</a:t>
            </a:r>
            <a:endParaRPr lang="en-US" dirty="0"/>
          </a:p>
        </p:txBody>
      </p:sp>
      <p:sp>
        <p:nvSpPr>
          <p:cNvPr id="3" name="Content Placeholder 2"/>
          <p:cNvSpPr>
            <a:spLocks noGrp="1"/>
          </p:cNvSpPr>
          <p:nvPr>
            <p:ph idx="1"/>
          </p:nvPr>
        </p:nvSpPr>
        <p:spPr>
          <a:xfrm>
            <a:off x="866216" y="2603500"/>
            <a:ext cx="7954256" cy="3561804"/>
          </a:xfrm>
        </p:spPr>
        <p:txBody>
          <a:bodyPr>
            <a:normAutofit fontScale="85000" lnSpcReduction="20000"/>
          </a:bodyPr>
          <a:lstStyle/>
          <a:p>
            <a:r>
              <a:rPr lang="mk-MK" dirty="0" smtClean="0"/>
              <a:t>Сите аналгетици со морфинска структура поседуваат заеднички карактеристики одговорни за налгетското дејство:</a:t>
            </a:r>
          </a:p>
          <a:p>
            <a:pPr>
              <a:buFont typeface="Wingdings" pitchFamily="2" charset="2"/>
              <a:buChar char="v"/>
            </a:pPr>
            <a:r>
              <a:rPr lang="mk-MK" dirty="0" smtClean="0"/>
              <a:t>Терциерен азот со група на азотот која е релативно мала</a:t>
            </a:r>
          </a:p>
          <a:p>
            <a:pPr>
              <a:buFont typeface="Wingdings" pitchFamily="2" charset="2"/>
              <a:buChar char="v"/>
            </a:pPr>
            <a:r>
              <a:rPr lang="mk-MK" dirty="0" smtClean="0"/>
              <a:t>Централен јаглероден атом кој не е поврзан со водород со ниту една валентна врска</a:t>
            </a:r>
          </a:p>
          <a:p>
            <a:pPr>
              <a:buFont typeface="Wingdings" pitchFamily="2" charset="2"/>
              <a:buChar char="v"/>
            </a:pPr>
            <a:r>
              <a:rPr lang="mk-MK" dirty="0" smtClean="0"/>
              <a:t>Фенилна група или група изостерна</a:t>
            </a:r>
            <a:r>
              <a:rPr lang="mk-MK" sz="800" dirty="0" smtClean="0"/>
              <a:t>1</a:t>
            </a:r>
            <a:r>
              <a:rPr lang="mk-MK" dirty="0" smtClean="0"/>
              <a:t> со фенилната, која е поврзана со централниот јаглероден атом и</a:t>
            </a:r>
          </a:p>
          <a:p>
            <a:pPr>
              <a:buFont typeface="Wingdings" pitchFamily="2" charset="2"/>
              <a:buChar char="v"/>
            </a:pPr>
            <a:r>
              <a:rPr lang="mk-MK" dirty="0" smtClean="0"/>
              <a:t>Дво- јаглероден низ кој го одвојува централниот јаглероден атом од азотот, кој е потребен за максимална активност.</a:t>
            </a:r>
          </a:p>
          <a:p>
            <a:r>
              <a:rPr lang="mk-MK" dirty="0" smtClean="0"/>
              <a:t>Во групата на морфински аналгетици спаѓаат: морфин, кодеин, аицетилморфин, хидроморфон, хидрокодон, трамадол, апоморфин, меперидин, петидин, фентанил, алфентанил, ремифентанил, суфентанил, метадон, пропоксифен, бупренорфин, петазоцин, феназоцин, мептазинол, тилидин и други.</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Морфин</a:t>
            </a:r>
            <a:br>
              <a:rPr lang="mk-MK" dirty="0" smtClean="0"/>
            </a:br>
            <a:endParaRPr lang="en-US" dirty="0"/>
          </a:p>
        </p:txBody>
      </p:sp>
      <p:sp>
        <p:nvSpPr>
          <p:cNvPr id="3" name="Content Placeholder 2"/>
          <p:cNvSpPr>
            <a:spLocks noGrp="1"/>
          </p:cNvSpPr>
          <p:nvPr>
            <p:ph idx="1"/>
          </p:nvPr>
        </p:nvSpPr>
        <p:spPr>
          <a:xfrm>
            <a:off x="866216" y="2603500"/>
            <a:ext cx="7738232" cy="3705820"/>
          </a:xfrm>
        </p:spPr>
        <p:txBody>
          <a:bodyPr>
            <a:normAutofit fontScale="85000" lnSpcReduction="10000"/>
          </a:bodyPr>
          <a:lstStyle/>
          <a:p>
            <a:r>
              <a:rPr lang="ru-RU" b="1" dirty="0" smtClean="0"/>
              <a:t>Морфинот</a:t>
            </a:r>
            <a:r>
              <a:rPr lang="ru-RU" dirty="0" smtClean="0"/>
              <a:t> претставува алкалоид кој се добива од незрелите листови на афионот. Тој е одамна познат и го добил името по богот на сонот Морфеј бидејќи предизвикува поспаност.</a:t>
            </a:r>
          </a:p>
          <a:p>
            <a:r>
              <a:rPr lang="ru-RU" dirty="0" smtClean="0"/>
              <a:t>Морфинот доаѓа како бели игличести кристали, без мирис со горчелив вкус. Скоро е нерастворлив во вода и хлороформ. Лесно се раствора во раствор на хидроксиди на земноалкални метали. Морфинот е монокисела база која лесно формира соли со повеќето киселини.</a:t>
            </a:r>
          </a:p>
          <a:p>
            <a:r>
              <a:rPr lang="ru-RU" dirty="0" smtClean="0"/>
              <a:t> Се применува за третман на силни болки, но бидејќи брзо предизвикува зависност се применува ретко а сепак е неизбежен кај болки кои не реагираат на други аналгетици како што се фрактури, оштетување на големи ткива, постоперативни болки и пред се кај малигните заболувања како ракот на белите дробови - каде го олеснува кашлањето и ја смалува болката, кај малигни заболувања на дебелото и тенкото црево каде ја намалува перисталтиката. Во организмот се внесува орално, интравенозно или преку кожата.</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2</Template>
  <TotalTime>257</TotalTime>
  <Words>1713</Words>
  <Application>Microsoft Office PowerPoint</Application>
  <PresentationFormat>On-screen Show (4:3)</PresentationFormat>
  <Paragraphs>92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Wingdings</vt:lpstr>
      <vt:lpstr>Wingdings 3</vt:lpstr>
      <vt:lpstr>Ion Boardroom</vt:lpstr>
      <vt:lpstr>Oпоидни аналгетици</vt:lpstr>
      <vt:lpstr>Вовед </vt:lpstr>
      <vt:lpstr>Опоидни аналгетици</vt:lpstr>
      <vt:lpstr>Опоидни аналгетици</vt:lpstr>
      <vt:lpstr>Опоидни аналгетици</vt:lpstr>
      <vt:lpstr>Морфин и сродни соединенија</vt:lpstr>
      <vt:lpstr>Морфин и сродни соединенија</vt:lpstr>
      <vt:lpstr>Морфин и сродни соединенија</vt:lpstr>
      <vt:lpstr>Морфин </vt:lpstr>
      <vt:lpstr>Морфин </vt:lpstr>
      <vt:lpstr>Кодеин </vt:lpstr>
      <vt:lpstr>Кодеин</vt:lpstr>
      <vt:lpstr>Трамадол</vt:lpstr>
      <vt:lpstr>Трамадол</vt:lpstr>
      <vt:lpstr>Трамадол </vt:lpstr>
      <vt:lpstr>Трамадол </vt:lpstr>
      <vt:lpstr>Метадон</vt:lpstr>
      <vt:lpstr>Метадон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Oпоидни аналгетици</dc:title>
  <dc:creator>Gabriela</dc:creator>
  <cp:lastModifiedBy>Aleksandar Petrovski</cp:lastModifiedBy>
  <cp:revision>20</cp:revision>
  <dcterms:created xsi:type="dcterms:W3CDTF">2015-01-22T18:10:53Z</dcterms:created>
  <dcterms:modified xsi:type="dcterms:W3CDTF">2020-03-18T19:40:52Z</dcterms:modified>
</cp:coreProperties>
</file>