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0" r:id="rId1"/>
  </p:sldMasterIdLst>
  <p:notesMasterIdLst>
    <p:notesMasterId r:id="rId10"/>
  </p:notesMasterIdLst>
  <p:sldIdLst>
    <p:sldId id="256" r:id="rId2"/>
    <p:sldId id="257" r:id="rId3"/>
    <p:sldId id="297" r:id="rId4"/>
    <p:sldId id="305" r:id="rId5"/>
    <p:sldId id="293" r:id="rId6"/>
    <p:sldId id="258" r:id="rId7"/>
    <p:sldId id="306" r:id="rId8"/>
    <p:sldId id="307" r:id="rId9"/>
  </p:sldIdLst>
  <p:sldSz cx="19010313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4" userDrawn="1">
          <p15:clr>
            <a:srgbClr val="A4A3A4"/>
          </p15:clr>
        </p15:guide>
        <p15:guide id="2" pos="11460" userDrawn="1">
          <p15:clr>
            <a:srgbClr val="A4A3A4"/>
          </p15:clr>
        </p15:guide>
        <p15:guide id="4" orient="horz" pos="2696" userDrawn="1">
          <p15:clr>
            <a:srgbClr val="A4A3A4"/>
          </p15:clr>
        </p15:guide>
        <p15:guide id="5" pos="612" userDrawn="1">
          <p15:clr>
            <a:srgbClr val="A4A3A4"/>
          </p15:clr>
        </p15:guide>
        <p15:guide id="6" pos="60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E3B525"/>
    <a:srgbClr val="009EF3"/>
    <a:srgbClr val="FFA1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8" autoAdjust="0"/>
    <p:restoredTop sz="94682" autoAdjust="0"/>
  </p:normalViewPr>
  <p:slideViewPr>
    <p:cSldViewPr>
      <p:cViewPr varScale="1">
        <p:scale>
          <a:sx n="73" d="100"/>
          <a:sy n="73" d="100"/>
        </p:scale>
        <p:origin x="824" y="216"/>
      </p:cViewPr>
      <p:guideLst>
        <p:guide orient="horz" pos="344"/>
        <p:guide pos="11460"/>
        <p:guide orient="horz" pos="2696"/>
        <p:guide pos="612"/>
        <p:guide pos="60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F3456-A29E-41FE-BFB7-B24F24BEE47B}" type="datetimeFigureOut">
              <a:rPr lang="cs-CZ" smtClean="0"/>
              <a:t>18.03.20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B543-0236-4AEE-9F15-C7CF11504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6289" y="1750055"/>
            <a:ext cx="14257735" cy="3722887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6289" y="5616511"/>
            <a:ext cx="14257735" cy="2581762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866" indent="0" algn="ctr">
              <a:buNone/>
              <a:defRPr sz="3118"/>
            </a:lvl2pPr>
            <a:lvl3pPr marL="1425732" indent="0" algn="ctr">
              <a:buNone/>
              <a:defRPr sz="2807"/>
            </a:lvl3pPr>
            <a:lvl4pPr marL="2138599" indent="0" algn="ctr">
              <a:buNone/>
              <a:defRPr sz="2495"/>
            </a:lvl4pPr>
            <a:lvl5pPr marL="2851465" indent="0" algn="ctr">
              <a:buNone/>
              <a:defRPr sz="2495"/>
            </a:lvl5pPr>
            <a:lvl6pPr marL="3564331" indent="0" algn="ctr">
              <a:buNone/>
              <a:defRPr sz="2495"/>
            </a:lvl6pPr>
            <a:lvl7pPr marL="4277197" indent="0" algn="ctr">
              <a:buNone/>
              <a:defRPr sz="2495"/>
            </a:lvl7pPr>
            <a:lvl8pPr marL="4990064" indent="0" algn="ctr">
              <a:buNone/>
              <a:defRPr sz="2495"/>
            </a:lvl8pPr>
            <a:lvl9pPr marL="5702930" indent="0" algn="ctr">
              <a:buNone/>
              <a:defRPr sz="2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9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604255" y="569325"/>
            <a:ext cx="4099099" cy="906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6959" y="569325"/>
            <a:ext cx="12059667" cy="90621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63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5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058" y="2665925"/>
            <a:ext cx="16396395" cy="4448157"/>
          </a:xfrm>
        </p:spPr>
        <p:txBody>
          <a:bodyPr anchor="b"/>
          <a:lstStyle>
            <a:lvl1pPr>
              <a:defRPr sz="93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7058" y="7156164"/>
            <a:ext cx="16396395" cy="2339180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1pPr>
            <a:lvl2pPr marL="712866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31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6959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3971" y="2846623"/>
            <a:ext cx="8079383" cy="67848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57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5" y="569326"/>
            <a:ext cx="16396395" cy="20668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436" y="2621369"/>
            <a:ext cx="8042253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09436" y="3906061"/>
            <a:ext cx="8042253" cy="5745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23971" y="2621369"/>
            <a:ext cx="8081859" cy="128469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23971" y="3906061"/>
            <a:ext cx="8081859" cy="5745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77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2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0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1859" y="1539652"/>
            <a:ext cx="9623971" cy="7599245"/>
          </a:xfrm>
        </p:spPr>
        <p:txBody>
          <a:bodyPr/>
          <a:lstStyle>
            <a:lvl1pPr>
              <a:defRPr sz="4989"/>
            </a:lvl1pPr>
            <a:lvl2pPr>
              <a:defRPr sz="4366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0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436" y="712893"/>
            <a:ext cx="6131320" cy="2495127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81859" y="1539652"/>
            <a:ext cx="9623971" cy="7599245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866" indent="0">
              <a:buNone/>
              <a:defRPr sz="4366"/>
            </a:lvl2pPr>
            <a:lvl3pPr marL="1425732" indent="0">
              <a:buNone/>
              <a:defRPr sz="3742"/>
            </a:lvl3pPr>
            <a:lvl4pPr marL="2138599" indent="0">
              <a:buNone/>
              <a:defRPr sz="3118"/>
            </a:lvl4pPr>
            <a:lvl5pPr marL="2851465" indent="0">
              <a:buNone/>
              <a:defRPr sz="3118"/>
            </a:lvl5pPr>
            <a:lvl6pPr marL="3564331" indent="0">
              <a:buNone/>
              <a:defRPr sz="3118"/>
            </a:lvl6pPr>
            <a:lvl7pPr marL="4277197" indent="0">
              <a:buNone/>
              <a:defRPr sz="3118"/>
            </a:lvl7pPr>
            <a:lvl8pPr marL="4990064" indent="0">
              <a:buNone/>
              <a:defRPr sz="3118"/>
            </a:lvl8pPr>
            <a:lvl9pPr marL="5702930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9436" y="3208020"/>
            <a:ext cx="6131320" cy="5943254"/>
          </a:xfrm>
        </p:spPr>
        <p:txBody>
          <a:bodyPr/>
          <a:lstStyle>
            <a:lvl1pPr marL="0" indent="0">
              <a:buNone/>
              <a:defRPr sz="2495"/>
            </a:lvl1pPr>
            <a:lvl2pPr marL="712866" indent="0">
              <a:buNone/>
              <a:defRPr sz="2183"/>
            </a:lvl2pPr>
            <a:lvl3pPr marL="1425732" indent="0">
              <a:buNone/>
              <a:defRPr sz="1871"/>
            </a:lvl3pPr>
            <a:lvl4pPr marL="2138599" indent="0">
              <a:buNone/>
              <a:defRPr sz="1559"/>
            </a:lvl4pPr>
            <a:lvl5pPr marL="2851465" indent="0">
              <a:buNone/>
              <a:defRPr sz="1559"/>
            </a:lvl5pPr>
            <a:lvl6pPr marL="3564331" indent="0">
              <a:buNone/>
              <a:defRPr sz="1559"/>
            </a:lvl6pPr>
            <a:lvl7pPr marL="4277197" indent="0">
              <a:buNone/>
              <a:defRPr sz="1559"/>
            </a:lvl7pPr>
            <a:lvl8pPr marL="4990064" indent="0">
              <a:buNone/>
              <a:defRPr sz="1559"/>
            </a:lvl8pPr>
            <a:lvl9pPr marL="5702930" indent="0">
              <a:buNone/>
              <a:defRPr sz="155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2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06959" y="569326"/>
            <a:ext cx="16396395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6959" y="2846623"/>
            <a:ext cx="16396395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6959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97166" y="9911198"/>
            <a:ext cx="6415981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26034" y="9911198"/>
            <a:ext cx="427732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60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425732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33" indent="-356433" algn="l" defTabSz="1425732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6" kern="1200">
          <a:solidFill>
            <a:schemeClr val="tx1"/>
          </a:solidFill>
          <a:latin typeface="+mn-lt"/>
          <a:ea typeface="+mn-ea"/>
          <a:cs typeface="+mn-cs"/>
        </a:defRPr>
      </a:lvl1pPr>
      <a:lvl2pPr marL="1069299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2166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5032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3207898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920764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633631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5346497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6059363" indent="-356433" algn="l" defTabSz="14257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1425732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ho.in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KpVMivbTf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8c_UJwLq8PI" TargetMode="External"/><Relationship Id="rId5" Type="http://schemas.openxmlformats.org/officeDocument/2006/relationships/hyperlink" Target="http://zdravstvo.gov.mk/" TargetMode="Externa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emergencies/diseases/novel-coronavirus-2019" TargetMode="External"/><Relationship Id="rId2" Type="http://schemas.openxmlformats.org/officeDocument/2006/relationships/hyperlink" Target="https://www.who.int/news-room/q-a-detail/q-a-coronaviruse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0" y="0"/>
            <a:ext cx="18914760" cy="1112119"/>
            <a:chOff x="-324644" y="2222500"/>
            <a:chExt cx="22149790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228185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en-AU" dirty="0">
                  <a:solidFill>
                    <a:srgbClr val="FF0000"/>
                  </a:solidFill>
                </a:rPr>
                <a:t>   </a:t>
              </a:r>
              <a:r>
                <a:rPr lang="en-AU" sz="4000" b="1" dirty="0">
                  <a:solidFill>
                    <a:schemeClr val="bg1"/>
                  </a:solidFill>
                  <a:latin typeface="Rockwell" panose="02060603020205020403" pitchFamily="18" charset="77"/>
                </a:rPr>
                <a:t>READING	</a:t>
              </a:r>
              <a:r>
                <a:rPr lang="en-AU" dirty="0">
                  <a:solidFill>
                    <a:srgbClr val="FF0000"/>
                  </a:solidFill>
                </a:rPr>
                <a:t>	</a:t>
              </a:r>
              <a:endParaRPr dirty="0">
                <a:solidFill>
                  <a:srgbClr val="FF0000"/>
                </a:solidFill>
              </a:endParaRPr>
            </a:p>
          </p:txBody>
        </p:sp>
        <p:sp>
          <p:nvSpPr>
            <p:cNvPr id="3" name="object 3"/>
            <p:cNvSpPr/>
            <p:nvPr/>
          </p:nvSpPr>
          <p:spPr>
            <a:xfrm>
              <a:off x="16678564" y="2222500"/>
              <a:ext cx="5146582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en-AU" sz="4000" b="1" dirty="0">
                  <a:solidFill>
                    <a:schemeClr val="bg1"/>
                  </a:solidFill>
                  <a:latin typeface="Rockwell" panose="02060603020205020403" pitchFamily="18" charset="77"/>
                </a:rPr>
                <a:t>WRITING</a:t>
              </a:r>
              <a:endParaRPr sz="4000" b="1" dirty="0">
                <a:solidFill>
                  <a:schemeClr val="bg1"/>
                </a:solidFill>
                <a:latin typeface="Rockwell" panose="02060603020205020403" pitchFamily="18" charset="77"/>
              </a:endParaRPr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4903541" y="2222500"/>
              <a:ext cx="5989904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en-AU" sz="4000" b="1" dirty="0">
                  <a:solidFill>
                    <a:schemeClr val="bg1"/>
                  </a:solidFill>
                  <a:latin typeface="Rockwell" panose="02060603020205020403" pitchFamily="18" charset="77"/>
                </a:rPr>
                <a:t>VOCABULARY</a:t>
              </a:r>
              <a:endParaRPr sz="4000" b="1" dirty="0">
                <a:solidFill>
                  <a:schemeClr val="bg1"/>
                </a:solidFill>
                <a:latin typeface="Rockwell" panose="02060603020205020403" pitchFamily="18" charset="77"/>
              </a:endParaRPr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908299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en-AU" sz="4000" b="1" dirty="0">
                  <a:solidFill>
                    <a:schemeClr val="bg1"/>
                  </a:solidFill>
                  <a:latin typeface="Rockwell" panose="02060603020205020403" pitchFamily="18" charset="77"/>
                </a:rPr>
                <a:t>COMPREHENSION</a:t>
              </a:r>
              <a:endParaRPr sz="4000" b="1" dirty="0">
                <a:solidFill>
                  <a:schemeClr val="bg1"/>
                </a:solidFill>
                <a:latin typeface="Rockwell" panose="02060603020205020403" pitchFamily="18" charset="77"/>
              </a:endParaRPr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513556" y="3978548"/>
            <a:ext cx="9601200" cy="1185268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190504-2616-174A-8A7F-C030C66A8FB8}"/>
              </a:ext>
            </a:extLst>
          </p:cNvPr>
          <p:cNvSpPr txBox="1"/>
          <p:nvPr/>
        </p:nvSpPr>
        <p:spPr>
          <a:xfrm>
            <a:off x="648172" y="4240486"/>
            <a:ext cx="946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b="1" dirty="0">
                <a:solidFill>
                  <a:srgbClr val="FF0000"/>
                </a:solidFill>
              </a:rPr>
              <a:t>THE </a:t>
            </a:r>
            <a:r>
              <a:rPr lang="en-US" sz="5400" b="1" dirty="0">
                <a:solidFill>
                  <a:srgbClr val="FF0000"/>
                </a:solidFill>
              </a:rPr>
              <a:t>CORONAVIRUS - COVID-19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1BBC0-55B8-4842-90E1-D102EF6D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722" y="2610396"/>
            <a:ext cx="6994294" cy="64087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F6CBAB4-7F79-7C4B-90ED-55CA2339E98E}"/>
              </a:ext>
            </a:extLst>
          </p:cNvPr>
          <p:cNvSpPr txBox="1"/>
          <p:nvPr/>
        </p:nvSpPr>
        <p:spPr>
          <a:xfrm>
            <a:off x="5688732" y="1374057"/>
            <a:ext cx="7056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200" dirty="0"/>
              <a:t>ОСМУ ,,Д-р Јован Калаузи</a:t>
            </a:r>
            <a:r>
              <a:rPr lang="en-AU" sz="3200" dirty="0">
                <a:latin typeface="Rockwell" panose="02060603020205020403" pitchFamily="18" charset="77"/>
              </a:rPr>
              <a:t>” – </a:t>
            </a:r>
            <a:r>
              <a:rPr lang="mk-MK" sz="3200" dirty="0"/>
              <a:t>Битола</a:t>
            </a:r>
            <a:endParaRPr lang="en-AU" sz="3200" dirty="0"/>
          </a:p>
          <a:p>
            <a:pPr algn="ctr"/>
            <a:r>
              <a:rPr lang="mk-MK" dirty="0">
                <a:latin typeface="Rockwell" panose="02060603020205020403" pitchFamily="18" charset="77"/>
              </a:rPr>
              <a:t>Лилјана Билјановска – англиски јазик</a:t>
            </a:r>
            <a:endParaRPr lang="en-US" dirty="0">
              <a:latin typeface="Rockwell" panose="02060603020205020403" pitchFamily="18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AC9593-A9EE-0646-9D72-FA6FB87187BE}"/>
              </a:ext>
            </a:extLst>
          </p:cNvPr>
          <p:cNvSpPr txBox="1"/>
          <p:nvPr/>
        </p:nvSpPr>
        <p:spPr>
          <a:xfrm>
            <a:off x="2016324" y="542575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hlinkClick r:id="rId4"/>
              </a:rPr>
              <a:t>https://www.who.int/</a:t>
            </a:r>
            <a:endParaRPr lang="en-US" sz="28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FAFFD7-9EE6-9E49-8D54-A85DF9FDA9A4}"/>
              </a:ext>
            </a:extLst>
          </p:cNvPr>
          <p:cNvCxnSpPr/>
          <p:nvPr/>
        </p:nvCxnSpPr>
        <p:spPr>
          <a:xfrm>
            <a:off x="648172" y="7362924"/>
            <a:ext cx="964907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50C416-C898-CD40-93AC-EA9591E2B3A8}"/>
              </a:ext>
            </a:extLst>
          </p:cNvPr>
          <p:cNvCxnSpPr/>
          <p:nvPr/>
        </p:nvCxnSpPr>
        <p:spPr>
          <a:xfrm>
            <a:off x="648172" y="8083004"/>
            <a:ext cx="964907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FFF592-1365-DC45-9A2B-1DFD3DFB8CD6}"/>
              </a:ext>
            </a:extLst>
          </p:cNvPr>
          <p:cNvCxnSpPr/>
          <p:nvPr/>
        </p:nvCxnSpPr>
        <p:spPr>
          <a:xfrm>
            <a:off x="648172" y="7722964"/>
            <a:ext cx="9649072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10AC73C5-368A-4992-917B-0C0A1838E3CA}"/>
              </a:ext>
            </a:extLst>
          </p:cNvPr>
          <p:cNvGrpSpPr/>
          <p:nvPr/>
        </p:nvGrpSpPr>
        <p:grpSpPr>
          <a:xfrm>
            <a:off x="1" y="3767253"/>
            <a:ext cx="4323556" cy="828000"/>
            <a:chOff x="0" y="8642689"/>
            <a:chExt cx="4336348" cy="439424"/>
          </a:xfrm>
          <a:solidFill>
            <a:srgbClr val="FFBF00"/>
          </a:solidFill>
        </p:grpSpPr>
        <p:sp>
          <p:nvSpPr>
            <p:cNvPr id="57" name="object 4">
              <a:extLst>
                <a:ext uri="{FF2B5EF4-FFF2-40B4-BE49-F238E27FC236}">
                  <a16:creationId xmlns:a16="http://schemas.microsoft.com/office/drawing/2014/main" id="{52033DA7-B496-435D-A3DB-E45BD45E4B7C}"/>
                </a:ext>
              </a:extLst>
            </p:cNvPr>
            <p:cNvSpPr/>
            <p:nvPr/>
          </p:nvSpPr>
          <p:spPr>
            <a:xfrm>
              <a:off x="0" y="8642693"/>
              <a:ext cx="3923363" cy="439420"/>
            </a:xfrm>
            <a:custGeom>
              <a:avLst/>
              <a:gdLst/>
              <a:ahLst/>
              <a:cxnLst/>
              <a:rect l="l" t="t" r="r" b="b"/>
              <a:pathLst>
                <a:path w="3844925" h="439420">
                  <a:moveTo>
                    <a:pt x="0" y="439204"/>
                  </a:moveTo>
                  <a:lnTo>
                    <a:pt x="3844798" y="439204"/>
                  </a:lnTo>
                  <a:lnTo>
                    <a:pt x="3844798" y="0"/>
                  </a:lnTo>
                  <a:lnTo>
                    <a:pt x="0" y="0"/>
                  </a:lnTo>
                  <a:lnTo>
                    <a:pt x="0" y="439204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8" name="object 5">
              <a:extLst>
                <a:ext uri="{FF2B5EF4-FFF2-40B4-BE49-F238E27FC236}">
                  <a16:creationId xmlns:a16="http://schemas.microsoft.com/office/drawing/2014/main" id="{892C04EB-8963-4611-98BC-C2BD5AD407A8}"/>
                </a:ext>
              </a:extLst>
            </p:cNvPr>
            <p:cNvSpPr/>
            <p:nvPr/>
          </p:nvSpPr>
          <p:spPr>
            <a:xfrm>
              <a:off x="3621605" y="8642689"/>
              <a:ext cx="714743" cy="439420"/>
            </a:xfrm>
            <a:custGeom>
              <a:avLst/>
              <a:gdLst/>
              <a:ahLst/>
              <a:cxnLst/>
              <a:rect l="l" t="t" r="r" b="b"/>
              <a:pathLst>
                <a:path w="439420" h="439420">
                  <a:moveTo>
                    <a:pt x="219595" y="0"/>
                  </a:moveTo>
                  <a:lnTo>
                    <a:pt x="175337" y="4461"/>
                  </a:lnTo>
                  <a:lnTo>
                    <a:pt x="134116" y="17257"/>
                  </a:lnTo>
                  <a:lnTo>
                    <a:pt x="96815" y="37505"/>
                  </a:lnTo>
                  <a:lnTo>
                    <a:pt x="64315" y="64320"/>
                  </a:lnTo>
                  <a:lnTo>
                    <a:pt x="37502" y="96820"/>
                  </a:lnTo>
                  <a:lnTo>
                    <a:pt x="17256" y="134122"/>
                  </a:lnTo>
                  <a:lnTo>
                    <a:pt x="4461" y="175341"/>
                  </a:lnTo>
                  <a:lnTo>
                    <a:pt x="0" y="219595"/>
                  </a:lnTo>
                  <a:lnTo>
                    <a:pt x="4461" y="263854"/>
                  </a:lnTo>
                  <a:lnTo>
                    <a:pt x="17256" y="305076"/>
                  </a:lnTo>
                  <a:lnTo>
                    <a:pt x="37502" y="342380"/>
                  </a:lnTo>
                  <a:lnTo>
                    <a:pt x="64315" y="374881"/>
                  </a:lnTo>
                  <a:lnTo>
                    <a:pt x="96815" y="401698"/>
                  </a:lnTo>
                  <a:lnTo>
                    <a:pt x="134116" y="421945"/>
                  </a:lnTo>
                  <a:lnTo>
                    <a:pt x="175337" y="434742"/>
                  </a:lnTo>
                  <a:lnTo>
                    <a:pt x="219595" y="439204"/>
                  </a:lnTo>
                  <a:lnTo>
                    <a:pt x="263854" y="434742"/>
                  </a:lnTo>
                  <a:lnTo>
                    <a:pt x="305076" y="421945"/>
                  </a:lnTo>
                  <a:lnTo>
                    <a:pt x="342380" y="401698"/>
                  </a:lnTo>
                  <a:lnTo>
                    <a:pt x="374881" y="374881"/>
                  </a:lnTo>
                  <a:lnTo>
                    <a:pt x="401698" y="342380"/>
                  </a:lnTo>
                  <a:lnTo>
                    <a:pt x="421945" y="305076"/>
                  </a:lnTo>
                  <a:lnTo>
                    <a:pt x="434742" y="263854"/>
                  </a:lnTo>
                  <a:lnTo>
                    <a:pt x="439204" y="219595"/>
                  </a:lnTo>
                  <a:lnTo>
                    <a:pt x="434742" y="175341"/>
                  </a:lnTo>
                  <a:lnTo>
                    <a:pt x="421945" y="134122"/>
                  </a:lnTo>
                  <a:lnTo>
                    <a:pt x="401698" y="96820"/>
                  </a:lnTo>
                  <a:lnTo>
                    <a:pt x="374881" y="64320"/>
                  </a:lnTo>
                  <a:lnTo>
                    <a:pt x="342380" y="37505"/>
                  </a:lnTo>
                  <a:lnTo>
                    <a:pt x="305076" y="17257"/>
                  </a:lnTo>
                  <a:lnTo>
                    <a:pt x="263854" y="4461"/>
                  </a:lnTo>
                  <a:lnTo>
                    <a:pt x="21959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4156" y="1689100"/>
            <a:ext cx="18070578" cy="436017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sz="2800" spc="-5" dirty="0">
                <a:latin typeface="Arial" panose="020B0604020202020204" pitchFamily="34" charset="0"/>
                <a:cs typeface="Arial" panose="020B0604020202020204" pitchFamily="34" charset="0"/>
              </a:rPr>
              <a:t>In this lesson, you will learn 6 facts about COVID-19, the coronavirus outbreak of 2019-2020.</a:t>
            </a:r>
            <a:r>
              <a:rPr lang="en-US" sz="2800" spc="-5" dirty="0">
                <a:latin typeface="Rockwell" panose="02060603020205020403" pitchFamily="18" charset="77"/>
                <a:cs typeface="Source Sans Pro Light"/>
              </a:rPr>
              <a:t>  </a:t>
            </a:r>
            <a:endParaRPr lang="en-US" sz="2800" dirty="0">
              <a:latin typeface="Rockwell" panose="02060603020205020403" pitchFamily="18" charset="77"/>
              <a:cs typeface="Source Sans Pro 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156" y="4932278"/>
            <a:ext cx="17383000" cy="1595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cs typeface="Source Sans Pro Light"/>
              </a:rPr>
              <a:t>Find out what the virus is. Learn and use new, related vocabulary. Express your thoughts and ideas on the topic. Learn the basic preventive measures.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 dirty="0">
              <a:cs typeface="Source Sans Pro Light"/>
            </a:endParaRPr>
          </a:p>
          <a:p>
            <a:pPr marL="12700" marR="5080">
              <a:lnSpc>
                <a:spcPct val="100000"/>
              </a:lnSpc>
            </a:pPr>
            <a:r>
              <a:rPr lang="en-US" spc="-5" dirty="0">
                <a:cs typeface="Source Sans Pro Light"/>
              </a:rPr>
              <a:t>.</a:t>
            </a:r>
            <a:endParaRPr lang="en-US" dirty="0">
              <a:cs typeface="Source Sans Pro Ligh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5956" y="3986966"/>
            <a:ext cx="480615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sz="2800" b="1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D743BB0-F760-4639-92C9-9D37D1405502}"/>
              </a:ext>
            </a:extLst>
          </p:cNvPr>
          <p:cNvGrpSpPr/>
          <p:nvPr/>
        </p:nvGrpSpPr>
        <p:grpSpPr>
          <a:xfrm>
            <a:off x="33844" y="6779548"/>
            <a:ext cx="3256756" cy="828000"/>
            <a:chOff x="0" y="4134484"/>
            <a:chExt cx="3256756" cy="828000"/>
          </a:xfrm>
        </p:grpSpPr>
        <p:sp>
          <p:nvSpPr>
            <p:cNvPr id="23" name="object 23"/>
            <p:cNvSpPr/>
            <p:nvPr/>
          </p:nvSpPr>
          <p:spPr>
            <a:xfrm>
              <a:off x="0" y="4134484"/>
              <a:ext cx="3256756" cy="828000"/>
            </a:xfrm>
            <a:custGeom>
              <a:avLst/>
              <a:gdLst/>
              <a:ahLst/>
              <a:cxnLst/>
              <a:rect l="l" t="t" r="r" b="b"/>
              <a:pathLst>
                <a:path w="1909445" h="437514">
                  <a:moveTo>
                    <a:pt x="1690241" y="0"/>
                  </a:moveTo>
                  <a:lnTo>
                    <a:pt x="0" y="0"/>
                  </a:lnTo>
                  <a:lnTo>
                    <a:pt x="0" y="437154"/>
                  </a:lnTo>
                  <a:lnTo>
                    <a:pt x="1690241" y="437154"/>
                  </a:lnTo>
                  <a:lnTo>
                    <a:pt x="1740359" y="431381"/>
                  </a:lnTo>
                  <a:lnTo>
                    <a:pt x="1786366" y="414937"/>
                  </a:lnTo>
                  <a:lnTo>
                    <a:pt x="1826950" y="389135"/>
                  </a:lnTo>
                  <a:lnTo>
                    <a:pt x="1860800" y="355285"/>
                  </a:lnTo>
                  <a:lnTo>
                    <a:pt x="1886602" y="314701"/>
                  </a:lnTo>
                  <a:lnTo>
                    <a:pt x="1903046" y="268694"/>
                  </a:lnTo>
                  <a:lnTo>
                    <a:pt x="1908818" y="218577"/>
                  </a:lnTo>
                  <a:lnTo>
                    <a:pt x="1903046" y="168459"/>
                  </a:lnTo>
                  <a:lnTo>
                    <a:pt x="1886602" y="122452"/>
                  </a:lnTo>
                  <a:lnTo>
                    <a:pt x="1860800" y="81868"/>
                  </a:lnTo>
                  <a:lnTo>
                    <a:pt x="1826950" y="48018"/>
                  </a:lnTo>
                  <a:lnTo>
                    <a:pt x="1786366" y="22216"/>
                  </a:lnTo>
                  <a:lnTo>
                    <a:pt x="1740359" y="5772"/>
                  </a:lnTo>
                  <a:lnTo>
                    <a:pt x="1690241" y="0"/>
                  </a:lnTo>
                  <a:close/>
                </a:path>
              </a:pathLst>
            </a:custGeom>
            <a:solidFill>
              <a:srgbClr val="FFA00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665956" y="4273127"/>
              <a:ext cx="2478008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z="2800" b="1" spc="5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sz="2800" b="1" spc="25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sz="28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ywo</a:t>
              </a:r>
              <a:r>
                <a:rPr sz="2800" b="1" spc="-2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sz="28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ds</a:t>
              </a:r>
              <a:endParaRPr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85AB44F-D837-4737-86D1-C4E5A35B8AC4}"/>
              </a:ext>
            </a:extLst>
          </p:cNvPr>
          <p:cNvGrpSpPr/>
          <p:nvPr/>
        </p:nvGrpSpPr>
        <p:grpSpPr>
          <a:xfrm>
            <a:off x="1" y="502620"/>
            <a:ext cx="4800599" cy="828000"/>
            <a:chOff x="0" y="8642689"/>
            <a:chExt cx="4336348" cy="439424"/>
          </a:xfrm>
        </p:grpSpPr>
        <p:sp>
          <p:nvSpPr>
            <p:cNvPr id="53" name="object 4">
              <a:extLst>
                <a:ext uri="{FF2B5EF4-FFF2-40B4-BE49-F238E27FC236}">
                  <a16:creationId xmlns:a16="http://schemas.microsoft.com/office/drawing/2014/main" id="{6DB0E343-9628-4235-8038-621A98D250CA}"/>
                </a:ext>
              </a:extLst>
            </p:cNvPr>
            <p:cNvSpPr/>
            <p:nvPr/>
          </p:nvSpPr>
          <p:spPr>
            <a:xfrm>
              <a:off x="0" y="8642693"/>
              <a:ext cx="3923363" cy="439420"/>
            </a:xfrm>
            <a:custGeom>
              <a:avLst/>
              <a:gdLst/>
              <a:ahLst/>
              <a:cxnLst/>
              <a:rect l="l" t="t" r="r" b="b"/>
              <a:pathLst>
                <a:path w="3844925" h="439420">
                  <a:moveTo>
                    <a:pt x="0" y="439204"/>
                  </a:moveTo>
                  <a:lnTo>
                    <a:pt x="3844798" y="439204"/>
                  </a:lnTo>
                  <a:lnTo>
                    <a:pt x="3844798" y="0"/>
                  </a:lnTo>
                  <a:lnTo>
                    <a:pt x="0" y="0"/>
                  </a:lnTo>
                  <a:lnTo>
                    <a:pt x="0" y="439204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4" name="object 5">
              <a:extLst>
                <a:ext uri="{FF2B5EF4-FFF2-40B4-BE49-F238E27FC236}">
                  <a16:creationId xmlns:a16="http://schemas.microsoft.com/office/drawing/2014/main" id="{CF5C245D-05EF-4DFD-8810-E437FF667919}"/>
                </a:ext>
              </a:extLst>
            </p:cNvPr>
            <p:cNvSpPr/>
            <p:nvPr/>
          </p:nvSpPr>
          <p:spPr>
            <a:xfrm>
              <a:off x="3621605" y="8642689"/>
              <a:ext cx="714743" cy="439420"/>
            </a:xfrm>
            <a:custGeom>
              <a:avLst/>
              <a:gdLst/>
              <a:ahLst/>
              <a:cxnLst/>
              <a:rect l="l" t="t" r="r" b="b"/>
              <a:pathLst>
                <a:path w="439420" h="439420">
                  <a:moveTo>
                    <a:pt x="219595" y="0"/>
                  </a:moveTo>
                  <a:lnTo>
                    <a:pt x="175337" y="4461"/>
                  </a:lnTo>
                  <a:lnTo>
                    <a:pt x="134116" y="17257"/>
                  </a:lnTo>
                  <a:lnTo>
                    <a:pt x="96815" y="37505"/>
                  </a:lnTo>
                  <a:lnTo>
                    <a:pt x="64315" y="64320"/>
                  </a:lnTo>
                  <a:lnTo>
                    <a:pt x="37502" y="96820"/>
                  </a:lnTo>
                  <a:lnTo>
                    <a:pt x="17256" y="134122"/>
                  </a:lnTo>
                  <a:lnTo>
                    <a:pt x="4461" y="175341"/>
                  </a:lnTo>
                  <a:lnTo>
                    <a:pt x="0" y="219595"/>
                  </a:lnTo>
                  <a:lnTo>
                    <a:pt x="4461" y="263854"/>
                  </a:lnTo>
                  <a:lnTo>
                    <a:pt x="17256" y="305076"/>
                  </a:lnTo>
                  <a:lnTo>
                    <a:pt x="37502" y="342380"/>
                  </a:lnTo>
                  <a:lnTo>
                    <a:pt x="64315" y="374881"/>
                  </a:lnTo>
                  <a:lnTo>
                    <a:pt x="96815" y="401698"/>
                  </a:lnTo>
                  <a:lnTo>
                    <a:pt x="134116" y="421945"/>
                  </a:lnTo>
                  <a:lnTo>
                    <a:pt x="175337" y="434742"/>
                  </a:lnTo>
                  <a:lnTo>
                    <a:pt x="219595" y="439204"/>
                  </a:lnTo>
                  <a:lnTo>
                    <a:pt x="263854" y="434742"/>
                  </a:lnTo>
                  <a:lnTo>
                    <a:pt x="305076" y="421945"/>
                  </a:lnTo>
                  <a:lnTo>
                    <a:pt x="342380" y="401698"/>
                  </a:lnTo>
                  <a:lnTo>
                    <a:pt x="374881" y="374881"/>
                  </a:lnTo>
                  <a:lnTo>
                    <a:pt x="401698" y="342380"/>
                  </a:lnTo>
                  <a:lnTo>
                    <a:pt x="421945" y="305076"/>
                  </a:lnTo>
                  <a:lnTo>
                    <a:pt x="434742" y="263854"/>
                  </a:lnTo>
                  <a:lnTo>
                    <a:pt x="439204" y="219595"/>
                  </a:lnTo>
                  <a:lnTo>
                    <a:pt x="434742" y="175341"/>
                  </a:lnTo>
                  <a:lnTo>
                    <a:pt x="421945" y="134122"/>
                  </a:lnTo>
                  <a:lnTo>
                    <a:pt x="401698" y="96820"/>
                  </a:lnTo>
                  <a:lnTo>
                    <a:pt x="374881" y="64320"/>
                  </a:lnTo>
                  <a:lnTo>
                    <a:pt x="342380" y="37505"/>
                  </a:lnTo>
                  <a:lnTo>
                    <a:pt x="305076" y="17257"/>
                  </a:lnTo>
                  <a:lnTo>
                    <a:pt x="263854" y="4461"/>
                  </a:lnTo>
                  <a:lnTo>
                    <a:pt x="219595" y="0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55" name="object 9">
            <a:extLst>
              <a:ext uri="{FF2B5EF4-FFF2-40B4-BE49-F238E27FC236}">
                <a16:creationId xmlns:a16="http://schemas.microsoft.com/office/drawing/2014/main" id="{290C40E7-4402-4FD6-90CE-5CDF3FC9D08D}"/>
              </a:ext>
            </a:extLst>
          </p:cNvPr>
          <p:cNvSpPr txBox="1"/>
          <p:nvPr/>
        </p:nvSpPr>
        <p:spPr>
          <a:xfrm>
            <a:off x="665956" y="738245"/>
            <a:ext cx="35814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800" b="1" spc="-5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cs-CZ" sz="2800" b="1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b="1" spc="1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95C3E-3854-4A46-A283-34945789ED26}"/>
              </a:ext>
            </a:extLst>
          </p:cNvPr>
          <p:cNvSpPr txBox="1"/>
          <p:nvPr/>
        </p:nvSpPr>
        <p:spPr>
          <a:xfrm>
            <a:off x="494616" y="8133628"/>
            <a:ext cx="1706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Virus, prevention, contagious, quarantine, outbreak…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692281-EA28-064A-9ACD-A3DED4CDE966}"/>
              </a:ext>
            </a:extLst>
          </p:cNvPr>
          <p:cNvSpPr/>
          <p:nvPr/>
        </p:nvSpPr>
        <p:spPr>
          <a:xfrm>
            <a:off x="10617199" y="458996"/>
            <a:ext cx="6520753" cy="10244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DC037C-C731-4D52-835A-5765F8A4FBF2}"/>
              </a:ext>
            </a:extLst>
          </p:cNvPr>
          <p:cNvGrpSpPr/>
          <p:nvPr/>
        </p:nvGrpSpPr>
        <p:grpSpPr>
          <a:xfrm>
            <a:off x="0" y="655415"/>
            <a:ext cx="9073108" cy="828000"/>
            <a:chOff x="-3847425" y="8642689"/>
            <a:chExt cx="7908450" cy="439424"/>
          </a:xfrm>
        </p:grpSpPr>
        <p:sp>
          <p:nvSpPr>
            <p:cNvPr id="24" name="object 4">
              <a:extLst>
                <a:ext uri="{FF2B5EF4-FFF2-40B4-BE49-F238E27FC236}">
                  <a16:creationId xmlns:a16="http://schemas.microsoft.com/office/drawing/2014/main" id="{FAC1F606-62F6-4305-800B-EF4BDCC04BC6}"/>
                </a:ext>
              </a:extLst>
            </p:cNvPr>
            <p:cNvSpPr/>
            <p:nvPr/>
          </p:nvSpPr>
          <p:spPr>
            <a:xfrm>
              <a:off x="-3847425" y="8642693"/>
              <a:ext cx="7692351" cy="439420"/>
            </a:xfrm>
            <a:custGeom>
              <a:avLst/>
              <a:gdLst/>
              <a:ahLst/>
              <a:cxnLst/>
              <a:rect l="l" t="t" r="r" b="b"/>
              <a:pathLst>
                <a:path w="3844925" h="439420">
                  <a:moveTo>
                    <a:pt x="0" y="439204"/>
                  </a:moveTo>
                  <a:lnTo>
                    <a:pt x="3844798" y="439204"/>
                  </a:lnTo>
                  <a:lnTo>
                    <a:pt x="3844798" y="0"/>
                  </a:lnTo>
                  <a:lnTo>
                    <a:pt x="0" y="0"/>
                  </a:lnTo>
                  <a:lnTo>
                    <a:pt x="0" y="439204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5">
              <a:extLst>
                <a:ext uri="{FF2B5EF4-FFF2-40B4-BE49-F238E27FC236}">
                  <a16:creationId xmlns:a16="http://schemas.microsoft.com/office/drawing/2014/main" id="{DE9D9B32-EA9E-452A-AFED-2BFD37C8107A}"/>
                </a:ext>
              </a:extLst>
            </p:cNvPr>
            <p:cNvSpPr/>
            <p:nvPr/>
          </p:nvSpPr>
          <p:spPr>
            <a:xfrm>
              <a:off x="3621605" y="8642689"/>
              <a:ext cx="439420" cy="439420"/>
            </a:xfrm>
            <a:custGeom>
              <a:avLst/>
              <a:gdLst/>
              <a:ahLst/>
              <a:cxnLst/>
              <a:rect l="l" t="t" r="r" b="b"/>
              <a:pathLst>
                <a:path w="439420" h="439420">
                  <a:moveTo>
                    <a:pt x="219595" y="0"/>
                  </a:moveTo>
                  <a:lnTo>
                    <a:pt x="175337" y="4461"/>
                  </a:lnTo>
                  <a:lnTo>
                    <a:pt x="134116" y="17257"/>
                  </a:lnTo>
                  <a:lnTo>
                    <a:pt x="96815" y="37505"/>
                  </a:lnTo>
                  <a:lnTo>
                    <a:pt x="64315" y="64320"/>
                  </a:lnTo>
                  <a:lnTo>
                    <a:pt x="37502" y="96820"/>
                  </a:lnTo>
                  <a:lnTo>
                    <a:pt x="17256" y="134122"/>
                  </a:lnTo>
                  <a:lnTo>
                    <a:pt x="4461" y="175341"/>
                  </a:lnTo>
                  <a:lnTo>
                    <a:pt x="0" y="219595"/>
                  </a:lnTo>
                  <a:lnTo>
                    <a:pt x="4461" y="263854"/>
                  </a:lnTo>
                  <a:lnTo>
                    <a:pt x="17256" y="305076"/>
                  </a:lnTo>
                  <a:lnTo>
                    <a:pt x="37502" y="342380"/>
                  </a:lnTo>
                  <a:lnTo>
                    <a:pt x="64315" y="374881"/>
                  </a:lnTo>
                  <a:lnTo>
                    <a:pt x="96815" y="401698"/>
                  </a:lnTo>
                  <a:lnTo>
                    <a:pt x="134116" y="421945"/>
                  </a:lnTo>
                  <a:lnTo>
                    <a:pt x="175337" y="434742"/>
                  </a:lnTo>
                  <a:lnTo>
                    <a:pt x="219595" y="439204"/>
                  </a:lnTo>
                  <a:lnTo>
                    <a:pt x="263854" y="434742"/>
                  </a:lnTo>
                  <a:lnTo>
                    <a:pt x="305076" y="421945"/>
                  </a:lnTo>
                  <a:lnTo>
                    <a:pt x="342380" y="401698"/>
                  </a:lnTo>
                  <a:lnTo>
                    <a:pt x="374881" y="374881"/>
                  </a:lnTo>
                  <a:lnTo>
                    <a:pt x="401698" y="342380"/>
                  </a:lnTo>
                  <a:lnTo>
                    <a:pt x="421945" y="305076"/>
                  </a:lnTo>
                  <a:lnTo>
                    <a:pt x="434742" y="263854"/>
                  </a:lnTo>
                  <a:lnTo>
                    <a:pt x="439204" y="219595"/>
                  </a:lnTo>
                  <a:lnTo>
                    <a:pt x="434742" y="175341"/>
                  </a:lnTo>
                  <a:lnTo>
                    <a:pt x="421945" y="134122"/>
                  </a:lnTo>
                  <a:lnTo>
                    <a:pt x="401698" y="96820"/>
                  </a:lnTo>
                  <a:lnTo>
                    <a:pt x="374881" y="64320"/>
                  </a:lnTo>
                  <a:lnTo>
                    <a:pt x="342380" y="37505"/>
                  </a:lnTo>
                  <a:lnTo>
                    <a:pt x="305076" y="17257"/>
                  </a:lnTo>
                  <a:lnTo>
                    <a:pt x="263854" y="4461"/>
                  </a:lnTo>
                  <a:lnTo>
                    <a:pt x="219595" y="0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object 9">
            <a:extLst>
              <a:ext uri="{FF2B5EF4-FFF2-40B4-BE49-F238E27FC236}">
                <a16:creationId xmlns:a16="http://schemas.microsoft.com/office/drawing/2014/main" id="{0A39365D-A6B5-4623-AC67-FBE1BB6FC527}"/>
              </a:ext>
            </a:extLst>
          </p:cNvPr>
          <p:cNvSpPr txBox="1"/>
          <p:nvPr/>
        </p:nvSpPr>
        <p:spPr>
          <a:xfrm>
            <a:off x="144116" y="847560"/>
            <a:ext cx="842486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FACTS ABOUT THE CORONAVIRUS COVID-19</a:t>
            </a: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4B00ADBE-6249-46EB-B9DA-3742A4C1861C}"/>
              </a:ext>
            </a:extLst>
          </p:cNvPr>
          <p:cNvSpPr txBox="1"/>
          <p:nvPr/>
        </p:nvSpPr>
        <p:spPr>
          <a:xfrm>
            <a:off x="144116" y="1447004"/>
            <a:ext cx="18722080" cy="1491894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2000" dirty="0"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AU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started in animals.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	This particular coronavirus jumped from animals to humans in late 2019. The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outbreak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began at a seafood market in the Chinese city of Wuhan. A Chinese doctor 	who warned the medical community about the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died from it on February 7, 2020.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n-AU" sz="2000" b="1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is contagious.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	According to many health experts, the average person who contracts COVID-19 will pass it on to about two other people. To limit the spread, those who have this 	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contagious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illness or who have been near someone who has it should go into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quarantine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en-AU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 are similar to the flu.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	It’s difficult to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distinguish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flu symptoms from coronavirus symptoms. Typical symptoms of this coronavirus are fever,  a dry cough, and shortness of breath. Most 	COVID-19 patients do not have a runny nose or sore throat.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</a:t>
            </a:r>
            <a:r>
              <a:rPr lang="en-AU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mortality rate of COVID-19 is unknown.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	At this stage, health experts can only estimate the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 rate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of this coronavirus. Estimates range between 1% and 4%. Many countries lack the testing kits to 	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diagnose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this virus even though more kits are constantly being produced. We do know that elderly people are at a higher risk of death than young people.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</a:t>
            </a:r>
            <a:r>
              <a:rPr lang="en-AU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vaccine for COVID-19</a:t>
            </a:r>
            <a:r>
              <a:rPr lang="en-AU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	Health experts are working on a</a:t>
            </a:r>
            <a:r>
              <a:rPr lang="en-AU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vaccine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for this coronavirus. However, they estimate it will take at least 18 months before it is available. Fortunately, many people 	with the coronavirus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, some even</a:t>
            </a:r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without any treatment.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	</a:t>
            </a:r>
            <a:r>
              <a:rPr lang="en-AU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is key to limiting the COVID-19 outbreak. </a:t>
            </a:r>
          </a:p>
          <a:p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	Social distancing help to prevent community spread; health experts recommend washing hands with soap and water for at least 20 seconds (or using </a:t>
            </a:r>
            <a:r>
              <a:rPr lang="en-AU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 	sanitizer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). It’s also important to cover one’s mouth with a sleeve or tissue when coughing or sneezing. People with flu symptoms should stay at home.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lang="en-US" sz="1600" dirty="0"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b="1" spc="-15" dirty="0">
                <a:cs typeface="Source Sans Pro"/>
              </a:rPr>
              <a:t>Extend </a:t>
            </a:r>
            <a:r>
              <a:rPr lang="en-US" b="1" spc="-5" dirty="0">
                <a:cs typeface="Source Sans Pro"/>
              </a:rPr>
              <a:t>your</a:t>
            </a:r>
            <a:r>
              <a:rPr lang="en-US" b="1" dirty="0">
                <a:cs typeface="Source Sans Pro"/>
              </a:rPr>
              <a:t> </a:t>
            </a:r>
            <a:r>
              <a:rPr lang="en-US" b="1" spc="-5" dirty="0">
                <a:cs typeface="Source Sans Pro"/>
              </a:rPr>
              <a:t>knowledge</a:t>
            </a:r>
            <a:endParaRPr lang="cs-CZ" b="1" dirty="0"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lang="en-US" spc="-15" dirty="0">
                <a:cs typeface="Source Sans Pro Light"/>
              </a:rPr>
              <a:t>You </a:t>
            </a:r>
            <a:r>
              <a:rPr lang="en-US" spc="-10" dirty="0">
                <a:cs typeface="Source Sans Pro Light"/>
              </a:rPr>
              <a:t>can extend </a:t>
            </a:r>
            <a:r>
              <a:rPr lang="en-US" dirty="0">
                <a:cs typeface="Source Sans Pro Light"/>
              </a:rPr>
              <a:t>the </a:t>
            </a:r>
            <a:r>
              <a:rPr lang="en-US" spc="-5" dirty="0">
                <a:cs typeface="Source Sans Pro Light"/>
              </a:rPr>
              <a:t>knowledge by </a:t>
            </a:r>
            <a:r>
              <a:rPr lang="en-US" spc="-10" dirty="0">
                <a:cs typeface="Source Sans Pro Light"/>
              </a:rPr>
              <a:t>watching a </a:t>
            </a:r>
            <a:r>
              <a:rPr lang="en-US" dirty="0">
                <a:cs typeface="Source Sans Pro Light"/>
              </a:rPr>
              <a:t>video </a:t>
            </a:r>
            <a:r>
              <a:rPr lang="en-US" spc="-5" dirty="0">
                <a:cs typeface="Source Sans Pro Light"/>
              </a:rPr>
              <a:t>about </a:t>
            </a:r>
            <a:r>
              <a:rPr lang="en-US" b="1" spc="-10" dirty="0">
                <a:cs typeface="Source Sans Pro"/>
              </a:rPr>
              <a:t>bacteria </a:t>
            </a:r>
            <a:r>
              <a:rPr lang="en-US" b="1" spc="-5" dirty="0">
                <a:cs typeface="Source Sans Pro"/>
              </a:rPr>
              <a:t>and </a:t>
            </a:r>
            <a:r>
              <a:rPr lang="en-US" b="1" dirty="0">
                <a:cs typeface="Source Sans Pro"/>
              </a:rPr>
              <a:t>viruses</a:t>
            </a:r>
            <a:endParaRPr lang="cs-CZ" b="1" dirty="0"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lang="en-US" dirty="0">
                <a:cs typeface="Source Sans Pro Light"/>
              </a:rPr>
              <a:t>on </a:t>
            </a:r>
            <a:r>
              <a:rPr lang="en-US" spc="-15" dirty="0">
                <a:cs typeface="Source Sans Pro Light"/>
              </a:rPr>
              <a:t>YouTube:  </a:t>
            </a:r>
            <a:r>
              <a:rPr lang="en-US" u="sng" dirty="0">
                <a:solidFill>
                  <a:srgbClr val="00318B"/>
                </a:solidFill>
                <a:uFill>
                  <a:solidFill>
                    <a:srgbClr val="00318B"/>
                  </a:solidFill>
                </a:uFill>
                <a:cs typeface="Source Sans Pro Light"/>
              </a:rPr>
              <a:t>https://youtu.be/s-HThHRV4uo</a:t>
            </a:r>
            <a:endParaRPr lang="en-US" dirty="0">
              <a:cs typeface="Source Sans Pro Light"/>
            </a:endParaRPr>
          </a:p>
          <a:p>
            <a:pPr marL="12700" marR="5080" indent="32384" algn="just">
              <a:lnSpc>
                <a:spcPct val="118100"/>
              </a:lnSpc>
            </a:pPr>
            <a:endParaRPr lang="en-US" dirty="0">
              <a:cs typeface="Source Sans Pro Light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endParaRPr lang="en-US" dirty="0">
              <a:cs typeface="Source Sans Pro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502340-58DD-1D48-B72D-12449FD48032}"/>
              </a:ext>
            </a:extLst>
          </p:cNvPr>
          <p:cNvSpPr txBox="1"/>
          <p:nvPr/>
        </p:nvSpPr>
        <p:spPr>
          <a:xfrm>
            <a:off x="10945316" y="458996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Find out more! </a:t>
            </a:r>
          </a:p>
          <a:p>
            <a:endParaRPr lang="en-US" dirty="0"/>
          </a:p>
          <a:p>
            <a:pPr algn="ctr"/>
            <a:r>
              <a:rPr lang="en-AU" dirty="0">
                <a:hlinkClick r:id="rId2"/>
              </a:rPr>
              <a:t>https://www.youtube.com/watch?v=JKpVMivbTfg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7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243E722-EB2A-4DAB-9C03-AD61A7B8B33F}"/>
              </a:ext>
            </a:extLst>
          </p:cNvPr>
          <p:cNvGrpSpPr/>
          <p:nvPr/>
        </p:nvGrpSpPr>
        <p:grpSpPr>
          <a:xfrm>
            <a:off x="-32078" y="314917"/>
            <a:ext cx="7129686" cy="828000"/>
            <a:chOff x="-28943" y="5286151"/>
            <a:chExt cx="3256757" cy="828000"/>
          </a:xfrm>
        </p:grpSpPr>
        <p:sp>
          <p:nvSpPr>
            <p:cNvPr id="3" name="object 25">
              <a:extLst>
                <a:ext uri="{FF2B5EF4-FFF2-40B4-BE49-F238E27FC236}">
                  <a16:creationId xmlns:a16="http://schemas.microsoft.com/office/drawing/2014/main" id="{126E0F5F-0BF5-421E-896C-66BDFA467F8E}"/>
                </a:ext>
              </a:extLst>
            </p:cNvPr>
            <p:cNvSpPr/>
            <p:nvPr/>
          </p:nvSpPr>
          <p:spPr>
            <a:xfrm>
              <a:off x="-28943" y="5286151"/>
              <a:ext cx="3256757" cy="828000"/>
            </a:xfrm>
            <a:custGeom>
              <a:avLst/>
              <a:gdLst/>
              <a:ahLst/>
              <a:cxnLst/>
              <a:rect l="l" t="t" r="r" b="b"/>
              <a:pathLst>
                <a:path w="1955164" h="437514">
                  <a:moveTo>
                    <a:pt x="1736031" y="0"/>
                  </a:moveTo>
                  <a:lnTo>
                    <a:pt x="0" y="0"/>
                  </a:lnTo>
                  <a:lnTo>
                    <a:pt x="0" y="437153"/>
                  </a:lnTo>
                  <a:lnTo>
                    <a:pt x="1736031" y="437153"/>
                  </a:lnTo>
                  <a:lnTo>
                    <a:pt x="1786148" y="431380"/>
                  </a:lnTo>
                  <a:lnTo>
                    <a:pt x="1832155" y="414936"/>
                  </a:lnTo>
                  <a:lnTo>
                    <a:pt x="1872739" y="389134"/>
                  </a:lnTo>
                  <a:lnTo>
                    <a:pt x="1906588" y="355285"/>
                  </a:lnTo>
                  <a:lnTo>
                    <a:pt x="1932391" y="314701"/>
                  </a:lnTo>
                  <a:lnTo>
                    <a:pt x="1948834" y="268694"/>
                  </a:lnTo>
                  <a:lnTo>
                    <a:pt x="1954607" y="218577"/>
                  </a:lnTo>
                  <a:lnTo>
                    <a:pt x="1948834" y="168459"/>
                  </a:lnTo>
                  <a:lnTo>
                    <a:pt x="1932391" y="122452"/>
                  </a:lnTo>
                  <a:lnTo>
                    <a:pt x="1906588" y="81868"/>
                  </a:lnTo>
                  <a:lnTo>
                    <a:pt x="1872739" y="48018"/>
                  </a:lnTo>
                  <a:lnTo>
                    <a:pt x="1832155" y="22216"/>
                  </a:lnTo>
                  <a:lnTo>
                    <a:pt x="1786148" y="5772"/>
                  </a:lnTo>
                  <a:lnTo>
                    <a:pt x="1736031" y="0"/>
                  </a:lnTo>
                  <a:close/>
                </a:path>
              </a:pathLst>
            </a:custGeom>
            <a:solidFill>
              <a:srgbClr val="FF820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26">
              <a:extLst>
                <a:ext uri="{FF2B5EF4-FFF2-40B4-BE49-F238E27FC236}">
                  <a16:creationId xmlns:a16="http://schemas.microsoft.com/office/drawing/2014/main" id="{47361EA6-B98B-4E3D-A601-BE47951F364B}"/>
                </a:ext>
              </a:extLst>
            </p:cNvPr>
            <p:cNvSpPr txBox="1"/>
            <p:nvPr/>
          </p:nvSpPr>
          <p:spPr>
            <a:xfrm>
              <a:off x="665956" y="5436389"/>
              <a:ext cx="2561858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AU" sz="2800" b="1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Comprehension</a:t>
              </a:r>
              <a:endParaRPr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object 20">
            <a:extLst>
              <a:ext uri="{FF2B5EF4-FFF2-40B4-BE49-F238E27FC236}">
                <a16:creationId xmlns:a16="http://schemas.microsoft.com/office/drawing/2014/main" id="{FAFB5A35-BF02-4ED4-8563-4A73785EE3AD}"/>
              </a:ext>
            </a:extLst>
          </p:cNvPr>
          <p:cNvSpPr txBox="1"/>
          <p:nvPr/>
        </p:nvSpPr>
        <p:spPr>
          <a:xfrm>
            <a:off x="187589" y="1202174"/>
            <a:ext cx="17898839" cy="9274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AU" b="0" dirty="0">
                <a:cs typeface="Source Sans Pro Light"/>
              </a:rPr>
              <a:t> </a:t>
            </a:r>
            <a:endParaRPr lang="en-AU" dirty="0">
              <a:cs typeface="Source Sans Pro Light"/>
            </a:endParaRPr>
          </a:p>
        </p:txBody>
      </p:sp>
      <p:sp>
        <p:nvSpPr>
          <p:cNvPr id="25" name="object 21">
            <a:extLst>
              <a:ext uri="{FF2B5EF4-FFF2-40B4-BE49-F238E27FC236}">
                <a16:creationId xmlns:a16="http://schemas.microsoft.com/office/drawing/2014/main" id="{6F103D05-9EBB-41BD-9934-E3310691413B}"/>
              </a:ext>
            </a:extLst>
          </p:cNvPr>
          <p:cNvSpPr txBox="1"/>
          <p:nvPr/>
        </p:nvSpPr>
        <p:spPr>
          <a:xfrm>
            <a:off x="3102149" y="3149396"/>
            <a:ext cx="1500821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cs typeface="Source Sans Pro Light"/>
              </a:rPr>
              <a:t>.</a:t>
            </a:r>
            <a:endParaRPr dirty="0">
              <a:cs typeface="Source Sans Pro Light"/>
            </a:endParaRPr>
          </a:p>
        </p:txBody>
      </p:sp>
      <p:sp>
        <p:nvSpPr>
          <p:cNvPr id="26" name="object 22">
            <a:extLst>
              <a:ext uri="{FF2B5EF4-FFF2-40B4-BE49-F238E27FC236}">
                <a16:creationId xmlns:a16="http://schemas.microsoft.com/office/drawing/2014/main" id="{77477C1C-1998-4242-A3C9-884422080FB6}"/>
              </a:ext>
            </a:extLst>
          </p:cNvPr>
          <p:cNvSpPr txBox="1"/>
          <p:nvPr/>
        </p:nvSpPr>
        <p:spPr>
          <a:xfrm>
            <a:off x="3102149" y="4246413"/>
            <a:ext cx="1501050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cs typeface="Source Sans Pro Light"/>
              </a:rPr>
              <a:t>.</a:t>
            </a:r>
            <a:endParaRPr dirty="0">
              <a:cs typeface="Source Sans Pro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D33CC1-A6A8-7F4B-8EF5-1538D7387D5A}"/>
              </a:ext>
            </a:extLst>
          </p:cNvPr>
          <p:cNvSpPr txBox="1"/>
          <p:nvPr/>
        </p:nvSpPr>
        <p:spPr>
          <a:xfrm>
            <a:off x="432148" y="1458268"/>
            <a:ext cx="15769752" cy="58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Read the statements below. If the statement is true based on the reading on </a:t>
            </a:r>
            <a:r>
              <a:rPr lang="en-US" sz="2800" dirty="0">
                <a:hlinkClick r:id="rId2" action="ppaction://hlinksldjump"/>
              </a:rPr>
              <a:t>Slide 3</a:t>
            </a:r>
            <a:r>
              <a:rPr lang="en-US" sz="2800" dirty="0"/>
              <a:t>, write T beside the sentence. If it is false, write F and correct the information in your notebook.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_______ 		1.		The coronavirus COVID-19 started in a grocery store.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2.		The doctor who first spoke about the new coronavirus also had the disease.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3. 		It’s easy to tell if you have the flu vs. COVID-19.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4. 		A vaccine for COVID-19 was available shortly after the outbreak.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5. 		The best way to avoid COVID-19 is to hang out with your friends in a café, but outside.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EC2F0B1-34F8-BE44-A617-BD48EFFB9782}"/>
              </a:ext>
            </a:extLst>
          </p:cNvPr>
          <p:cNvSpPr/>
          <p:nvPr/>
        </p:nvSpPr>
        <p:spPr>
          <a:xfrm>
            <a:off x="9649172" y="8587060"/>
            <a:ext cx="7560840" cy="12961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CF6F46-4BE0-1442-B27B-24D643CB4080}"/>
              </a:ext>
            </a:extLst>
          </p:cNvPr>
          <p:cNvSpPr txBox="1"/>
          <p:nvPr/>
        </p:nvSpPr>
        <p:spPr>
          <a:xfrm>
            <a:off x="10297244" y="8875092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epidemic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pandemic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? Write down your answer in your notebook!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B67B5E-1336-B84C-95DF-03E7B1F6D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8249" y="7679397"/>
            <a:ext cx="822686" cy="85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7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243E722-EB2A-4DAB-9C03-AD61A7B8B33F}"/>
              </a:ext>
            </a:extLst>
          </p:cNvPr>
          <p:cNvGrpSpPr/>
          <p:nvPr/>
        </p:nvGrpSpPr>
        <p:grpSpPr>
          <a:xfrm>
            <a:off x="-2644" y="284939"/>
            <a:ext cx="7129686" cy="828000"/>
            <a:chOff x="0" y="5270500"/>
            <a:chExt cx="3256757" cy="828000"/>
          </a:xfrm>
        </p:grpSpPr>
        <p:sp>
          <p:nvSpPr>
            <p:cNvPr id="3" name="object 25">
              <a:extLst>
                <a:ext uri="{FF2B5EF4-FFF2-40B4-BE49-F238E27FC236}">
                  <a16:creationId xmlns:a16="http://schemas.microsoft.com/office/drawing/2014/main" id="{126E0F5F-0BF5-421E-896C-66BDFA467F8E}"/>
                </a:ext>
              </a:extLst>
            </p:cNvPr>
            <p:cNvSpPr/>
            <p:nvPr/>
          </p:nvSpPr>
          <p:spPr>
            <a:xfrm>
              <a:off x="0" y="5270500"/>
              <a:ext cx="3256757" cy="828000"/>
            </a:xfrm>
            <a:custGeom>
              <a:avLst/>
              <a:gdLst/>
              <a:ahLst/>
              <a:cxnLst/>
              <a:rect l="l" t="t" r="r" b="b"/>
              <a:pathLst>
                <a:path w="1955164" h="437514">
                  <a:moveTo>
                    <a:pt x="1736031" y="0"/>
                  </a:moveTo>
                  <a:lnTo>
                    <a:pt x="0" y="0"/>
                  </a:lnTo>
                  <a:lnTo>
                    <a:pt x="0" y="437153"/>
                  </a:lnTo>
                  <a:lnTo>
                    <a:pt x="1736031" y="437153"/>
                  </a:lnTo>
                  <a:lnTo>
                    <a:pt x="1786148" y="431380"/>
                  </a:lnTo>
                  <a:lnTo>
                    <a:pt x="1832155" y="414936"/>
                  </a:lnTo>
                  <a:lnTo>
                    <a:pt x="1872739" y="389134"/>
                  </a:lnTo>
                  <a:lnTo>
                    <a:pt x="1906588" y="355285"/>
                  </a:lnTo>
                  <a:lnTo>
                    <a:pt x="1932391" y="314701"/>
                  </a:lnTo>
                  <a:lnTo>
                    <a:pt x="1948834" y="268694"/>
                  </a:lnTo>
                  <a:lnTo>
                    <a:pt x="1954607" y="218577"/>
                  </a:lnTo>
                  <a:lnTo>
                    <a:pt x="1948834" y="168459"/>
                  </a:lnTo>
                  <a:lnTo>
                    <a:pt x="1932391" y="122452"/>
                  </a:lnTo>
                  <a:lnTo>
                    <a:pt x="1906588" y="81868"/>
                  </a:lnTo>
                  <a:lnTo>
                    <a:pt x="1872739" y="48018"/>
                  </a:lnTo>
                  <a:lnTo>
                    <a:pt x="1832155" y="22216"/>
                  </a:lnTo>
                  <a:lnTo>
                    <a:pt x="1786148" y="5772"/>
                  </a:lnTo>
                  <a:lnTo>
                    <a:pt x="1736031" y="0"/>
                  </a:lnTo>
                  <a:close/>
                </a:path>
              </a:pathLst>
            </a:custGeom>
            <a:solidFill>
              <a:srgbClr val="FF820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26">
              <a:extLst>
                <a:ext uri="{FF2B5EF4-FFF2-40B4-BE49-F238E27FC236}">
                  <a16:creationId xmlns:a16="http://schemas.microsoft.com/office/drawing/2014/main" id="{47361EA6-B98B-4E3D-A601-BE47951F364B}"/>
                </a:ext>
              </a:extLst>
            </p:cNvPr>
            <p:cNvSpPr txBox="1"/>
            <p:nvPr/>
          </p:nvSpPr>
          <p:spPr>
            <a:xfrm>
              <a:off x="665956" y="5436389"/>
              <a:ext cx="2561858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AU" sz="2800" b="1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Vocabulary preview</a:t>
              </a:r>
              <a:endParaRPr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object 20">
            <a:extLst>
              <a:ext uri="{FF2B5EF4-FFF2-40B4-BE49-F238E27FC236}">
                <a16:creationId xmlns:a16="http://schemas.microsoft.com/office/drawing/2014/main" id="{FAFB5A35-BF02-4ED4-8563-4A73785EE3AD}"/>
              </a:ext>
            </a:extLst>
          </p:cNvPr>
          <p:cNvSpPr txBox="1"/>
          <p:nvPr/>
        </p:nvSpPr>
        <p:spPr>
          <a:xfrm>
            <a:off x="187589" y="1202174"/>
            <a:ext cx="17898839" cy="9274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AU" b="0" dirty="0">
                <a:cs typeface="Source Sans Pro Light"/>
              </a:rPr>
              <a:t> </a:t>
            </a:r>
            <a:endParaRPr lang="en-AU" dirty="0">
              <a:cs typeface="Source Sans Pro Light"/>
            </a:endParaRPr>
          </a:p>
        </p:txBody>
      </p:sp>
      <p:sp>
        <p:nvSpPr>
          <p:cNvPr id="25" name="object 21">
            <a:extLst>
              <a:ext uri="{FF2B5EF4-FFF2-40B4-BE49-F238E27FC236}">
                <a16:creationId xmlns:a16="http://schemas.microsoft.com/office/drawing/2014/main" id="{6F103D05-9EBB-41BD-9934-E3310691413B}"/>
              </a:ext>
            </a:extLst>
          </p:cNvPr>
          <p:cNvSpPr txBox="1"/>
          <p:nvPr/>
        </p:nvSpPr>
        <p:spPr>
          <a:xfrm>
            <a:off x="3102149" y="3149396"/>
            <a:ext cx="1500821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cs typeface="Source Sans Pro Light"/>
              </a:rPr>
              <a:t>.</a:t>
            </a:r>
            <a:endParaRPr dirty="0">
              <a:cs typeface="Source Sans Pro Light"/>
            </a:endParaRPr>
          </a:p>
        </p:txBody>
      </p:sp>
      <p:sp>
        <p:nvSpPr>
          <p:cNvPr id="26" name="object 22">
            <a:extLst>
              <a:ext uri="{FF2B5EF4-FFF2-40B4-BE49-F238E27FC236}">
                <a16:creationId xmlns:a16="http://schemas.microsoft.com/office/drawing/2014/main" id="{77477C1C-1998-4242-A3C9-884422080FB6}"/>
              </a:ext>
            </a:extLst>
          </p:cNvPr>
          <p:cNvSpPr txBox="1"/>
          <p:nvPr/>
        </p:nvSpPr>
        <p:spPr>
          <a:xfrm>
            <a:off x="3102149" y="4246413"/>
            <a:ext cx="1501050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cs typeface="Source Sans Pro Light"/>
              </a:rPr>
              <a:t>.</a:t>
            </a:r>
            <a:endParaRPr dirty="0">
              <a:cs typeface="Source Sans Pro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D33CC1-A6A8-7F4B-8EF5-1538D7387D5A}"/>
              </a:ext>
            </a:extLst>
          </p:cNvPr>
          <p:cNvSpPr txBox="1"/>
          <p:nvPr/>
        </p:nvSpPr>
        <p:spPr>
          <a:xfrm>
            <a:off x="432148" y="1458268"/>
            <a:ext cx="15769752" cy="842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Match up the words with their meanings. Refer to context on </a:t>
            </a:r>
            <a:r>
              <a:rPr lang="en-US" sz="2800" dirty="0">
                <a:hlinkClick r:id="rId2" action="ppaction://hlinksldjump"/>
              </a:rPr>
              <a:t>Slide 3</a:t>
            </a:r>
            <a:r>
              <a:rPr lang="en-US" sz="2800" dirty="0"/>
              <a:t> if necessary. Be sure to write the new vocabulary in your notebook.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_______ 		1.		outbreak					a) to get better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2.		virus						b) to recognize the differences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3. 		quarantine				c) to identify an illness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4. 		contagious				d) an infectious agent that causes disease in living things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5. 		distinguish				e) the number of deaths (e.g., per illness or population)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6.		mortality rate			f) a period or state of isolation to prevent the spread of infection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7.		diagnose					g) able to be spread from one person to another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8.		vaccine					h) a liquid alternative to soap and water that kills germs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9.		recover					</a:t>
            </a:r>
            <a:r>
              <a:rPr lang="en-US" sz="2800" dirty="0" err="1"/>
              <a:t>i</a:t>
            </a:r>
            <a:r>
              <a:rPr lang="en-US" sz="2800" dirty="0"/>
              <a:t>) a sudden increase in something negative (e.g., disease or war)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_______		10.		hand sanitizer			j) a substance that provides immunity against a disease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12230FB-CCA8-BF47-96D0-F2D6762F5798}"/>
              </a:ext>
            </a:extLst>
          </p:cNvPr>
          <p:cNvSpPr/>
          <p:nvPr/>
        </p:nvSpPr>
        <p:spPr>
          <a:xfrm>
            <a:off x="14833748" y="2682403"/>
            <a:ext cx="3744416" cy="324036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E93F57-771F-CC4C-928E-A866963675BB}"/>
              </a:ext>
            </a:extLst>
          </p:cNvPr>
          <p:cNvSpPr txBox="1"/>
          <p:nvPr/>
        </p:nvSpPr>
        <p:spPr>
          <a:xfrm>
            <a:off x="15409812" y="3447696"/>
            <a:ext cx="2700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virus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bacteria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? Do the research and write down your answer in your notebook.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1391E6-BA59-0240-ADAF-5AAE199A3E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0426" y="1881937"/>
            <a:ext cx="771060" cy="80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7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E9DC037C-C731-4D52-835A-5765F8A4FBF2}"/>
              </a:ext>
            </a:extLst>
          </p:cNvPr>
          <p:cNvGrpSpPr/>
          <p:nvPr/>
        </p:nvGrpSpPr>
        <p:grpSpPr>
          <a:xfrm>
            <a:off x="-1" y="484475"/>
            <a:ext cx="7274379" cy="827993"/>
            <a:chOff x="456267" y="8613511"/>
            <a:chExt cx="3523217" cy="439421"/>
          </a:xfrm>
        </p:grpSpPr>
        <p:sp>
          <p:nvSpPr>
            <p:cNvPr id="24" name="object 4">
              <a:extLst>
                <a:ext uri="{FF2B5EF4-FFF2-40B4-BE49-F238E27FC236}">
                  <a16:creationId xmlns:a16="http://schemas.microsoft.com/office/drawing/2014/main" id="{FAC1F606-62F6-4305-800B-EF4BDCC04BC6}"/>
                </a:ext>
              </a:extLst>
            </p:cNvPr>
            <p:cNvSpPr/>
            <p:nvPr/>
          </p:nvSpPr>
          <p:spPr>
            <a:xfrm>
              <a:off x="456267" y="8613512"/>
              <a:ext cx="3280372" cy="439420"/>
            </a:xfrm>
            <a:custGeom>
              <a:avLst/>
              <a:gdLst/>
              <a:ahLst/>
              <a:cxnLst/>
              <a:rect l="l" t="t" r="r" b="b"/>
              <a:pathLst>
                <a:path w="3844925" h="439420">
                  <a:moveTo>
                    <a:pt x="0" y="439204"/>
                  </a:moveTo>
                  <a:lnTo>
                    <a:pt x="3844798" y="439204"/>
                  </a:lnTo>
                  <a:lnTo>
                    <a:pt x="3844798" y="0"/>
                  </a:lnTo>
                  <a:lnTo>
                    <a:pt x="0" y="0"/>
                  </a:lnTo>
                  <a:lnTo>
                    <a:pt x="0" y="439204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pPr algn="ctr"/>
              <a:endParaRPr lang="en-A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AU" sz="2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did he say?</a:t>
              </a:r>
              <a:endParaRPr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bject 5">
              <a:extLst>
                <a:ext uri="{FF2B5EF4-FFF2-40B4-BE49-F238E27FC236}">
                  <a16:creationId xmlns:a16="http://schemas.microsoft.com/office/drawing/2014/main" id="{DE9D9B32-EA9E-452A-AFED-2BFD37C8107A}"/>
                </a:ext>
              </a:extLst>
            </p:cNvPr>
            <p:cNvSpPr/>
            <p:nvPr/>
          </p:nvSpPr>
          <p:spPr>
            <a:xfrm>
              <a:off x="3540064" y="8613511"/>
              <a:ext cx="439420" cy="439420"/>
            </a:xfrm>
            <a:custGeom>
              <a:avLst/>
              <a:gdLst/>
              <a:ahLst/>
              <a:cxnLst/>
              <a:rect l="l" t="t" r="r" b="b"/>
              <a:pathLst>
                <a:path w="439420" h="439420">
                  <a:moveTo>
                    <a:pt x="219595" y="0"/>
                  </a:moveTo>
                  <a:lnTo>
                    <a:pt x="175337" y="4461"/>
                  </a:lnTo>
                  <a:lnTo>
                    <a:pt x="134116" y="17257"/>
                  </a:lnTo>
                  <a:lnTo>
                    <a:pt x="96815" y="37505"/>
                  </a:lnTo>
                  <a:lnTo>
                    <a:pt x="64315" y="64320"/>
                  </a:lnTo>
                  <a:lnTo>
                    <a:pt x="37502" y="96820"/>
                  </a:lnTo>
                  <a:lnTo>
                    <a:pt x="17256" y="134122"/>
                  </a:lnTo>
                  <a:lnTo>
                    <a:pt x="4461" y="175341"/>
                  </a:lnTo>
                  <a:lnTo>
                    <a:pt x="0" y="219595"/>
                  </a:lnTo>
                  <a:lnTo>
                    <a:pt x="4461" y="263854"/>
                  </a:lnTo>
                  <a:lnTo>
                    <a:pt x="17256" y="305076"/>
                  </a:lnTo>
                  <a:lnTo>
                    <a:pt x="37502" y="342380"/>
                  </a:lnTo>
                  <a:lnTo>
                    <a:pt x="64315" y="374881"/>
                  </a:lnTo>
                  <a:lnTo>
                    <a:pt x="96815" y="401698"/>
                  </a:lnTo>
                  <a:lnTo>
                    <a:pt x="134116" y="421945"/>
                  </a:lnTo>
                  <a:lnTo>
                    <a:pt x="175337" y="434742"/>
                  </a:lnTo>
                  <a:lnTo>
                    <a:pt x="219595" y="439204"/>
                  </a:lnTo>
                  <a:lnTo>
                    <a:pt x="263854" y="434742"/>
                  </a:lnTo>
                  <a:lnTo>
                    <a:pt x="305076" y="421945"/>
                  </a:lnTo>
                  <a:lnTo>
                    <a:pt x="342380" y="401698"/>
                  </a:lnTo>
                  <a:lnTo>
                    <a:pt x="374881" y="374881"/>
                  </a:lnTo>
                  <a:lnTo>
                    <a:pt x="401698" y="342380"/>
                  </a:lnTo>
                  <a:lnTo>
                    <a:pt x="421945" y="305076"/>
                  </a:lnTo>
                  <a:lnTo>
                    <a:pt x="434742" y="263854"/>
                  </a:lnTo>
                  <a:lnTo>
                    <a:pt x="439204" y="219595"/>
                  </a:lnTo>
                  <a:lnTo>
                    <a:pt x="434742" y="175341"/>
                  </a:lnTo>
                  <a:lnTo>
                    <a:pt x="421945" y="134122"/>
                  </a:lnTo>
                  <a:lnTo>
                    <a:pt x="401698" y="96820"/>
                  </a:lnTo>
                  <a:lnTo>
                    <a:pt x="374881" y="64320"/>
                  </a:lnTo>
                  <a:lnTo>
                    <a:pt x="342380" y="37505"/>
                  </a:lnTo>
                  <a:lnTo>
                    <a:pt x="305076" y="17257"/>
                  </a:lnTo>
                  <a:lnTo>
                    <a:pt x="263854" y="4461"/>
                  </a:lnTo>
                  <a:lnTo>
                    <a:pt x="219595" y="0"/>
                  </a:lnTo>
                  <a:close/>
                </a:path>
              </a:pathLst>
            </a:custGeom>
            <a:solidFill>
              <a:srgbClr val="00A0E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2" name="object 10">
            <a:extLst>
              <a:ext uri="{FF2B5EF4-FFF2-40B4-BE49-F238E27FC236}">
                <a16:creationId xmlns:a16="http://schemas.microsoft.com/office/drawing/2014/main" id="{4B00ADBE-6249-46EB-B9DA-3742A4C1861C}"/>
              </a:ext>
            </a:extLst>
          </p:cNvPr>
          <p:cNvSpPr txBox="1"/>
          <p:nvPr/>
        </p:nvSpPr>
        <p:spPr>
          <a:xfrm>
            <a:off x="360140" y="1602284"/>
            <a:ext cx="17756410" cy="2776014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dirty="0">
              <a:cs typeface="Source Sans Pro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98520-9A95-7540-A014-FEB90A83AF3D}"/>
              </a:ext>
            </a:extLst>
          </p:cNvPr>
          <p:cNvSpPr txBox="1"/>
          <p:nvPr/>
        </p:nvSpPr>
        <p:spPr>
          <a:xfrm>
            <a:off x="216124" y="1602282"/>
            <a:ext cx="182900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Below are some of the recommendations supported by the Minister of Health, </a:t>
            </a:r>
            <a:r>
              <a:rPr lang="en-US" sz="2800" dirty="0" err="1"/>
              <a:t>Filipche</a:t>
            </a:r>
            <a:r>
              <a:rPr lang="en-US" sz="2800" dirty="0"/>
              <a:t>, V.</a:t>
            </a:r>
          </a:p>
          <a:p>
            <a:endParaRPr lang="en-US" sz="2800" dirty="0"/>
          </a:p>
          <a:p>
            <a:r>
              <a:rPr lang="en-US" sz="2800" dirty="0"/>
              <a:t>Translate at least five of them in your notebook. Do you follow these instructions? Which one do you think is most effective and why?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6C0FDA-E6BA-0645-84D9-5F742505C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88" y="3935984"/>
            <a:ext cx="4248472" cy="42484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1B5E863-F07D-494C-9072-C6245BB540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178" y="3478367"/>
            <a:ext cx="5715000" cy="5715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28FA406-B172-DA46-8CF0-FECE338764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915" y="3409701"/>
            <a:ext cx="6034442" cy="705013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DE68315-0987-2F45-BEE3-F37659358CF4}"/>
              </a:ext>
            </a:extLst>
          </p:cNvPr>
          <p:cNvSpPr txBox="1"/>
          <p:nvPr/>
        </p:nvSpPr>
        <p:spPr>
          <a:xfrm>
            <a:off x="15265796" y="9523164"/>
            <a:ext cx="2850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5"/>
              </a:rPr>
              <a:t>http://zdravstvo.gov.mk/</a:t>
            </a:r>
            <a:endParaRPr lang="en-AU" dirty="0"/>
          </a:p>
          <a:p>
            <a:endParaRPr lang="en-AU" dirty="0"/>
          </a:p>
          <a:p>
            <a:endParaRPr 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92C4835-3801-254B-96E3-281D3113BC51}"/>
              </a:ext>
            </a:extLst>
          </p:cNvPr>
          <p:cNvSpPr/>
          <p:nvPr/>
        </p:nvSpPr>
        <p:spPr>
          <a:xfrm>
            <a:off x="360140" y="8803084"/>
            <a:ext cx="5616624" cy="9361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A0710A-9F3E-5149-B140-09FF9510ADC3}"/>
              </a:ext>
            </a:extLst>
          </p:cNvPr>
          <p:cNvSpPr txBox="1"/>
          <p:nvPr/>
        </p:nvSpPr>
        <p:spPr>
          <a:xfrm>
            <a:off x="705028" y="9086470"/>
            <a:ext cx="492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6"/>
              </a:rPr>
              <a:t>https://www.youtube.com/watch?v=8c_UJwLq8PI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243E722-EB2A-4DAB-9C03-AD61A7B8B33F}"/>
              </a:ext>
            </a:extLst>
          </p:cNvPr>
          <p:cNvGrpSpPr/>
          <p:nvPr/>
        </p:nvGrpSpPr>
        <p:grpSpPr>
          <a:xfrm>
            <a:off x="-32078" y="314917"/>
            <a:ext cx="7129686" cy="828000"/>
            <a:chOff x="-28943" y="5286151"/>
            <a:chExt cx="3256757" cy="828000"/>
          </a:xfrm>
        </p:grpSpPr>
        <p:sp>
          <p:nvSpPr>
            <p:cNvPr id="3" name="object 25">
              <a:extLst>
                <a:ext uri="{FF2B5EF4-FFF2-40B4-BE49-F238E27FC236}">
                  <a16:creationId xmlns:a16="http://schemas.microsoft.com/office/drawing/2014/main" id="{126E0F5F-0BF5-421E-896C-66BDFA467F8E}"/>
                </a:ext>
              </a:extLst>
            </p:cNvPr>
            <p:cNvSpPr/>
            <p:nvPr/>
          </p:nvSpPr>
          <p:spPr>
            <a:xfrm>
              <a:off x="-28943" y="5286151"/>
              <a:ext cx="3256757" cy="828000"/>
            </a:xfrm>
            <a:custGeom>
              <a:avLst/>
              <a:gdLst/>
              <a:ahLst/>
              <a:cxnLst/>
              <a:rect l="l" t="t" r="r" b="b"/>
              <a:pathLst>
                <a:path w="1955164" h="437514">
                  <a:moveTo>
                    <a:pt x="1736031" y="0"/>
                  </a:moveTo>
                  <a:lnTo>
                    <a:pt x="0" y="0"/>
                  </a:lnTo>
                  <a:lnTo>
                    <a:pt x="0" y="437153"/>
                  </a:lnTo>
                  <a:lnTo>
                    <a:pt x="1736031" y="437153"/>
                  </a:lnTo>
                  <a:lnTo>
                    <a:pt x="1786148" y="431380"/>
                  </a:lnTo>
                  <a:lnTo>
                    <a:pt x="1832155" y="414936"/>
                  </a:lnTo>
                  <a:lnTo>
                    <a:pt x="1872739" y="389134"/>
                  </a:lnTo>
                  <a:lnTo>
                    <a:pt x="1906588" y="355285"/>
                  </a:lnTo>
                  <a:lnTo>
                    <a:pt x="1932391" y="314701"/>
                  </a:lnTo>
                  <a:lnTo>
                    <a:pt x="1948834" y="268694"/>
                  </a:lnTo>
                  <a:lnTo>
                    <a:pt x="1954607" y="218577"/>
                  </a:lnTo>
                  <a:lnTo>
                    <a:pt x="1948834" y="168459"/>
                  </a:lnTo>
                  <a:lnTo>
                    <a:pt x="1932391" y="122452"/>
                  </a:lnTo>
                  <a:lnTo>
                    <a:pt x="1906588" y="81868"/>
                  </a:lnTo>
                  <a:lnTo>
                    <a:pt x="1872739" y="48018"/>
                  </a:lnTo>
                  <a:lnTo>
                    <a:pt x="1832155" y="22216"/>
                  </a:lnTo>
                  <a:lnTo>
                    <a:pt x="1786148" y="5772"/>
                  </a:lnTo>
                  <a:lnTo>
                    <a:pt x="1736031" y="0"/>
                  </a:lnTo>
                  <a:close/>
                </a:path>
              </a:pathLst>
            </a:custGeom>
            <a:solidFill>
              <a:srgbClr val="FF8201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26">
              <a:extLst>
                <a:ext uri="{FF2B5EF4-FFF2-40B4-BE49-F238E27FC236}">
                  <a16:creationId xmlns:a16="http://schemas.microsoft.com/office/drawing/2014/main" id="{47361EA6-B98B-4E3D-A601-BE47951F364B}"/>
                </a:ext>
              </a:extLst>
            </p:cNvPr>
            <p:cNvSpPr txBox="1"/>
            <p:nvPr/>
          </p:nvSpPr>
          <p:spPr>
            <a:xfrm>
              <a:off x="665956" y="5436389"/>
              <a:ext cx="2561858" cy="44371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AU" sz="2800" b="1" spc="-3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Writing</a:t>
              </a:r>
              <a:endParaRPr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object 20">
            <a:extLst>
              <a:ext uri="{FF2B5EF4-FFF2-40B4-BE49-F238E27FC236}">
                <a16:creationId xmlns:a16="http://schemas.microsoft.com/office/drawing/2014/main" id="{FAFB5A35-BF02-4ED4-8563-4A73785EE3AD}"/>
              </a:ext>
            </a:extLst>
          </p:cNvPr>
          <p:cNvSpPr txBox="1"/>
          <p:nvPr/>
        </p:nvSpPr>
        <p:spPr>
          <a:xfrm>
            <a:off x="187589" y="1202174"/>
            <a:ext cx="17898839" cy="92743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b="0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lang="en-AU" dirty="0">
              <a:cs typeface="Source Sans Pro Light"/>
            </a:endParaRP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AU" b="0" dirty="0">
                <a:cs typeface="Source Sans Pro Light"/>
              </a:rPr>
              <a:t> </a:t>
            </a:r>
            <a:endParaRPr lang="en-AU" dirty="0">
              <a:cs typeface="Source Sans Pro Light"/>
            </a:endParaRPr>
          </a:p>
        </p:txBody>
      </p:sp>
      <p:sp>
        <p:nvSpPr>
          <p:cNvPr id="25" name="object 21">
            <a:extLst>
              <a:ext uri="{FF2B5EF4-FFF2-40B4-BE49-F238E27FC236}">
                <a16:creationId xmlns:a16="http://schemas.microsoft.com/office/drawing/2014/main" id="{6F103D05-9EBB-41BD-9934-E3310691413B}"/>
              </a:ext>
            </a:extLst>
          </p:cNvPr>
          <p:cNvSpPr txBox="1"/>
          <p:nvPr/>
        </p:nvSpPr>
        <p:spPr>
          <a:xfrm>
            <a:off x="3102149" y="3149396"/>
            <a:ext cx="1500821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cs typeface="Source Sans Pro Light"/>
              </a:rPr>
              <a:t>.</a:t>
            </a:r>
            <a:endParaRPr dirty="0">
              <a:cs typeface="Source Sans Pro Light"/>
            </a:endParaRPr>
          </a:p>
        </p:txBody>
      </p:sp>
      <p:sp>
        <p:nvSpPr>
          <p:cNvPr id="26" name="object 22">
            <a:extLst>
              <a:ext uri="{FF2B5EF4-FFF2-40B4-BE49-F238E27FC236}">
                <a16:creationId xmlns:a16="http://schemas.microsoft.com/office/drawing/2014/main" id="{77477C1C-1998-4242-A3C9-884422080FB6}"/>
              </a:ext>
            </a:extLst>
          </p:cNvPr>
          <p:cNvSpPr txBox="1"/>
          <p:nvPr/>
        </p:nvSpPr>
        <p:spPr>
          <a:xfrm>
            <a:off x="3102149" y="4246413"/>
            <a:ext cx="1501050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cs typeface="Source Sans Pro Light"/>
              </a:rPr>
              <a:t>.</a:t>
            </a:r>
            <a:endParaRPr dirty="0">
              <a:cs typeface="Source Sans Pro Ligh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D33CC1-A6A8-7F4B-8EF5-1538D7387D5A}"/>
              </a:ext>
            </a:extLst>
          </p:cNvPr>
          <p:cNvSpPr txBox="1"/>
          <p:nvPr/>
        </p:nvSpPr>
        <p:spPr>
          <a:xfrm>
            <a:off x="161359" y="1458268"/>
            <a:ext cx="16760621" cy="648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Choose one of the following questions and answer it in 8-10 sentences in your notebook.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	1.		In your opinion, is the coronavirus currently “public enemy number one”? Why, or why not?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2.		Have you purchased any emergency or preventive supplies due to this outbreak? Tell me.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3. 		Do you think the world is overreacting about this virus? Explain.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4. 		If you were offered a free, three-week vacation on a cruise ship, all expenses paid for, would you go now?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5. 		Have you been following the Minister of health’s instructions to stay at home and prevent community 				spreading? Why, or why not?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	6. 		How has the pandemic affected your life? Explain.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ECAE27-24DD-7140-90A6-091ECE54D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1580" y="6605102"/>
            <a:ext cx="45720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5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E0BA1C-D5E1-474F-98F9-3F0AFAE56E34}"/>
              </a:ext>
            </a:extLst>
          </p:cNvPr>
          <p:cNvSpPr txBox="1"/>
          <p:nvPr/>
        </p:nvSpPr>
        <p:spPr>
          <a:xfrm>
            <a:off x="6264796" y="8662075"/>
            <a:ext cx="58326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2"/>
              </a:rPr>
              <a:t>https://www.who.int/news-room/q-a-detail/q-a-coronaviruses</a:t>
            </a:r>
            <a:endParaRPr lang="en-AU" dirty="0"/>
          </a:p>
          <a:p>
            <a:endParaRPr lang="en-AU" dirty="0"/>
          </a:p>
          <a:p>
            <a:r>
              <a:rPr lang="en-AU" dirty="0">
                <a:hlinkClick r:id="rId3"/>
              </a:rPr>
              <a:t>https://www.who.int/emergencies/diseases/novel-coronavirus-2019</a:t>
            </a:r>
            <a:endParaRPr lang="en-AU" dirty="0"/>
          </a:p>
          <a:p>
            <a:endParaRPr lang="en-AU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E8994E-82FB-1A4F-82ED-09235C60A7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7310" y="1792463"/>
            <a:ext cx="5564750" cy="609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BC2118B-6F4B-EC45-8383-6E1202FC79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96" y="1718224"/>
            <a:ext cx="6196084" cy="6196084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D9EC06D-AC9A-764C-BD97-7CC86E4AAAEE}"/>
              </a:ext>
            </a:extLst>
          </p:cNvPr>
          <p:cNvSpPr/>
          <p:nvPr/>
        </p:nvSpPr>
        <p:spPr>
          <a:xfrm>
            <a:off x="5832748" y="342339"/>
            <a:ext cx="6048672" cy="11521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4A1ECE-B416-BF43-8795-19746340D48F}"/>
              </a:ext>
            </a:extLst>
          </p:cNvPr>
          <p:cNvSpPr txBox="1"/>
          <p:nvPr/>
        </p:nvSpPr>
        <p:spPr>
          <a:xfrm>
            <a:off x="6264796" y="65647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mk-MK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СЕДИДОМА</a:t>
            </a:r>
            <a:endParaRPr lang="en-US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1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rus, enemy of all alive - by Lifeliqe.pptx" id="{280729AF-4BF9-4665-B89F-BFF593B2B4A1}" vid="{8DA0E2F7-9C45-4F7B-82F5-C62ED20BCD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{873569A0-A3DF-284C-AB63-CC9D738DFD56}tf16401369</Template>
  <TotalTime>0</TotalTime>
  <Words>1214</Words>
  <Application>Microsoft Macintosh PowerPoint</Application>
  <PresentationFormat>Custom</PresentationFormat>
  <Paragraphs>212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Source Sans Pro</vt:lpstr>
      <vt:lpstr>Source Sans Pro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Liljana Biljanovska</dc:creator>
  <cp:lastModifiedBy/>
  <cp:revision>1</cp:revision>
  <dcterms:created xsi:type="dcterms:W3CDTF">2020-03-17T22:06:57Z</dcterms:created>
  <dcterms:modified xsi:type="dcterms:W3CDTF">2020-03-18T12:53:51Z</dcterms:modified>
</cp:coreProperties>
</file>