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7" r:id="rId3"/>
    <p:sldId id="259" r:id="rId4"/>
    <p:sldId id="260" r:id="rId5"/>
    <p:sldId id="261" r:id="rId6"/>
    <p:sldId id="262" r:id="rId7"/>
    <p:sldId id="266" r:id="rId8"/>
    <p:sldId id="263" r:id="rId9"/>
    <p:sldId id="264" r:id="rId10"/>
    <p:sldId id="265"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len Kenyon" initials="HK" lastIdx="9"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0" d="100"/>
          <a:sy n="90" d="100"/>
        </p:scale>
        <p:origin x="-1356" y="-5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68E041-5DD7-4446-9AE1-E39E1FD9F9B1}" type="datetimeFigureOut">
              <a:rPr lang="en-US" smtClean="0"/>
              <a:t>11/23/2015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611227-57BE-EB43-BF13-47FD3E538A88}" type="slidenum">
              <a:rPr lang="en-US" smtClean="0"/>
              <a:t>‹#›</a:t>
            </a:fld>
            <a:endParaRPr lang="en-US"/>
          </a:p>
        </p:txBody>
      </p:sp>
    </p:spTree>
    <p:extLst>
      <p:ext uri="{BB962C8B-B14F-4D97-AF65-F5344CB8AC3E}">
        <p14:creationId xmlns:p14="http://schemas.microsoft.com/office/powerpoint/2010/main" val="12302939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78EEAF-D314-A44D-BF17-5342C39D5B5C}" type="datetimeFigureOut">
              <a:rPr lang="en-US" smtClean="0"/>
              <a:t>11/23/2015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ABF14E-D7B3-5F41-B88F-FBE41FCAB655}" type="slidenum">
              <a:rPr lang="en-US" smtClean="0"/>
              <a:t>‹#›</a:t>
            </a:fld>
            <a:endParaRPr lang="en-US"/>
          </a:p>
        </p:txBody>
      </p:sp>
    </p:spTree>
    <p:extLst>
      <p:ext uri="{BB962C8B-B14F-4D97-AF65-F5344CB8AC3E}">
        <p14:creationId xmlns:p14="http://schemas.microsoft.com/office/powerpoint/2010/main" val="249585543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BF14E-D7B3-5F41-B88F-FBE41FCAB655}" type="slidenum">
              <a:rPr lang="en-US" smtClean="0"/>
              <a:t>2</a:t>
            </a:fld>
            <a:endParaRPr lang="en-US"/>
          </a:p>
        </p:txBody>
      </p:sp>
    </p:spTree>
    <p:extLst>
      <p:ext uri="{BB962C8B-B14F-4D97-AF65-F5344CB8AC3E}">
        <p14:creationId xmlns:p14="http://schemas.microsoft.com/office/powerpoint/2010/main" val="70457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84F93DE8-686B-4A51-856C-420036620D0F}" type="datetime1">
              <a:rPr lang="en-GB" smtClean="0"/>
              <a:t>23/11/2015</a:t>
            </a:fld>
            <a:endParaRPr lang="en-US"/>
          </a:p>
        </p:txBody>
      </p:sp>
      <p:sp>
        <p:nvSpPr>
          <p:cNvPr id="5" name="Нижний колонтитул 4"/>
          <p:cNvSpPr>
            <a:spLocks noGrp="1"/>
          </p:cNvSpPr>
          <p:nvPr>
            <p:ph type="ftr" sz="quarter" idx="11"/>
          </p:nvPr>
        </p:nvSpPr>
        <p:spPr/>
        <p:txBody>
          <a:bodyPr/>
          <a:lstStyle/>
          <a:p>
            <a:r>
              <a:rPr lang="en-US" smtClean="0"/>
              <a:t>© Cambridge University Press 2016</a:t>
            </a:r>
            <a:endParaRPr lang="en-US"/>
          </a:p>
        </p:txBody>
      </p:sp>
      <p:sp>
        <p:nvSpPr>
          <p:cNvPr id="6" name="Номер слайда 5"/>
          <p:cNvSpPr>
            <a:spLocks noGrp="1"/>
          </p:cNvSpPr>
          <p:nvPr>
            <p:ph type="sldNum" sz="quarter" idx="12"/>
          </p:nvPr>
        </p:nvSpPr>
        <p:spPr/>
        <p:txBody>
          <a:bodyPr/>
          <a:lstStyle/>
          <a:p>
            <a:fld id="{F5042F93-76DD-4ACE-8F58-C75C5112F077}" type="slidenum">
              <a:rPr lang="en-US" smtClean="0"/>
              <a:t>‹#›</a:t>
            </a:fld>
            <a:endParaRPr lang="en-US"/>
          </a:p>
        </p:txBody>
      </p:sp>
    </p:spTree>
    <p:extLst>
      <p:ext uri="{BB962C8B-B14F-4D97-AF65-F5344CB8AC3E}">
        <p14:creationId xmlns:p14="http://schemas.microsoft.com/office/powerpoint/2010/main" val="1065323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74CFCD8E-A48F-4FC7-A899-BD2281B1BF1D}" type="datetime1">
              <a:rPr lang="en-GB" smtClean="0"/>
              <a:t>23/11/2015</a:t>
            </a:fld>
            <a:endParaRPr lang="en-US"/>
          </a:p>
        </p:txBody>
      </p:sp>
      <p:sp>
        <p:nvSpPr>
          <p:cNvPr id="5" name="Нижний колонтитул 4"/>
          <p:cNvSpPr>
            <a:spLocks noGrp="1"/>
          </p:cNvSpPr>
          <p:nvPr>
            <p:ph type="ftr" sz="quarter" idx="11"/>
          </p:nvPr>
        </p:nvSpPr>
        <p:spPr/>
        <p:txBody>
          <a:bodyPr/>
          <a:lstStyle/>
          <a:p>
            <a:r>
              <a:rPr lang="en-US" smtClean="0"/>
              <a:t>© Cambridge University Press 2016</a:t>
            </a:r>
            <a:endParaRPr lang="en-US"/>
          </a:p>
        </p:txBody>
      </p:sp>
      <p:sp>
        <p:nvSpPr>
          <p:cNvPr id="6" name="Номер слайда 5"/>
          <p:cNvSpPr>
            <a:spLocks noGrp="1"/>
          </p:cNvSpPr>
          <p:nvPr>
            <p:ph type="sldNum" sz="quarter" idx="12"/>
          </p:nvPr>
        </p:nvSpPr>
        <p:spPr/>
        <p:txBody>
          <a:bodyPr/>
          <a:lstStyle/>
          <a:p>
            <a:fld id="{F5042F93-76DD-4ACE-8F58-C75C5112F077}" type="slidenum">
              <a:rPr lang="en-US" smtClean="0"/>
              <a:t>‹#›</a:t>
            </a:fld>
            <a:endParaRPr lang="en-US"/>
          </a:p>
        </p:txBody>
      </p:sp>
    </p:spTree>
    <p:extLst>
      <p:ext uri="{BB962C8B-B14F-4D97-AF65-F5344CB8AC3E}">
        <p14:creationId xmlns:p14="http://schemas.microsoft.com/office/powerpoint/2010/main" val="3067852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885D1F2F-27A2-4BA9-B7A7-A30251A9980E}" type="datetime1">
              <a:rPr lang="en-GB" smtClean="0"/>
              <a:t>23/11/2015</a:t>
            </a:fld>
            <a:endParaRPr lang="en-US"/>
          </a:p>
        </p:txBody>
      </p:sp>
      <p:sp>
        <p:nvSpPr>
          <p:cNvPr id="5" name="Нижний колонтитул 4"/>
          <p:cNvSpPr>
            <a:spLocks noGrp="1"/>
          </p:cNvSpPr>
          <p:nvPr>
            <p:ph type="ftr" sz="quarter" idx="11"/>
          </p:nvPr>
        </p:nvSpPr>
        <p:spPr/>
        <p:txBody>
          <a:bodyPr/>
          <a:lstStyle/>
          <a:p>
            <a:r>
              <a:rPr lang="en-US" smtClean="0"/>
              <a:t>© Cambridge University Press 2016</a:t>
            </a:r>
            <a:endParaRPr lang="en-US"/>
          </a:p>
        </p:txBody>
      </p:sp>
      <p:sp>
        <p:nvSpPr>
          <p:cNvPr id="6" name="Номер слайда 5"/>
          <p:cNvSpPr>
            <a:spLocks noGrp="1"/>
          </p:cNvSpPr>
          <p:nvPr>
            <p:ph type="sldNum" sz="quarter" idx="12"/>
          </p:nvPr>
        </p:nvSpPr>
        <p:spPr/>
        <p:txBody>
          <a:bodyPr/>
          <a:lstStyle/>
          <a:p>
            <a:fld id="{F5042F93-76DD-4ACE-8F58-C75C5112F077}" type="slidenum">
              <a:rPr lang="en-US" smtClean="0"/>
              <a:t>‹#›</a:t>
            </a:fld>
            <a:endParaRPr lang="en-US"/>
          </a:p>
        </p:txBody>
      </p:sp>
    </p:spTree>
    <p:extLst>
      <p:ext uri="{BB962C8B-B14F-4D97-AF65-F5344CB8AC3E}">
        <p14:creationId xmlns:p14="http://schemas.microsoft.com/office/powerpoint/2010/main" val="2314337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7A4FCEFE-EA27-4985-A241-ABBC6AE1467D}" type="datetime1">
              <a:rPr lang="en-GB" smtClean="0"/>
              <a:t>23/11/2015</a:t>
            </a:fld>
            <a:endParaRPr lang="en-US"/>
          </a:p>
        </p:txBody>
      </p:sp>
      <p:sp>
        <p:nvSpPr>
          <p:cNvPr id="5" name="Нижний колонтитул 4"/>
          <p:cNvSpPr>
            <a:spLocks noGrp="1"/>
          </p:cNvSpPr>
          <p:nvPr>
            <p:ph type="ftr" sz="quarter" idx="11"/>
          </p:nvPr>
        </p:nvSpPr>
        <p:spPr/>
        <p:txBody>
          <a:bodyPr/>
          <a:lstStyle/>
          <a:p>
            <a:r>
              <a:rPr lang="en-US" smtClean="0"/>
              <a:t>© Cambridge University Press 2016</a:t>
            </a:r>
            <a:endParaRPr lang="en-US"/>
          </a:p>
        </p:txBody>
      </p:sp>
      <p:sp>
        <p:nvSpPr>
          <p:cNvPr id="6" name="Номер слайда 5"/>
          <p:cNvSpPr>
            <a:spLocks noGrp="1"/>
          </p:cNvSpPr>
          <p:nvPr>
            <p:ph type="sldNum" sz="quarter" idx="12"/>
          </p:nvPr>
        </p:nvSpPr>
        <p:spPr/>
        <p:txBody>
          <a:bodyPr/>
          <a:lstStyle/>
          <a:p>
            <a:fld id="{F5042F93-76DD-4ACE-8F58-C75C5112F077}" type="slidenum">
              <a:rPr lang="en-US" smtClean="0"/>
              <a:t>‹#›</a:t>
            </a:fld>
            <a:endParaRPr lang="en-US"/>
          </a:p>
        </p:txBody>
      </p:sp>
    </p:spTree>
    <p:extLst>
      <p:ext uri="{BB962C8B-B14F-4D97-AF65-F5344CB8AC3E}">
        <p14:creationId xmlns:p14="http://schemas.microsoft.com/office/powerpoint/2010/main" val="673830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54B527E-1F89-41B1-9CA5-46484ADD1548}" type="datetime1">
              <a:rPr lang="en-GB" smtClean="0"/>
              <a:t>23/11/2015</a:t>
            </a:fld>
            <a:endParaRPr lang="en-US"/>
          </a:p>
        </p:txBody>
      </p:sp>
      <p:sp>
        <p:nvSpPr>
          <p:cNvPr id="5" name="Нижний колонтитул 4"/>
          <p:cNvSpPr>
            <a:spLocks noGrp="1"/>
          </p:cNvSpPr>
          <p:nvPr>
            <p:ph type="ftr" sz="quarter" idx="11"/>
          </p:nvPr>
        </p:nvSpPr>
        <p:spPr/>
        <p:txBody>
          <a:bodyPr/>
          <a:lstStyle/>
          <a:p>
            <a:r>
              <a:rPr lang="en-US" smtClean="0"/>
              <a:t>© Cambridge University Press 2016</a:t>
            </a:r>
            <a:endParaRPr lang="en-US"/>
          </a:p>
        </p:txBody>
      </p:sp>
      <p:sp>
        <p:nvSpPr>
          <p:cNvPr id="6" name="Номер слайда 5"/>
          <p:cNvSpPr>
            <a:spLocks noGrp="1"/>
          </p:cNvSpPr>
          <p:nvPr>
            <p:ph type="sldNum" sz="quarter" idx="12"/>
          </p:nvPr>
        </p:nvSpPr>
        <p:spPr/>
        <p:txBody>
          <a:bodyPr/>
          <a:lstStyle/>
          <a:p>
            <a:fld id="{F5042F93-76DD-4ACE-8F58-C75C5112F077}" type="slidenum">
              <a:rPr lang="en-US" smtClean="0"/>
              <a:t>‹#›</a:t>
            </a:fld>
            <a:endParaRPr lang="en-US"/>
          </a:p>
        </p:txBody>
      </p:sp>
    </p:spTree>
    <p:extLst>
      <p:ext uri="{BB962C8B-B14F-4D97-AF65-F5344CB8AC3E}">
        <p14:creationId xmlns:p14="http://schemas.microsoft.com/office/powerpoint/2010/main" val="2251279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AB56DFF7-7897-4399-8609-16EAF7930929}" type="datetime1">
              <a:rPr lang="en-GB" smtClean="0"/>
              <a:t>23/11/2015</a:t>
            </a:fld>
            <a:endParaRPr lang="en-US"/>
          </a:p>
        </p:txBody>
      </p:sp>
      <p:sp>
        <p:nvSpPr>
          <p:cNvPr id="6" name="Нижний колонтитул 5"/>
          <p:cNvSpPr>
            <a:spLocks noGrp="1"/>
          </p:cNvSpPr>
          <p:nvPr>
            <p:ph type="ftr" sz="quarter" idx="11"/>
          </p:nvPr>
        </p:nvSpPr>
        <p:spPr/>
        <p:txBody>
          <a:bodyPr/>
          <a:lstStyle/>
          <a:p>
            <a:r>
              <a:rPr lang="en-US" smtClean="0"/>
              <a:t>© Cambridge University Press 2016</a:t>
            </a:r>
            <a:endParaRPr lang="en-US"/>
          </a:p>
        </p:txBody>
      </p:sp>
      <p:sp>
        <p:nvSpPr>
          <p:cNvPr id="7" name="Номер слайда 6"/>
          <p:cNvSpPr>
            <a:spLocks noGrp="1"/>
          </p:cNvSpPr>
          <p:nvPr>
            <p:ph type="sldNum" sz="quarter" idx="12"/>
          </p:nvPr>
        </p:nvSpPr>
        <p:spPr/>
        <p:txBody>
          <a:bodyPr/>
          <a:lstStyle/>
          <a:p>
            <a:fld id="{F5042F93-76DD-4ACE-8F58-C75C5112F077}" type="slidenum">
              <a:rPr lang="en-US" smtClean="0"/>
              <a:t>‹#›</a:t>
            </a:fld>
            <a:endParaRPr lang="en-US"/>
          </a:p>
        </p:txBody>
      </p:sp>
    </p:spTree>
    <p:extLst>
      <p:ext uri="{BB962C8B-B14F-4D97-AF65-F5344CB8AC3E}">
        <p14:creationId xmlns:p14="http://schemas.microsoft.com/office/powerpoint/2010/main" val="1066940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0B9E4032-AA38-49E5-ACE8-10BF6697403A}" type="datetime1">
              <a:rPr lang="en-GB" smtClean="0"/>
              <a:t>23/11/2015</a:t>
            </a:fld>
            <a:endParaRPr lang="en-US"/>
          </a:p>
        </p:txBody>
      </p:sp>
      <p:sp>
        <p:nvSpPr>
          <p:cNvPr id="8" name="Нижний колонтитул 7"/>
          <p:cNvSpPr>
            <a:spLocks noGrp="1"/>
          </p:cNvSpPr>
          <p:nvPr>
            <p:ph type="ftr" sz="quarter" idx="11"/>
          </p:nvPr>
        </p:nvSpPr>
        <p:spPr/>
        <p:txBody>
          <a:bodyPr/>
          <a:lstStyle/>
          <a:p>
            <a:r>
              <a:rPr lang="en-US" smtClean="0"/>
              <a:t>© Cambridge University Press 2016</a:t>
            </a:r>
            <a:endParaRPr lang="en-US"/>
          </a:p>
        </p:txBody>
      </p:sp>
      <p:sp>
        <p:nvSpPr>
          <p:cNvPr id="9" name="Номер слайда 8"/>
          <p:cNvSpPr>
            <a:spLocks noGrp="1"/>
          </p:cNvSpPr>
          <p:nvPr>
            <p:ph type="sldNum" sz="quarter" idx="12"/>
          </p:nvPr>
        </p:nvSpPr>
        <p:spPr/>
        <p:txBody>
          <a:bodyPr/>
          <a:lstStyle/>
          <a:p>
            <a:fld id="{F5042F93-76DD-4ACE-8F58-C75C5112F077}" type="slidenum">
              <a:rPr lang="en-US" smtClean="0"/>
              <a:t>‹#›</a:t>
            </a:fld>
            <a:endParaRPr lang="en-US"/>
          </a:p>
        </p:txBody>
      </p:sp>
    </p:spTree>
    <p:extLst>
      <p:ext uri="{BB962C8B-B14F-4D97-AF65-F5344CB8AC3E}">
        <p14:creationId xmlns:p14="http://schemas.microsoft.com/office/powerpoint/2010/main" val="3752158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79EDE311-E72B-4B02-B4E8-FFCE0245262B}" type="datetime1">
              <a:rPr lang="en-GB" smtClean="0"/>
              <a:t>23/11/2015</a:t>
            </a:fld>
            <a:endParaRPr lang="en-US"/>
          </a:p>
        </p:txBody>
      </p:sp>
      <p:sp>
        <p:nvSpPr>
          <p:cNvPr id="4" name="Нижний колонтитул 3"/>
          <p:cNvSpPr>
            <a:spLocks noGrp="1"/>
          </p:cNvSpPr>
          <p:nvPr>
            <p:ph type="ftr" sz="quarter" idx="11"/>
          </p:nvPr>
        </p:nvSpPr>
        <p:spPr/>
        <p:txBody>
          <a:bodyPr/>
          <a:lstStyle/>
          <a:p>
            <a:r>
              <a:rPr lang="en-US" smtClean="0"/>
              <a:t>© Cambridge University Press 2016</a:t>
            </a:r>
            <a:endParaRPr lang="en-US"/>
          </a:p>
        </p:txBody>
      </p:sp>
      <p:sp>
        <p:nvSpPr>
          <p:cNvPr id="5" name="Номер слайда 4"/>
          <p:cNvSpPr>
            <a:spLocks noGrp="1"/>
          </p:cNvSpPr>
          <p:nvPr>
            <p:ph type="sldNum" sz="quarter" idx="12"/>
          </p:nvPr>
        </p:nvSpPr>
        <p:spPr/>
        <p:txBody>
          <a:bodyPr/>
          <a:lstStyle/>
          <a:p>
            <a:fld id="{F5042F93-76DD-4ACE-8F58-C75C5112F077}" type="slidenum">
              <a:rPr lang="en-US" smtClean="0"/>
              <a:t>‹#›</a:t>
            </a:fld>
            <a:endParaRPr lang="en-US"/>
          </a:p>
        </p:txBody>
      </p:sp>
    </p:spTree>
    <p:extLst>
      <p:ext uri="{BB962C8B-B14F-4D97-AF65-F5344CB8AC3E}">
        <p14:creationId xmlns:p14="http://schemas.microsoft.com/office/powerpoint/2010/main" val="2593546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5F2F2D0-577D-42B9-A78D-2840E0C59521}" type="datetime1">
              <a:rPr lang="en-GB" smtClean="0"/>
              <a:t>23/11/2015</a:t>
            </a:fld>
            <a:endParaRPr lang="en-US"/>
          </a:p>
        </p:txBody>
      </p:sp>
      <p:sp>
        <p:nvSpPr>
          <p:cNvPr id="3" name="Нижний колонтитул 2"/>
          <p:cNvSpPr>
            <a:spLocks noGrp="1"/>
          </p:cNvSpPr>
          <p:nvPr>
            <p:ph type="ftr" sz="quarter" idx="11"/>
          </p:nvPr>
        </p:nvSpPr>
        <p:spPr/>
        <p:txBody>
          <a:bodyPr/>
          <a:lstStyle/>
          <a:p>
            <a:r>
              <a:rPr lang="en-US" smtClean="0"/>
              <a:t>© Cambridge University Press 2016</a:t>
            </a:r>
            <a:endParaRPr lang="en-US"/>
          </a:p>
        </p:txBody>
      </p:sp>
      <p:sp>
        <p:nvSpPr>
          <p:cNvPr id="4" name="Номер слайда 3"/>
          <p:cNvSpPr>
            <a:spLocks noGrp="1"/>
          </p:cNvSpPr>
          <p:nvPr>
            <p:ph type="sldNum" sz="quarter" idx="12"/>
          </p:nvPr>
        </p:nvSpPr>
        <p:spPr/>
        <p:txBody>
          <a:bodyPr/>
          <a:lstStyle/>
          <a:p>
            <a:fld id="{F5042F93-76DD-4ACE-8F58-C75C5112F077}" type="slidenum">
              <a:rPr lang="en-US" smtClean="0"/>
              <a:t>‹#›</a:t>
            </a:fld>
            <a:endParaRPr lang="en-US"/>
          </a:p>
        </p:txBody>
      </p:sp>
    </p:spTree>
    <p:extLst>
      <p:ext uri="{BB962C8B-B14F-4D97-AF65-F5344CB8AC3E}">
        <p14:creationId xmlns:p14="http://schemas.microsoft.com/office/powerpoint/2010/main" val="1719081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2411A31-1DBE-4800-BAA2-F1888C237436}" type="datetime1">
              <a:rPr lang="en-GB" smtClean="0"/>
              <a:t>23/11/2015</a:t>
            </a:fld>
            <a:endParaRPr lang="en-US"/>
          </a:p>
        </p:txBody>
      </p:sp>
      <p:sp>
        <p:nvSpPr>
          <p:cNvPr id="6" name="Нижний колонтитул 5"/>
          <p:cNvSpPr>
            <a:spLocks noGrp="1"/>
          </p:cNvSpPr>
          <p:nvPr>
            <p:ph type="ftr" sz="quarter" idx="11"/>
          </p:nvPr>
        </p:nvSpPr>
        <p:spPr/>
        <p:txBody>
          <a:bodyPr/>
          <a:lstStyle/>
          <a:p>
            <a:r>
              <a:rPr lang="en-US" smtClean="0"/>
              <a:t>© Cambridge University Press 2016</a:t>
            </a:r>
            <a:endParaRPr lang="en-US"/>
          </a:p>
        </p:txBody>
      </p:sp>
      <p:sp>
        <p:nvSpPr>
          <p:cNvPr id="7" name="Номер слайда 6"/>
          <p:cNvSpPr>
            <a:spLocks noGrp="1"/>
          </p:cNvSpPr>
          <p:nvPr>
            <p:ph type="sldNum" sz="quarter" idx="12"/>
          </p:nvPr>
        </p:nvSpPr>
        <p:spPr/>
        <p:txBody>
          <a:bodyPr/>
          <a:lstStyle/>
          <a:p>
            <a:fld id="{F5042F93-76DD-4ACE-8F58-C75C5112F077}" type="slidenum">
              <a:rPr lang="en-US" smtClean="0"/>
              <a:t>‹#›</a:t>
            </a:fld>
            <a:endParaRPr lang="en-US"/>
          </a:p>
        </p:txBody>
      </p:sp>
    </p:spTree>
    <p:extLst>
      <p:ext uri="{BB962C8B-B14F-4D97-AF65-F5344CB8AC3E}">
        <p14:creationId xmlns:p14="http://schemas.microsoft.com/office/powerpoint/2010/main" val="118068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AE1F08B-6688-4014-81A8-080DB4C8CD2A}" type="datetime1">
              <a:rPr lang="en-GB" smtClean="0"/>
              <a:t>23/11/2015</a:t>
            </a:fld>
            <a:endParaRPr lang="en-US"/>
          </a:p>
        </p:txBody>
      </p:sp>
      <p:sp>
        <p:nvSpPr>
          <p:cNvPr id="6" name="Нижний колонтитул 5"/>
          <p:cNvSpPr>
            <a:spLocks noGrp="1"/>
          </p:cNvSpPr>
          <p:nvPr>
            <p:ph type="ftr" sz="quarter" idx="11"/>
          </p:nvPr>
        </p:nvSpPr>
        <p:spPr/>
        <p:txBody>
          <a:bodyPr/>
          <a:lstStyle/>
          <a:p>
            <a:r>
              <a:rPr lang="en-US" smtClean="0"/>
              <a:t>© Cambridge University Press 2016</a:t>
            </a:r>
            <a:endParaRPr lang="en-US"/>
          </a:p>
        </p:txBody>
      </p:sp>
      <p:sp>
        <p:nvSpPr>
          <p:cNvPr id="7" name="Номер слайда 6"/>
          <p:cNvSpPr>
            <a:spLocks noGrp="1"/>
          </p:cNvSpPr>
          <p:nvPr>
            <p:ph type="sldNum" sz="quarter" idx="12"/>
          </p:nvPr>
        </p:nvSpPr>
        <p:spPr/>
        <p:txBody>
          <a:bodyPr/>
          <a:lstStyle/>
          <a:p>
            <a:fld id="{F5042F93-76DD-4ACE-8F58-C75C5112F077}" type="slidenum">
              <a:rPr lang="en-US" smtClean="0"/>
              <a:t>‹#›</a:t>
            </a:fld>
            <a:endParaRPr lang="en-US"/>
          </a:p>
        </p:txBody>
      </p:sp>
    </p:spTree>
    <p:extLst>
      <p:ext uri="{BB962C8B-B14F-4D97-AF65-F5344CB8AC3E}">
        <p14:creationId xmlns:p14="http://schemas.microsoft.com/office/powerpoint/2010/main" val="1390612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42C22-CBEC-4BED-9B3F-335458682DE9}" type="datetime1">
              <a:rPr lang="en-GB" smtClean="0"/>
              <a:t>23/11/2015</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Cambridge University Press 2016</a:t>
            </a:r>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042F93-76DD-4ACE-8F58-C75C5112F077}" type="slidenum">
              <a:rPr lang="en-US" smtClean="0"/>
              <a:t>‹#›</a:t>
            </a:fld>
            <a:endParaRPr lang="en-US"/>
          </a:p>
        </p:txBody>
      </p:sp>
    </p:spTree>
    <p:extLst>
      <p:ext uri="{BB962C8B-B14F-4D97-AF65-F5344CB8AC3E}">
        <p14:creationId xmlns:p14="http://schemas.microsoft.com/office/powerpoint/2010/main" val="3312678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714500"/>
            <a:ext cx="9144000" cy="2387600"/>
          </a:xfrm>
        </p:spPr>
        <p:txBody>
          <a:bodyPr>
            <a:normAutofit/>
          </a:bodyPr>
          <a:lstStyle/>
          <a:p>
            <a:r>
              <a:rPr lang="en-US" dirty="0" smtClean="0"/>
              <a:t>Future continuous &amp;</a:t>
            </a:r>
            <a:br>
              <a:rPr lang="en-US" dirty="0" smtClean="0"/>
            </a:br>
            <a:r>
              <a:rPr lang="en-US" dirty="0" smtClean="0"/>
              <a:t>Future perfect</a:t>
            </a:r>
            <a:endParaRPr lang="en-US" dirty="0"/>
          </a:p>
        </p:txBody>
      </p:sp>
      <p:sp>
        <p:nvSpPr>
          <p:cNvPr id="4" name="Footer Placeholder 3"/>
          <p:cNvSpPr>
            <a:spLocks noGrp="1"/>
          </p:cNvSpPr>
          <p:nvPr>
            <p:ph type="ftr" sz="quarter" idx="11"/>
          </p:nvPr>
        </p:nvSpPr>
        <p:spPr/>
        <p:txBody>
          <a:bodyPr/>
          <a:lstStyle/>
          <a:p>
            <a:r>
              <a:rPr lang="en-US" smtClean="0"/>
              <a:t>© Cambridge University Press 2016</a:t>
            </a:r>
            <a:endParaRPr lang="en-US"/>
          </a:p>
        </p:txBody>
      </p:sp>
      <p:pic>
        <p:nvPicPr>
          <p:cNvPr id="5" name="Picture 4"/>
          <p:cNvPicPr>
            <a:picLocks noChangeAspect="1"/>
          </p:cNvPicPr>
          <p:nvPr/>
        </p:nvPicPr>
        <p:blipFill>
          <a:blip r:embed="rId2"/>
          <a:stretch>
            <a:fillRect/>
          </a:stretch>
        </p:blipFill>
        <p:spPr>
          <a:xfrm>
            <a:off x="0" y="0"/>
            <a:ext cx="12192000" cy="1714500"/>
          </a:xfrm>
          <a:prstGeom prst="rect">
            <a:avLst/>
          </a:prstGeom>
        </p:spPr>
      </p:pic>
    </p:spTree>
    <p:extLst>
      <p:ext uri="{BB962C8B-B14F-4D97-AF65-F5344CB8AC3E}">
        <p14:creationId xmlns:p14="http://schemas.microsoft.com/office/powerpoint/2010/main" val="1494165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5400" y="-26719"/>
            <a:ext cx="12166600" cy="1066800"/>
          </a:xfrm>
          <a:prstGeom prst="rect">
            <a:avLst/>
          </a:prstGeom>
        </p:spPr>
      </p:pic>
      <p:sp>
        <p:nvSpPr>
          <p:cNvPr id="3" name="Content Placeholder 2"/>
          <p:cNvSpPr>
            <a:spLocks noGrp="1"/>
          </p:cNvSpPr>
          <p:nvPr>
            <p:ph idx="1"/>
          </p:nvPr>
        </p:nvSpPr>
        <p:spPr>
          <a:xfrm>
            <a:off x="838200" y="2109457"/>
            <a:ext cx="5607867" cy="4067505"/>
          </a:xfrm>
        </p:spPr>
        <p:txBody>
          <a:bodyPr>
            <a:normAutofit/>
          </a:bodyPr>
          <a:lstStyle/>
          <a:p>
            <a:pPr marL="0" indent="0">
              <a:buNone/>
            </a:pPr>
            <a:r>
              <a:rPr lang="en-GB" b="1" dirty="0" smtClean="0"/>
              <a:t>1</a:t>
            </a:r>
            <a:r>
              <a:rPr lang="en-GB" dirty="0" smtClean="0"/>
              <a:t> ________ will be studying at university in a few years time.</a:t>
            </a:r>
          </a:p>
          <a:p>
            <a:pPr marL="0" indent="0">
              <a:buNone/>
            </a:pPr>
            <a:r>
              <a:rPr lang="en-GB" b="1" dirty="0" smtClean="0"/>
              <a:t>2</a:t>
            </a:r>
            <a:r>
              <a:rPr lang="en-GB" dirty="0" smtClean="0"/>
              <a:t> ________ will have passed all his/her exams by the end of the year.</a:t>
            </a:r>
          </a:p>
          <a:p>
            <a:pPr marL="0" indent="0">
              <a:buNone/>
            </a:pPr>
            <a:r>
              <a:rPr lang="en-GB" b="1" dirty="0" smtClean="0"/>
              <a:t>3</a:t>
            </a:r>
            <a:r>
              <a:rPr lang="en-GB" dirty="0" smtClean="0"/>
              <a:t> </a:t>
            </a:r>
            <a:r>
              <a:rPr lang="en-GB" dirty="0"/>
              <a:t>________ </a:t>
            </a:r>
            <a:r>
              <a:rPr lang="en-GB" dirty="0" smtClean="0"/>
              <a:t>will be spending the summer abroad.</a:t>
            </a:r>
            <a:endParaRPr lang="en-GB" dirty="0"/>
          </a:p>
          <a:p>
            <a:pPr marL="0" indent="0">
              <a:buNone/>
            </a:pPr>
            <a:r>
              <a:rPr lang="en-GB" b="1" dirty="0" smtClean="0"/>
              <a:t>4</a:t>
            </a:r>
            <a:r>
              <a:rPr lang="en-GB" dirty="0" smtClean="0"/>
              <a:t> </a:t>
            </a:r>
            <a:r>
              <a:rPr lang="en-GB" dirty="0"/>
              <a:t>________ </a:t>
            </a:r>
            <a:r>
              <a:rPr lang="en-GB" dirty="0" smtClean="0"/>
              <a:t>will have tidied his/her bedroom by Sunday.</a:t>
            </a:r>
            <a:endParaRPr lang="en-GB" dirty="0"/>
          </a:p>
          <a:p>
            <a:pPr marL="0" indent="0">
              <a:buNone/>
            </a:pPr>
            <a:endParaRPr lang="en-GB" i="1" dirty="0"/>
          </a:p>
          <a:p>
            <a:pPr marL="0" indent="0">
              <a:buNone/>
            </a:pPr>
            <a:endParaRPr lang="en-GB" i="1" dirty="0"/>
          </a:p>
          <a:p>
            <a:pPr marL="0" indent="0">
              <a:buNone/>
            </a:pPr>
            <a:endParaRPr lang="en-GB" i="1" dirty="0" smtClean="0"/>
          </a:p>
        </p:txBody>
      </p:sp>
      <p:sp>
        <p:nvSpPr>
          <p:cNvPr id="4" name="Footer Placeholder 3"/>
          <p:cNvSpPr>
            <a:spLocks noGrp="1"/>
          </p:cNvSpPr>
          <p:nvPr>
            <p:ph type="ftr" sz="quarter" idx="11"/>
          </p:nvPr>
        </p:nvSpPr>
        <p:spPr/>
        <p:txBody>
          <a:bodyPr/>
          <a:lstStyle/>
          <a:p>
            <a:r>
              <a:rPr lang="en-US" smtClean="0"/>
              <a:t>© Cambridge University Press 2016</a:t>
            </a:r>
            <a:endParaRPr lang="en-US"/>
          </a:p>
        </p:txBody>
      </p:sp>
      <p:sp>
        <p:nvSpPr>
          <p:cNvPr id="2" name="Title 1"/>
          <p:cNvSpPr>
            <a:spLocks noGrp="1"/>
          </p:cNvSpPr>
          <p:nvPr>
            <p:ph type="title"/>
          </p:nvPr>
        </p:nvSpPr>
        <p:spPr/>
        <p:txBody>
          <a:bodyPr/>
          <a:lstStyle/>
          <a:p>
            <a:r>
              <a:rPr lang="en-GB" b="1" dirty="0" smtClean="0"/>
              <a:t>Guess your friends’ future!</a:t>
            </a:r>
            <a:endParaRPr lang="en-GB" b="1" dirty="0"/>
          </a:p>
        </p:txBody>
      </p:sp>
      <p:sp>
        <p:nvSpPr>
          <p:cNvPr id="6" name="TextBox 5"/>
          <p:cNvSpPr txBox="1"/>
          <p:nvPr/>
        </p:nvSpPr>
        <p:spPr>
          <a:xfrm>
            <a:off x="6545655" y="2093114"/>
            <a:ext cx="4798337" cy="3539430"/>
          </a:xfrm>
          <a:prstGeom prst="rect">
            <a:avLst/>
          </a:prstGeom>
          <a:noFill/>
        </p:spPr>
        <p:txBody>
          <a:bodyPr wrap="square" rtlCol="0">
            <a:spAutoFit/>
          </a:bodyPr>
          <a:lstStyle/>
          <a:p>
            <a:r>
              <a:rPr lang="en-GB" sz="2800" b="1" dirty="0"/>
              <a:t>5</a:t>
            </a:r>
            <a:r>
              <a:rPr lang="en-GB" sz="2800" dirty="0" smtClean="0"/>
              <a:t> </a:t>
            </a:r>
            <a:r>
              <a:rPr lang="en-GB" sz="2800" dirty="0"/>
              <a:t>________ </a:t>
            </a:r>
            <a:r>
              <a:rPr lang="en-GB" sz="2800" dirty="0" smtClean="0"/>
              <a:t>will have saved enough money to buy something in 6 month’s time.</a:t>
            </a:r>
            <a:endParaRPr lang="en-GB" sz="2800" dirty="0"/>
          </a:p>
          <a:p>
            <a:r>
              <a:rPr lang="en-GB" sz="2800" b="1" dirty="0"/>
              <a:t>6</a:t>
            </a:r>
            <a:r>
              <a:rPr lang="en-GB" sz="2800" dirty="0" smtClean="0"/>
              <a:t> </a:t>
            </a:r>
            <a:r>
              <a:rPr lang="en-GB" sz="2800" dirty="0"/>
              <a:t>________ </a:t>
            </a:r>
            <a:r>
              <a:rPr lang="en-GB" sz="2800" dirty="0" smtClean="0"/>
              <a:t>won’t be going on holiday with his/her parents this year.</a:t>
            </a:r>
            <a:endParaRPr lang="en-GB" sz="2800" dirty="0"/>
          </a:p>
          <a:p>
            <a:r>
              <a:rPr lang="en-GB" sz="2800" b="1" dirty="0"/>
              <a:t>7</a:t>
            </a:r>
            <a:r>
              <a:rPr lang="en-GB" sz="2800" dirty="0" smtClean="0"/>
              <a:t> </a:t>
            </a:r>
            <a:r>
              <a:rPr lang="en-GB" sz="2800" dirty="0"/>
              <a:t>________ ________________</a:t>
            </a:r>
            <a:endParaRPr lang="en-GB" sz="2800" dirty="0" smtClean="0"/>
          </a:p>
          <a:p>
            <a:r>
              <a:rPr lang="en-GB" sz="2800" b="1" dirty="0"/>
              <a:t>8</a:t>
            </a:r>
            <a:r>
              <a:rPr lang="en-GB" sz="2800" dirty="0" smtClean="0"/>
              <a:t> ________ ________________</a:t>
            </a:r>
          </a:p>
        </p:txBody>
      </p:sp>
      <p:sp>
        <p:nvSpPr>
          <p:cNvPr id="7" name="TextBox 6"/>
          <p:cNvSpPr txBox="1"/>
          <p:nvPr/>
        </p:nvSpPr>
        <p:spPr>
          <a:xfrm>
            <a:off x="896292" y="1539089"/>
            <a:ext cx="6654298" cy="400110"/>
          </a:xfrm>
          <a:prstGeom prst="rect">
            <a:avLst/>
          </a:prstGeom>
          <a:noFill/>
        </p:spPr>
        <p:txBody>
          <a:bodyPr wrap="square" rtlCol="0">
            <a:spAutoFit/>
          </a:bodyPr>
          <a:lstStyle/>
          <a:p>
            <a:r>
              <a:rPr lang="en-GB" sz="2000" b="1" dirty="0"/>
              <a:t>Write your classmate’s names. Write 2 of your own ideas.</a:t>
            </a:r>
          </a:p>
        </p:txBody>
      </p:sp>
    </p:spTree>
    <p:extLst>
      <p:ext uri="{BB962C8B-B14F-4D97-AF65-F5344CB8AC3E}">
        <p14:creationId xmlns:p14="http://schemas.microsoft.com/office/powerpoint/2010/main" val="2871496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472" y="430962"/>
            <a:ext cx="10515600" cy="1325563"/>
          </a:xfrm>
        </p:spPr>
        <p:txBody>
          <a:bodyPr/>
          <a:lstStyle/>
          <a:p>
            <a:r>
              <a:rPr lang="en-GB" b="1" dirty="0" smtClean="0"/>
              <a:t>Acknowledgements</a:t>
            </a:r>
            <a:endParaRPr lang="en-US" b="1" dirty="0"/>
          </a:p>
        </p:txBody>
      </p:sp>
      <p:sp>
        <p:nvSpPr>
          <p:cNvPr id="3" name="Content Placeholder 2"/>
          <p:cNvSpPr>
            <a:spLocks noGrp="1"/>
          </p:cNvSpPr>
          <p:nvPr>
            <p:ph idx="1"/>
          </p:nvPr>
        </p:nvSpPr>
        <p:spPr>
          <a:xfrm>
            <a:off x="733245" y="1623974"/>
            <a:ext cx="10620555" cy="4552989"/>
          </a:xfrm>
        </p:spPr>
        <p:txBody>
          <a:bodyPr>
            <a:normAutofit fontScale="77500" lnSpcReduction="20000"/>
          </a:bodyPr>
          <a:lstStyle/>
          <a:p>
            <a:pPr marL="0" indent="0">
              <a:buNone/>
            </a:pPr>
            <a:r>
              <a:rPr lang="en-GB" dirty="0"/>
              <a:t>The authors and publishers acknowledge the following sources of copyright material and are grateful for the permissions granted. While every effort has been made, it has not always been possible to identify the sources of all the material used, or to trace all copyright holders. If any omissions are brought to our notice, we will be happy to include the appropriate acknowledgements on reprinting and in the next update to the digital edition, as applicable. </a:t>
            </a:r>
          </a:p>
          <a:p>
            <a:pPr marL="0" indent="0">
              <a:buNone/>
            </a:pPr>
            <a:r>
              <a:rPr lang="en-GB" dirty="0" smtClean="0">
                <a:solidFill>
                  <a:prstClr val="black"/>
                </a:solidFill>
              </a:rPr>
              <a:t>The </a:t>
            </a:r>
            <a:r>
              <a:rPr lang="en-GB" dirty="0">
                <a:solidFill>
                  <a:prstClr val="black"/>
                </a:solidFill>
              </a:rPr>
              <a:t>publishers are grateful to the following for permission to reproduce copyright photographs and material:</a:t>
            </a:r>
          </a:p>
          <a:p>
            <a:pPr marL="0" indent="0">
              <a:buNone/>
            </a:pPr>
            <a:r>
              <a:rPr lang="en-GB" dirty="0" smtClean="0"/>
              <a:t>Slide 3: ©Ron Ellis/Shutterstock.</a:t>
            </a:r>
          </a:p>
          <a:p>
            <a:pPr marL="0" indent="0">
              <a:buNone/>
            </a:pPr>
            <a:endParaRPr lang="en-GB" dirty="0" smtClean="0"/>
          </a:p>
          <a:p>
            <a:pPr marL="0" indent="0">
              <a:buNone/>
            </a:pPr>
            <a:r>
              <a:rPr lang="en-GB" dirty="0">
                <a:solidFill>
                  <a:prstClr val="black"/>
                </a:solidFill>
              </a:rPr>
              <a:t>The publishers are grateful to the following </a:t>
            </a:r>
            <a:r>
              <a:rPr lang="en-GB" dirty="0" smtClean="0">
                <a:solidFill>
                  <a:prstClr val="black"/>
                </a:solidFill>
              </a:rPr>
              <a:t>illustrator:</a:t>
            </a:r>
            <a:endParaRPr lang="en-GB" dirty="0"/>
          </a:p>
          <a:p>
            <a:pPr marL="0" indent="0">
              <a:buNone/>
            </a:pPr>
            <a:r>
              <a:rPr lang="en-GB" dirty="0" smtClean="0"/>
              <a:t>Slide 2:  Julian </a:t>
            </a:r>
            <a:r>
              <a:rPr lang="en-GB" dirty="0" err="1" smtClean="0"/>
              <a:t>Mosedale</a:t>
            </a:r>
            <a:r>
              <a:rPr lang="en-GB" dirty="0" smtClean="0"/>
              <a:t>.</a:t>
            </a:r>
            <a:endParaRPr lang="en-US" dirty="0"/>
          </a:p>
          <a:p>
            <a:pPr marL="0" indent="0">
              <a:buNone/>
            </a:pPr>
            <a:endParaRPr lang="en-GB" dirty="0" smtClean="0"/>
          </a:p>
          <a:p>
            <a:pPr marL="0" indent="0">
              <a:buNone/>
            </a:pPr>
            <a:r>
              <a:rPr lang="en-GB" dirty="0" smtClean="0"/>
              <a:t>Written </a:t>
            </a:r>
            <a:r>
              <a:rPr lang="en-GB" dirty="0"/>
              <a:t>by Emma </a:t>
            </a:r>
            <a:r>
              <a:rPr lang="en-GB" dirty="0" err="1" smtClean="0"/>
              <a:t>Szlachta</a:t>
            </a:r>
            <a:r>
              <a:rPr lang="en-GB" smtClean="0"/>
              <a:t>.</a:t>
            </a:r>
            <a:endParaRPr lang="en-GB" dirty="0"/>
          </a:p>
          <a:p>
            <a:pPr marL="0" indent="0">
              <a:buNone/>
            </a:pPr>
            <a:endParaRPr lang="en-US" dirty="0"/>
          </a:p>
        </p:txBody>
      </p:sp>
      <p:sp>
        <p:nvSpPr>
          <p:cNvPr id="4" name="Footer Placeholder 3"/>
          <p:cNvSpPr>
            <a:spLocks noGrp="1"/>
          </p:cNvSpPr>
          <p:nvPr>
            <p:ph type="ftr" sz="quarter" idx="11"/>
          </p:nvPr>
        </p:nvSpPr>
        <p:spPr/>
        <p:txBody>
          <a:bodyPr/>
          <a:lstStyle/>
          <a:p>
            <a:r>
              <a:rPr lang="en-US" smtClean="0"/>
              <a:t>© Cambridge University Press 2016</a:t>
            </a:r>
            <a:endParaRPr lang="en-US"/>
          </a:p>
        </p:txBody>
      </p:sp>
    </p:spTree>
    <p:extLst>
      <p:ext uri="{BB962C8B-B14F-4D97-AF65-F5344CB8AC3E}">
        <p14:creationId xmlns:p14="http://schemas.microsoft.com/office/powerpoint/2010/main" val="3826543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25400" y="-26719"/>
            <a:ext cx="12166600" cy="1066800"/>
          </a:xfrm>
          <a:prstGeom prst="rect">
            <a:avLst/>
          </a:prstGeom>
        </p:spPr>
      </p:pic>
      <p:sp>
        <p:nvSpPr>
          <p:cNvPr id="3" name="Content Placeholder 2"/>
          <p:cNvSpPr>
            <a:spLocks noGrp="1"/>
          </p:cNvSpPr>
          <p:nvPr>
            <p:ph idx="1"/>
          </p:nvPr>
        </p:nvSpPr>
        <p:spPr>
          <a:xfrm>
            <a:off x="988521" y="4476996"/>
            <a:ext cx="10250979" cy="1935677"/>
          </a:xfrm>
        </p:spPr>
        <p:txBody>
          <a:bodyPr>
            <a:normAutofit/>
          </a:bodyPr>
          <a:lstStyle/>
          <a:p>
            <a:pPr marL="0" indent="0">
              <a:lnSpc>
                <a:spcPct val="150000"/>
              </a:lnSpc>
              <a:buNone/>
            </a:pPr>
            <a:r>
              <a:rPr lang="en-GB" dirty="0" smtClean="0"/>
              <a:t>My dad </a:t>
            </a:r>
            <a:r>
              <a:rPr lang="en-GB" b="1" dirty="0" smtClean="0">
                <a:solidFill>
                  <a:srgbClr val="00B0F0"/>
                </a:solidFill>
              </a:rPr>
              <a:t>won’t be working </a:t>
            </a:r>
            <a:r>
              <a:rPr lang="en-GB" dirty="0" smtClean="0"/>
              <a:t>in the finance department next year.</a:t>
            </a:r>
          </a:p>
          <a:p>
            <a:pPr marL="0" indent="0">
              <a:lnSpc>
                <a:spcPct val="150000"/>
              </a:lnSpc>
              <a:buNone/>
            </a:pPr>
            <a:r>
              <a:rPr lang="en-GB" b="1" dirty="0" smtClean="0">
                <a:solidFill>
                  <a:srgbClr val="00B0F0"/>
                </a:solidFill>
              </a:rPr>
              <a:t>Will </a:t>
            </a:r>
            <a:r>
              <a:rPr lang="en-GB" dirty="0" smtClean="0"/>
              <a:t>you </a:t>
            </a:r>
            <a:r>
              <a:rPr lang="en-GB" b="1" dirty="0" smtClean="0">
                <a:solidFill>
                  <a:srgbClr val="00B0F0"/>
                </a:solidFill>
              </a:rPr>
              <a:t>be asking </a:t>
            </a:r>
            <a:r>
              <a:rPr lang="en-GB" dirty="0" smtClean="0"/>
              <a:t>for a refund when you take the shoes back?</a:t>
            </a:r>
          </a:p>
          <a:p>
            <a:pPr marL="0" indent="0">
              <a:buNone/>
            </a:pPr>
            <a:endParaRPr lang="en-GB" dirty="0" smtClean="0"/>
          </a:p>
          <a:p>
            <a:pPr marL="0" indent="0">
              <a:buNone/>
            </a:pPr>
            <a:endParaRPr lang="en-GB" dirty="0" smtClean="0"/>
          </a:p>
        </p:txBody>
      </p:sp>
      <p:sp>
        <p:nvSpPr>
          <p:cNvPr id="4" name="Footer Placeholder 3"/>
          <p:cNvSpPr>
            <a:spLocks noGrp="1"/>
          </p:cNvSpPr>
          <p:nvPr>
            <p:ph type="ftr" sz="quarter" idx="11"/>
          </p:nvPr>
        </p:nvSpPr>
        <p:spPr/>
        <p:txBody>
          <a:bodyPr/>
          <a:lstStyle/>
          <a:p>
            <a:r>
              <a:rPr lang="en-US" smtClean="0"/>
              <a:t>© Cambridge University Press 2016</a:t>
            </a:r>
            <a:endParaRPr lang="en-US"/>
          </a:p>
        </p:txBody>
      </p:sp>
      <p:sp>
        <p:nvSpPr>
          <p:cNvPr id="6" name="Title 1"/>
          <p:cNvSpPr>
            <a:spLocks noGrp="1"/>
          </p:cNvSpPr>
          <p:nvPr>
            <p:ph type="title"/>
          </p:nvPr>
        </p:nvSpPr>
        <p:spPr>
          <a:xfrm>
            <a:off x="838200" y="365125"/>
            <a:ext cx="10515600" cy="1325563"/>
          </a:xfrm>
        </p:spPr>
        <p:txBody>
          <a:bodyPr/>
          <a:lstStyle/>
          <a:p>
            <a:r>
              <a:rPr lang="en-GB" b="1" dirty="0" smtClean="0"/>
              <a:t>Future continuous</a:t>
            </a:r>
            <a:endParaRPr lang="en-GB" b="1" dirty="0"/>
          </a:p>
        </p:txBody>
      </p:sp>
      <p:sp>
        <p:nvSpPr>
          <p:cNvPr id="7" name="TextBox 6"/>
          <p:cNvSpPr txBox="1"/>
          <p:nvPr/>
        </p:nvSpPr>
        <p:spPr>
          <a:xfrm>
            <a:off x="3624809" y="3098362"/>
            <a:ext cx="832919" cy="523220"/>
          </a:xfrm>
          <a:prstGeom prst="rect">
            <a:avLst/>
          </a:prstGeom>
          <a:noFill/>
        </p:spPr>
        <p:txBody>
          <a:bodyPr wrap="square" rtlCol="0">
            <a:spAutoFit/>
          </a:bodyPr>
          <a:lstStyle/>
          <a:p>
            <a:pPr algn="ctr"/>
            <a:r>
              <a:rPr lang="en-GB" sz="2800" b="1" i="1" dirty="0" smtClean="0">
                <a:solidFill>
                  <a:srgbClr val="00B0F0"/>
                </a:solidFill>
              </a:rPr>
              <a:t>will</a:t>
            </a:r>
            <a:endParaRPr lang="en-GB" sz="2800" i="1" dirty="0"/>
          </a:p>
        </p:txBody>
      </p:sp>
      <p:sp>
        <p:nvSpPr>
          <p:cNvPr id="8" name="TextBox 7"/>
          <p:cNvSpPr txBox="1"/>
          <p:nvPr/>
        </p:nvSpPr>
        <p:spPr>
          <a:xfrm>
            <a:off x="6385271" y="3098362"/>
            <a:ext cx="3937476" cy="523220"/>
          </a:xfrm>
          <a:prstGeom prst="rect">
            <a:avLst/>
          </a:prstGeom>
          <a:noFill/>
        </p:spPr>
        <p:txBody>
          <a:bodyPr wrap="square" rtlCol="0">
            <a:spAutoFit/>
          </a:bodyPr>
          <a:lstStyle/>
          <a:p>
            <a:pPr algn="ctr"/>
            <a:r>
              <a:rPr lang="en-GB" sz="2800" b="1" i="1" dirty="0" smtClean="0">
                <a:solidFill>
                  <a:srgbClr val="00B0F0"/>
                </a:solidFill>
              </a:rPr>
              <a:t>the -</a:t>
            </a:r>
            <a:r>
              <a:rPr lang="en-GB" sz="2800" b="1" i="1" dirty="0" err="1" smtClean="0">
                <a:solidFill>
                  <a:srgbClr val="00B0F0"/>
                </a:solidFill>
              </a:rPr>
              <a:t>ing</a:t>
            </a:r>
            <a:r>
              <a:rPr lang="en-GB" sz="2800" b="1" i="1" dirty="0" smtClean="0">
                <a:solidFill>
                  <a:srgbClr val="00B0F0"/>
                </a:solidFill>
              </a:rPr>
              <a:t> form of the verb</a:t>
            </a:r>
            <a:endParaRPr lang="en-GB" sz="2800" i="1" dirty="0"/>
          </a:p>
        </p:txBody>
      </p:sp>
      <p:sp>
        <p:nvSpPr>
          <p:cNvPr id="9" name="TextBox 8"/>
          <p:cNvSpPr txBox="1"/>
          <p:nvPr/>
        </p:nvSpPr>
        <p:spPr>
          <a:xfrm>
            <a:off x="5781329" y="3098362"/>
            <a:ext cx="603942" cy="523220"/>
          </a:xfrm>
          <a:prstGeom prst="rect">
            <a:avLst/>
          </a:prstGeom>
          <a:noFill/>
        </p:spPr>
        <p:txBody>
          <a:bodyPr wrap="square" rtlCol="0">
            <a:spAutoFit/>
          </a:bodyPr>
          <a:lstStyle/>
          <a:p>
            <a:pPr algn="ctr"/>
            <a:r>
              <a:rPr lang="en-GB" sz="2800" b="1" dirty="0"/>
              <a:t>+</a:t>
            </a:r>
            <a:endParaRPr lang="en-GB" sz="2800" dirty="0"/>
          </a:p>
        </p:txBody>
      </p:sp>
      <p:sp>
        <p:nvSpPr>
          <p:cNvPr id="10" name="TextBox 9"/>
          <p:cNvSpPr txBox="1"/>
          <p:nvPr/>
        </p:nvSpPr>
        <p:spPr>
          <a:xfrm>
            <a:off x="5061670" y="3098362"/>
            <a:ext cx="834994" cy="523220"/>
          </a:xfrm>
          <a:prstGeom prst="rect">
            <a:avLst/>
          </a:prstGeom>
          <a:noFill/>
        </p:spPr>
        <p:txBody>
          <a:bodyPr wrap="square" rtlCol="0">
            <a:spAutoFit/>
          </a:bodyPr>
          <a:lstStyle/>
          <a:p>
            <a:pPr algn="ctr"/>
            <a:r>
              <a:rPr lang="en-GB" sz="2800" b="1" i="1" dirty="0" smtClean="0">
                <a:solidFill>
                  <a:srgbClr val="00B0F0"/>
                </a:solidFill>
              </a:rPr>
              <a:t>be</a:t>
            </a:r>
            <a:endParaRPr lang="en-GB" sz="2800" i="1" dirty="0"/>
          </a:p>
        </p:txBody>
      </p:sp>
      <p:sp>
        <p:nvSpPr>
          <p:cNvPr id="11" name="TextBox 10"/>
          <p:cNvSpPr txBox="1"/>
          <p:nvPr/>
        </p:nvSpPr>
        <p:spPr>
          <a:xfrm>
            <a:off x="4457728" y="3098362"/>
            <a:ext cx="603942" cy="523220"/>
          </a:xfrm>
          <a:prstGeom prst="rect">
            <a:avLst/>
          </a:prstGeom>
          <a:noFill/>
        </p:spPr>
        <p:txBody>
          <a:bodyPr wrap="square" rtlCol="0">
            <a:spAutoFit/>
          </a:bodyPr>
          <a:lstStyle/>
          <a:p>
            <a:pPr algn="ctr"/>
            <a:r>
              <a:rPr lang="en-GB" sz="2800" b="1" dirty="0"/>
              <a:t>+</a:t>
            </a:r>
            <a:endParaRPr lang="en-GB" sz="28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523" y="1445531"/>
            <a:ext cx="1870525" cy="28048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p:cNvSpPr txBox="1"/>
          <p:nvPr/>
        </p:nvSpPr>
        <p:spPr>
          <a:xfrm>
            <a:off x="3119282" y="2165602"/>
            <a:ext cx="8539317" cy="523220"/>
          </a:xfrm>
          <a:prstGeom prst="rect">
            <a:avLst/>
          </a:prstGeom>
          <a:noFill/>
        </p:spPr>
        <p:txBody>
          <a:bodyPr wrap="square" rtlCol="0">
            <a:spAutoFit/>
          </a:bodyPr>
          <a:lstStyle/>
          <a:p>
            <a:r>
              <a:rPr lang="en-GB" sz="2800" dirty="0" smtClean="0"/>
              <a:t>I                                for a new hat tomorrow afternoon.</a:t>
            </a:r>
            <a:endParaRPr lang="en-US" sz="2800" dirty="0"/>
          </a:p>
        </p:txBody>
      </p:sp>
      <p:sp>
        <p:nvSpPr>
          <p:cNvPr id="13" name="TextBox 12"/>
          <p:cNvSpPr txBox="1"/>
          <p:nvPr/>
        </p:nvSpPr>
        <p:spPr>
          <a:xfrm>
            <a:off x="3277225" y="2165602"/>
            <a:ext cx="2700020" cy="523220"/>
          </a:xfrm>
          <a:prstGeom prst="rect">
            <a:avLst/>
          </a:prstGeom>
          <a:noFill/>
        </p:spPr>
        <p:txBody>
          <a:bodyPr wrap="square" rtlCol="0">
            <a:spAutoFit/>
          </a:bodyPr>
          <a:lstStyle/>
          <a:p>
            <a:r>
              <a:rPr lang="en-GB" sz="2800" b="1" dirty="0">
                <a:solidFill>
                  <a:srgbClr val="00B0F0"/>
                </a:solidFill>
              </a:rPr>
              <a:t>w</a:t>
            </a:r>
            <a:r>
              <a:rPr lang="en-GB" sz="2800" b="1" dirty="0" smtClean="0">
                <a:solidFill>
                  <a:srgbClr val="00B0F0"/>
                </a:solidFill>
              </a:rPr>
              <a:t>ill be shopping</a:t>
            </a:r>
            <a:endParaRPr lang="en-US" sz="2800" b="1" dirty="0">
              <a:solidFill>
                <a:srgbClr val="00B0F0"/>
              </a:solidFill>
            </a:endParaRPr>
          </a:p>
        </p:txBody>
      </p:sp>
    </p:spTree>
    <p:extLst>
      <p:ext uri="{BB962C8B-B14F-4D97-AF65-F5344CB8AC3E}">
        <p14:creationId xmlns:p14="http://schemas.microsoft.com/office/powerpoint/2010/main" val="40270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grpId="1" nodeType="clickEffect">
                                  <p:stCondLst>
                                    <p:cond delay="0"/>
                                  </p:stCondLst>
                                  <p:childTnLst>
                                    <p:animEffect transition="out" filter="fade">
                                      <p:cBhvr>
                                        <p:cTn id="24" dur="500" tmFilter="0, 0; .2, .5; .8, .5; 1, 0"/>
                                        <p:tgtEl>
                                          <p:spTgt spid="13"/>
                                        </p:tgtEl>
                                      </p:cBhvr>
                                    </p:animEffect>
                                    <p:animScale>
                                      <p:cBhvr>
                                        <p:cTn id="25" dur="250" autoRev="1" fill="hold"/>
                                        <p:tgtEl>
                                          <p:spTgt spid="13"/>
                                        </p:tgtEl>
                                      </p:cBhvr>
                                      <p:by x="105000" y="105000"/>
                                    </p:animScale>
                                  </p:childTnLst>
                                </p:cTn>
                              </p:par>
                            </p:childTnLst>
                          </p:cTn>
                        </p:par>
                        <p:par>
                          <p:cTn id="26" fill="hold">
                            <p:stCondLst>
                              <p:cond delay="500"/>
                            </p:stCondLst>
                            <p:childTnLst>
                              <p:par>
                                <p:cTn id="27" presetID="26" presetClass="emph" presetSubtype="0" fill="hold" grpId="2" nodeType="afterEffect">
                                  <p:stCondLst>
                                    <p:cond delay="0"/>
                                  </p:stCondLst>
                                  <p:childTnLst>
                                    <p:animEffect transition="out" filter="fade">
                                      <p:cBhvr>
                                        <p:cTn id="28" dur="500" tmFilter="0, 0; .2, .5; .8, .5; 1, 0"/>
                                        <p:tgtEl>
                                          <p:spTgt spid="13"/>
                                        </p:tgtEl>
                                      </p:cBhvr>
                                    </p:animEffect>
                                    <p:animScale>
                                      <p:cBhvr>
                                        <p:cTn id="29" dur="250" autoRev="1" fill="hold"/>
                                        <p:tgtEl>
                                          <p:spTgt spid="13"/>
                                        </p:tgtEl>
                                      </p:cBhvr>
                                      <p:by x="105000" y="105000"/>
                                    </p:animScale>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style.rotation</p:attrName>
                                        </p:attrNameLst>
                                      </p:cBhvr>
                                      <p:tavLst>
                                        <p:tav tm="0">
                                          <p:val>
                                            <p:fltVal val="90"/>
                                          </p:val>
                                        </p:tav>
                                        <p:tav tm="100000">
                                          <p:val>
                                            <p:fltVal val="0"/>
                                          </p:val>
                                        </p:tav>
                                      </p:tavLst>
                                    </p:anim>
                                    <p:animEffect transition="in" filter="fade">
                                      <p:cBhvr>
                                        <p:cTn id="37" dur="1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 calcmode="lin" valueType="num">
                                      <p:cBhvr>
                                        <p:cTn id="42"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11">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90"/>
                                          </p:val>
                                        </p:tav>
                                        <p:tav tm="100000">
                                          <p:val>
                                            <p:fltVal val="0"/>
                                          </p:val>
                                        </p:tav>
                                      </p:tavLst>
                                    </p:anim>
                                    <p:animEffect transition="in" filter="fade">
                                      <p:cBhvr>
                                        <p:cTn id="52" dur="10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500" fill="hold"/>
                                        <p:tgtEl>
                                          <p:spTgt spid="9"/>
                                        </p:tgtEl>
                                        <p:attrNameLst>
                                          <p:attrName>ppt_w</p:attrName>
                                        </p:attrNameLst>
                                      </p:cBhvr>
                                      <p:tavLst>
                                        <p:tav tm="0">
                                          <p:val>
                                            <p:fltVal val="0"/>
                                          </p:val>
                                        </p:tav>
                                        <p:tav tm="100000">
                                          <p:val>
                                            <p:strVal val="#ppt_w"/>
                                          </p:val>
                                        </p:tav>
                                      </p:tavLst>
                                    </p:anim>
                                    <p:anim calcmode="lin" valueType="num">
                                      <p:cBhvr>
                                        <p:cTn id="58" dur="500" fill="hold"/>
                                        <p:tgtEl>
                                          <p:spTgt spid="9"/>
                                        </p:tgtEl>
                                        <p:attrNameLst>
                                          <p:attrName>ppt_h</p:attrName>
                                        </p:attrNameLst>
                                      </p:cBhvr>
                                      <p:tavLst>
                                        <p:tav tm="0">
                                          <p:val>
                                            <p:fltVal val="0"/>
                                          </p:val>
                                        </p:tav>
                                        <p:tav tm="100000">
                                          <p:val>
                                            <p:strVal val="#ppt_h"/>
                                          </p:val>
                                        </p:tav>
                                      </p:tavLst>
                                    </p:anim>
                                    <p:animEffect transition="in" filter="fade">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p:cTn id="64" dur="1000" fill="hold"/>
                                        <p:tgtEl>
                                          <p:spTgt spid="8"/>
                                        </p:tgtEl>
                                        <p:attrNameLst>
                                          <p:attrName>ppt_w</p:attrName>
                                        </p:attrNameLst>
                                      </p:cBhvr>
                                      <p:tavLst>
                                        <p:tav tm="0">
                                          <p:val>
                                            <p:fltVal val="0"/>
                                          </p:val>
                                        </p:tav>
                                        <p:tav tm="100000">
                                          <p:val>
                                            <p:strVal val="#ppt_w"/>
                                          </p:val>
                                        </p:tav>
                                      </p:tavLst>
                                    </p:anim>
                                    <p:anim calcmode="lin" valueType="num">
                                      <p:cBhvr>
                                        <p:cTn id="65" dur="1000" fill="hold"/>
                                        <p:tgtEl>
                                          <p:spTgt spid="8"/>
                                        </p:tgtEl>
                                        <p:attrNameLst>
                                          <p:attrName>ppt_h</p:attrName>
                                        </p:attrNameLst>
                                      </p:cBhvr>
                                      <p:tavLst>
                                        <p:tav tm="0">
                                          <p:val>
                                            <p:fltVal val="0"/>
                                          </p:val>
                                        </p:tav>
                                        <p:tav tm="100000">
                                          <p:val>
                                            <p:strVal val="#ppt_h"/>
                                          </p:val>
                                        </p:tav>
                                      </p:tavLst>
                                    </p:anim>
                                    <p:anim calcmode="lin" valueType="num">
                                      <p:cBhvr>
                                        <p:cTn id="66" dur="1000" fill="hold"/>
                                        <p:tgtEl>
                                          <p:spTgt spid="8"/>
                                        </p:tgtEl>
                                        <p:attrNameLst>
                                          <p:attrName>style.rotation</p:attrName>
                                        </p:attrNameLst>
                                      </p:cBhvr>
                                      <p:tavLst>
                                        <p:tav tm="0">
                                          <p:val>
                                            <p:fltVal val="90"/>
                                          </p:val>
                                        </p:tav>
                                        <p:tav tm="100000">
                                          <p:val>
                                            <p:fltVal val="0"/>
                                          </p:val>
                                        </p:tav>
                                      </p:tavLst>
                                    </p:anim>
                                    <p:animEffect transition="in" filter="fade">
                                      <p:cBhvr>
                                        <p:cTn id="67" dur="10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3">
                                            <p:txEl>
                                              <p:pRg st="0" end="0"/>
                                            </p:txEl>
                                          </p:spTgt>
                                        </p:tgtEl>
                                        <p:attrNameLst>
                                          <p:attrName>style.visibility</p:attrName>
                                        </p:attrNameLst>
                                      </p:cBhvr>
                                      <p:to>
                                        <p:strVal val="visible"/>
                                      </p:to>
                                    </p:set>
                                    <p:animEffect transition="in" filter="circle(in)">
                                      <p:cBhvr>
                                        <p:cTn id="72" dur="2000"/>
                                        <p:tgtEl>
                                          <p:spTgt spid="3">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3">
                                            <p:txEl>
                                              <p:pRg st="1" end="1"/>
                                            </p:txEl>
                                          </p:spTgt>
                                        </p:tgtEl>
                                        <p:attrNameLst>
                                          <p:attrName>style.visibility</p:attrName>
                                        </p:attrNameLst>
                                      </p:cBhvr>
                                      <p:to>
                                        <p:strVal val="visible"/>
                                      </p:to>
                                    </p:set>
                                    <p:animEffect transition="in" filter="circle(in)">
                                      <p:cBhvr>
                                        <p:cTn id="7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2" grpId="0"/>
      <p:bldP spid="13" grpId="0"/>
      <p:bldP spid="13" grpId="1"/>
      <p:bldP spid="13"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25400" y="-26719"/>
            <a:ext cx="12166600" cy="1066800"/>
          </a:xfrm>
          <a:prstGeom prst="rect">
            <a:avLst/>
          </a:prstGeom>
        </p:spPr>
      </p:pic>
      <p:sp>
        <p:nvSpPr>
          <p:cNvPr id="3" name="Content Placeholder 2"/>
          <p:cNvSpPr>
            <a:spLocks noGrp="1"/>
          </p:cNvSpPr>
          <p:nvPr>
            <p:ph idx="1"/>
          </p:nvPr>
        </p:nvSpPr>
        <p:spPr>
          <a:xfrm>
            <a:off x="1116281" y="4310743"/>
            <a:ext cx="9892144" cy="2042556"/>
          </a:xfrm>
        </p:spPr>
        <p:txBody>
          <a:bodyPr>
            <a:normAutofit/>
          </a:bodyPr>
          <a:lstStyle/>
          <a:p>
            <a:pPr marL="0" indent="0">
              <a:lnSpc>
                <a:spcPct val="150000"/>
              </a:lnSpc>
              <a:buNone/>
            </a:pPr>
            <a:r>
              <a:rPr lang="en-GB" dirty="0"/>
              <a:t>S</a:t>
            </a:r>
            <a:r>
              <a:rPr lang="en-GB" dirty="0" smtClean="0"/>
              <a:t>he </a:t>
            </a:r>
            <a:r>
              <a:rPr lang="en-GB" b="1" dirty="0" smtClean="0">
                <a:solidFill>
                  <a:srgbClr val="00B0F0"/>
                </a:solidFill>
              </a:rPr>
              <a:t>won’t have finished</a:t>
            </a:r>
            <a:r>
              <a:rPr lang="en-GB" dirty="0" smtClean="0"/>
              <a:t> work by 3 p.m. tomorrow.</a:t>
            </a:r>
            <a:endParaRPr lang="en-GB" dirty="0"/>
          </a:p>
          <a:p>
            <a:pPr marL="0" indent="0">
              <a:lnSpc>
                <a:spcPct val="150000"/>
              </a:lnSpc>
              <a:buNone/>
            </a:pPr>
            <a:r>
              <a:rPr lang="en-GB" b="1" dirty="0" smtClean="0">
                <a:solidFill>
                  <a:srgbClr val="00B0F0"/>
                </a:solidFill>
              </a:rPr>
              <a:t>Will</a:t>
            </a:r>
            <a:r>
              <a:rPr lang="en-GB" dirty="0" smtClean="0"/>
              <a:t> you </a:t>
            </a:r>
            <a:r>
              <a:rPr lang="en-GB" b="1" dirty="0" smtClean="0">
                <a:solidFill>
                  <a:srgbClr val="00B0F0"/>
                </a:solidFill>
              </a:rPr>
              <a:t>have started</a:t>
            </a:r>
            <a:r>
              <a:rPr lang="en-GB" dirty="0" smtClean="0"/>
              <a:t> the homework before tomorrow?</a:t>
            </a:r>
            <a:endParaRPr lang="en-GB" dirty="0"/>
          </a:p>
          <a:p>
            <a:pPr marL="0" indent="0">
              <a:lnSpc>
                <a:spcPct val="100000"/>
              </a:lnSpc>
              <a:buNone/>
            </a:pPr>
            <a:endParaRPr lang="en-GB" dirty="0"/>
          </a:p>
          <a:p>
            <a:pPr marL="0" indent="0">
              <a:buNone/>
            </a:pPr>
            <a:endParaRPr lang="en-GB" dirty="0"/>
          </a:p>
        </p:txBody>
      </p:sp>
      <p:sp>
        <p:nvSpPr>
          <p:cNvPr id="4" name="Footer Placeholder 3"/>
          <p:cNvSpPr>
            <a:spLocks noGrp="1"/>
          </p:cNvSpPr>
          <p:nvPr>
            <p:ph type="ftr" sz="quarter" idx="11"/>
          </p:nvPr>
        </p:nvSpPr>
        <p:spPr/>
        <p:txBody>
          <a:bodyPr/>
          <a:lstStyle/>
          <a:p>
            <a:r>
              <a:rPr lang="en-US" smtClean="0"/>
              <a:t>© Cambridge University Press 2016</a:t>
            </a:r>
            <a:endParaRPr lang="en-US"/>
          </a:p>
        </p:txBody>
      </p:sp>
      <p:sp>
        <p:nvSpPr>
          <p:cNvPr id="2" name="Title 1"/>
          <p:cNvSpPr>
            <a:spLocks noGrp="1"/>
          </p:cNvSpPr>
          <p:nvPr>
            <p:ph type="title"/>
          </p:nvPr>
        </p:nvSpPr>
        <p:spPr/>
        <p:txBody>
          <a:bodyPr/>
          <a:lstStyle/>
          <a:p>
            <a:r>
              <a:rPr lang="en-GB" b="1" dirty="0" smtClean="0"/>
              <a:t>Future perfect</a:t>
            </a:r>
            <a:endParaRPr lang="en-GB" b="1" dirty="0"/>
          </a:p>
        </p:txBody>
      </p:sp>
      <p:sp>
        <p:nvSpPr>
          <p:cNvPr id="7" name="TextBox 6"/>
          <p:cNvSpPr txBox="1"/>
          <p:nvPr/>
        </p:nvSpPr>
        <p:spPr>
          <a:xfrm>
            <a:off x="2512334" y="2915061"/>
            <a:ext cx="1062140" cy="523220"/>
          </a:xfrm>
          <a:prstGeom prst="rect">
            <a:avLst/>
          </a:prstGeom>
          <a:noFill/>
        </p:spPr>
        <p:txBody>
          <a:bodyPr wrap="square" rtlCol="0">
            <a:spAutoFit/>
          </a:bodyPr>
          <a:lstStyle/>
          <a:p>
            <a:r>
              <a:rPr lang="en-GB" sz="2800" b="1" dirty="0">
                <a:solidFill>
                  <a:srgbClr val="00B0F0"/>
                </a:solidFill>
              </a:rPr>
              <a:t>h</a:t>
            </a:r>
            <a:r>
              <a:rPr lang="en-GB" sz="2800" b="1" dirty="0" smtClean="0">
                <a:solidFill>
                  <a:srgbClr val="00B0F0"/>
                </a:solidFill>
              </a:rPr>
              <a:t>ave </a:t>
            </a:r>
            <a:endParaRPr lang="en-GB" sz="2800" dirty="0"/>
          </a:p>
        </p:txBody>
      </p:sp>
      <p:sp>
        <p:nvSpPr>
          <p:cNvPr id="9" name="TextBox 8"/>
          <p:cNvSpPr txBox="1"/>
          <p:nvPr/>
        </p:nvSpPr>
        <p:spPr>
          <a:xfrm>
            <a:off x="1027917" y="2915061"/>
            <a:ext cx="798214" cy="523220"/>
          </a:xfrm>
          <a:prstGeom prst="rect">
            <a:avLst/>
          </a:prstGeom>
          <a:noFill/>
        </p:spPr>
        <p:txBody>
          <a:bodyPr wrap="square" rtlCol="0">
            <a:spAutoFit/>
          </a:bodyPr>
          <a:lstStyle/>
          <a:p>
            <a:r>
              <a:rPr lang="en-GB" sz="2800" b="1" i="1" dirty="0" smtClean="0">
                <a:solidFill>
                  <a:srgbClr val="00B0F0"/>
                </a:solidFill>
              </a:rPr>
              <a:t>will</a:t>
            </a:r>
            <a:endParaRPr lang="en-GB" sz="2800" i="1" dirty="0"/>
          </a:p>
        </p:txBody>
      </p:sp>
      <p:sp>
        <p:nvSpPr>
          <p:cNvPr id="10" name="TextBox 9"/>
          <p:cNvSpPr txBox="1"/>
          <p:nvPr/>
        </p:nvSpPr>
        <p:spPr>
          <a:xfrm>
            <a:off x="1826131" y="2915061"/>
            <a:ext cx="603942" cy="523220"/>
          </a:xfrm>
          <a:prstGeom prst="rect">
            <a:avLst/>
          </a:prstGeom>
          <a:noFill/>
        </p:spPr>
        <p:txBody>
          <a:bodyPr wrap="square" rtlCol="0">
            <a:spAutoFit/>
          </a:bodyPr>
          <a:lstStyle/>
          <a:p>
            <a:pPr algn="ctr"/>
            <a:r>
              <a:rPr lang="en-GB" sz="2800" b="1" dirty="0"/>
              <a:t>+</a:t>
            </a:r>
            <a:endParaRPr lang="en-GB" sz="2800" dirty="0"/>
          </a:p>
        </p:txBody>
      </p:sp>
      <p:sp>
        <p:nvSpPr>
          <p:cNvPr id="12" name="TextBox 11"/>
          <p:cNvSpPr txBox="1"/>
          <p:nvPr/>
        </p:nvSpPr>
        <p:spPr>
          <a:xfrm>
            <a:off x="3498981" y="2915061"/>
            <a:ext cx="603942" cy="523220"/>
          </a:xfrm>
          <a:prstGeom prst="rect">
            <a:avLst/>
          </a:prstGeom>
          <a:noFill/>
        </p:spPr>
        <p:txBody>
          <a:bodyPr wrap="square" rtlCol="0">
            <a:spAutoFit/>
          </a:bodyPr>
          <a:lstStyle/>
          <a:p>
            <a:pPr algn="ctr"/>
            <a:r>
              <a:rPr lang="en-GB" sz="2800" b="1" dirty="0"/>
              <a:t>+</a:t>
            </a:r>
            <a:endParaRPr lang="en-GB" sz="2800" dirty="0"/>
          </a:p>
        </p:txBody>
      </p:sp>
      <p:sp>
        <p:nvSpPr>
          <p:cNvPr id="13" name="TextBox 12"/>
          <p:cNvSpPr txBox="1"/>
          <p:nvPr/>
        </p:nvSpPr>
        <p:spPr>
          <a:xfrm>
            <a:off x="4305507" y="2915061"/>
            <a:ext cx="2312093" cy="523220"/>
          </a:xfrm>
          <a:prstGeom prst="rect">
            <a:avLst/>
          </a:prstGeom>
          <a:noFill/>
        </p:spPr>
        <p:txBody>
          <a:bodyPr wrap="square" rtlCol="0">
            <a:spAutoFit/>
          </a:bodyPr>
          <a:lstStyle/>
          <a:p>
            <a:r>
              <a:rPr lang="en-GB" sz="2800" b="1" dirty="0" smtClean="0">
                <a:solidFill>
                  <a:srgbClr val="00B0F0"/>
                </a:solidFill>
              </a:rPr>
              <a:t>past participle</a:t>
            </a:r>
            <a:endParaRPr lang="en-GB"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6256" y="1392647"/>
            <a:ext cx="2146151" cy="24101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1021089" y="2043603"/>
            <a:ext cx="6970815" cy="523220"/>
          </a:xfrm>
          <a:prstGeom prst="rect">
            <a:avLst/>
          </a:prstGeom>
          <a:noFill/>
        </p:spPr>
        <p:txBody>
          <a:bodyPr wrap="square" rtlCol="0">
            <a:spAutoFit/>
          </a:bodyPr>
          <a:lstStyle/>
          <a:p>
            <a:r>
              <a:rPr lang="en-GB" sz="2800" dirty="0" smtClean="0"/>
              <a:t>I                            house by this time next year.</a:t>
            </a:r>
            <a:endParaRPr lang="en-US" sz="2800" dirty="0"/>
          </a:p>
        </p:txBody>
      </p:sp>
      <p:sp>
        <p:nvSpPr>
          <p:cNvPr id="11" name="TextBox 10"/>
          <p:cNvSpPr txBox="1"/>
          <p:nvPr/>
        </p:nvSpPr>
        <p:spPr>
          <a:xfrm>
            <a:off x="1107862" y="2043603"/>
            <a:ext cx="3586348" cy="523220"/>
          </a:xfrm>
          <a:prstGeom prst="rect">
            <a:avLst/>
          </a:prstGeom>
          <a:noFill/>
        </p:spPr>
        <p:txBody>
          <a:bodyPr wrap="square" rtlCol="0">
            <a:spAutoFit/>
          </a:bodyPr>
          <a:lstStyle/>
          <a:p>
            <a:r>
              <a:rPr lang="en-GB" sz="2800" b="1" dirty="0" smtClean="0">
                <a:solidFill>
                  <a:srgbClr val="00B0F0"/>
                </a:solidFill>
              </a:rPr>
              <a:t>’ll have moved</a:t>
            </a:r>
            <a:endParaRPr lang="en-US" sz="2800" b="1" dirty="0">
              <a:solidFill>
                <a:srgbClr val="00B0F0"/>
              </a:solidFill>
            </a:endParaRPr>
          </a:p>
        </p:txBody>
      </p:sp>
    </p:spTree>
    <p:extLst>
      <p:ext uri="{BB962C8B-B14F-4D97-AF65-F5344CB8AC3E}">
        <p14:creationId xmlns:p14="http://schemas.microsoft.com/office/powerpoint/2010/main" val="139730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mph" presetSubtype="0" fill="hold" grpId="1" nodeType="clickEffect">
                                  <p:stCondLst>
                                    <p:cond delay="0"/>
                                  </p:stCondLst>
                                  <p:childTnLst>
                                    <p:animEffect transition="out" filter="fade">
                                      <p:cBhvr>
                                        <p:cTn id="27" dur="500" tmFilter="0, 0; .2, .5; .8, .5; 1, 0"/>
                                        <p:tgtEl>
                                          <p:spTgt spid="11"/>
                                        </p:tgtEl>
                                      </p:cBhvr>
                                    </p:animEffect>
                                    <p:animScale>
                                      <p:cBhvr>
                                        <p:cTn id="28" dur="250" autoRev="1" fill="hold"/>
                                        <p:tgtEl>
                                          <p:spTgt spid="11"/>
                                        </p:tgtEl>
                                      </p:cBhvr>
                                      <p:by x="105000" y="105000"/>
                                    </p:animScale>
                                  </p:childTnLst>
                                </p:cTn>
                              </p:par>
                            </p:childTnLst>
                          </p:cTn>
                        </p:par>
                        <p:par>
                          <p:cTn id="29" fill="hold">
                            <p:stCondLst>
                              <p:cond delay="500"/>
                            </p:stCondLst>
                            <p:childTnLst>
                              <p:par>
                                <p:cTn id="30" presetID="26" presetClass="emph" presetSubtype="0" fill="hold" grpId="2" nodeType="afterEffect">
                                  <p:stCondLst>
                                    <p:cond delay="0"/>
                                  </p:stCondLst>
                                  <p:childTnLst>
                                    <p:animEffect transition="out" filter="fade">
                                      <p:cBhvr>
                                        <p:cTn id="31" dur="500" tmFilter="0, 0; .2, .5; .8, .5; 1, 0"/>
                                        <p:tgtEl>
                                          <p:spTgt spid="11"/>
                                        </p:tgtEl>
                                      </p:cBhvr>
                                    </p:animEffect>
                                    <p:animScale>
                                      <p:cBhvr>
                                        <p:cTn id="32" dur="250" autoRev="1" fill="hold"/>
                                        <p:tgtEl>
                                          <p:spTgt spid="11"/>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1000" fill="hold"/>
                                        <p:tgtEl>
                                          <p:spTgt spid="7"/>
                                        </p:tgtEl>
                                        <p:attrNameLst>
                                          <p:attrName>ppt_w</p:attrName>
                                        </p:attrNameLst>
                                      </p:cBhvr>
                                      <p:tavLst>
                                        <p:tav tm="0">
                                          <p:val>
                                            <p:fltVal val="0"/>
                                          </p:val>
                                        </p:tav>
                                        <p:tav tm="100000">
                                          <p:val>
                                            <p:strVal val="#ppt_w"/>
                                          </p:val>
                                        </p:tav>
                                      </p:tavLst>
                                    </p:anim>
                                    <p:anim calcmode="lin" valueType="num">
                                      <p:cBhvr>
                                        <p:cTn id="53" dur="1000" fill="hold"/>
                                        <p:tgtEl>
                                          <p:spTgt spid="7"/>
                                        </p:tgtEl>
                                        <p:attrNameLst>
                                          <p:attrName>ppt_h</p:attrName>
                                        </p:attrNameLst>
                                      </p:cBhvr>
                                      <p:tavLst>
                                        <p:tav tm="0">
                                          <p:val>
                                            <p:fltVal val="0"/>
                                          </p:val>
                                        </p:tav>
                                        <p:tav tm="100000">
                                          <p:val>
                                            <p:strVal val="#ppt_h"/>
                                          </p:val>
                                        </p:tav>
                                      </p:tavLst>
                                    </p:anim>
                                    <p:anim calcmode="lin" valueType="num">
                                      <p:cBhvr>
                                        <p:cTn id="54" dur="1000" fill="hold"/>
                                        <p:tgtEl>
                                          <p:spTgt spid="7"/>
                                        </p:tgtEl>
                                        <p:attrNameLst>
                                          <p:attrName>style.rotation</p:attrName>
                                        </p:attrNameLst>
                                      </p:cBhvr>
                                      <p:tavLst>
                                        <p:tav tm="0">
                                          <p:val>
                                            <p:fltVal val="90"/>
                                          </p:val>
                                        </p:tav>
                                        <p:tav tm="100000">
                                          <p:val>
                                            <p:fltVal val="0"/>
                                          </p:val>
                                        </p:tav>
                                      </p:tavLst>
                                    </p:anim>
                                    <p:animEffect transition="in" filter="fade">
                                      <p:cBhvr>
                                        <p:cTn id="55" dur="10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1000" fill="hold"/>
                                        <p:tgtEl>
                                          <p:spTgt spid="13"/>
                                        </p:tgtEl>
                                        <p:attrNameLst>
                                          <p:attrName>ppt_w</p:attrName>
                                        </p:attrNameLst>
                                      </p:cBhvr>
                                      <p:tavLst>
                                        <p:tav tm="0">
                                          <p:val>
                                            <p:fltVal val="0"/>
                                          </p:val>
                                        </p:tav>
                                        <p:tav tm="100000">
                                          <p:val>
                                            <p:strVal val="#ppt_w"/>
                                          </p:val>
                                        </p:tav>
                                      </p:tavLst>
                                    </p:anim>
                                    <p:anim calcmode="lin" valueType="num">
                                      <p:cBhvr>
                                        <p:cTn id="68" dur="1000" fill="hold"/>
                                        <p:tgtEl>
                                          <p:spTgt spid="13"/>
                                        </p:tgtEl>
                                        <p:attrNameLst>
                                          <p:attrName>ppt_h</p:attrName>
                                        </p:attrNameLst>
                                      </p:cBhvr>
                                      <p:tavLst>
                                        <p:tav tm="0">
                                          <p:val>
                                            <p:fltVal val="0"/>
                                          </p:val>
                                        </p:tav>
                                        <p:tav tm="100000">
                                          <p:val>
                                            <p:strVal val="#ppt_h"/>
                                          </p:val>
                                        </p:tav>
                                      </p:tavLst>
                                    </p:anim>
                                    <p:anim calcmode="lin" valueType="num">
                                      <p:cBhvr>
                                        <p:cTn id="69" dur="1000" fill="hold"/>
                                        <p:tgtEl>
                                          <p:spTgt spid="13"/>
                                        </p:tgtEl>
                                        <p:attrNameLst>
                                          <p:attrName>style.rotation</p:attrName>
                                        </p:attrNameLst>
                                      </p:cBhvr>
                                      <p:tavLst>
                                        <p:tav tm="0">
                                          <p:val>
                                            <p:fltVal val="90"/>
                                          </p:val>
                                        </p:tav>
                                        <p:tav tm="100000">
                                          <p:val>
                                            <p:fltVal val="0"/>
                                          </p:val>
                                        </p:tav>
                                      </p:tavLst>
                                    </p:anim>
                                    <p:animEffect transition="in" filter="fade">
                                      <p:cBhvr>
                                        <p:cTn id="70" dur="1000"/>
                                        <p:tgtEl>
                                          <p:spTgt spid="13"/>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3">
                                            <p:txEl>
                                              <p:pRg st="0" end="0"/>
                                            </p:txEl>
                                          </p:spTgt>
                                        </p:tgtEl>
                                        <p:attrNameLst>
                                          <p:attrName>style.visibility</p:attrName>
                                        </p:attrNameLst>
                                      </p:cBhvr>
                                      <p:to>
                                        <p:strVal val="visible"/>
                                      </p:to>
                                    </p:set>
                                    <p:animEffect transition="in" filter="barn(inVertical)">
                                      <p:cBhvr>
                                        <p:cTn id="75" dur="500"/>
                                        <p:tgtEl>
                                          <p:spTgt spid="3">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3">
                                            <p:txEl>
                                              <p:pRg st="1" end="1"/>
                                            </p:txEl>
                                          </p:spTgt>
                                        </p:tgtEl>
                                        <p:attrNameLst>
                                          <p:attrName>style.visibility</p:attrName>
                                        </p:attrNameLst>
                                      </p:cBhvr>
                                      <p:to>
                                        <p:strVal val="visible"/>
                                      </p:to>
                                    </p:set>
                                    <p:animEffect transition="in" filter="barn(inVertical)">
                                      <p:cBhvr>
                                        <p:cTn id="8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0" grpId="0"/>
      <p:bldP spid="12" grpId="0"/>
      <p:bldP spid="13" grpId="0"/>
      <p:bldP spid="8" grpId="0"/>
      <p:bldP spid="11" grpId="0"/>
      <p:bldP spid="11" grpId="1"/>
      <p:bldP spid="11"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25400" y="-26719"/>
            <a:ext cx="12166600" cy="1066800"/>
          </a:xfrm>
          <a:prstGeom prst="rect">
            <a:avLst/>
          </a:prstGeom>
        </p:spPr>
      </p:pic>
      <p:sp>
        <p:nvSpPr>
          <p:cNvPr id="4" name="Footer Placeholder 3"/>
          <p:cNvSpPr>
            <a:spLocks noGrp="1"/>
          </p:cNvSpPr>
          <p:nvPr>
            <p:ph type="ftr" sz="quarter" idx="11"/>
          </p:nvPr>
        </p:nvSpPr>
        <p:spPr/>
        <p:txBody>
          <a:bodyPr/>
          <a:lstStyle/>
          <a:p>
            <a:r>
              <a:rPr lang="en-US" smtClean="0"/>
              <a:t>© Cambridge University Press 2016</a:t>
            </a:r>
            <a:endParaRPr lang="en-US"/>
          </a:p>
        </p:txBody>
      </p:sp>
      <p:sp>
        <p:nvSpPr>
          <p:cNvPr id="2" name="Title 1"/>
          <p:cNvSpPr>
            <a:spLocks noGrp="1"/>
          </p:cNvSpPr>
          <p:nvPr>
            <p:ph type="title"/>
          </p:nvPr>
        </p:nvSpPr>
        <p:spPr/>
        <p:txBody>
          <a:bodyPr/>
          <a:lstStyle/>
          <a:p>
            <a:r>
              <a:rPr lang="en-GB" b="1" dirty="0" smtClean="0"/>
              <a:t>Future perfect &amp; future continuous</a:t>
            </a:r>
            <a:endParaRPr lang="en-GB" b="1" dirty="0"/>
          </a:p>
        </p:txBody>
      </p:sp>
      <p:sp>
        <p:nvSpPr>
          <p:cNvPr id="9" name="TextBox 8"/>
          <p:cNvSpPr txBox="1"/>
          <p:nvPr/>
        </p:nvSpPr>
        <p:spPr>
          <a:xfrm>
            <a:off x="897774" y="4097495"/>
            <a:ext cx="11022676" cy="954107"/>
          </a:xfrm>
          <a:prstGeom prst="rect">
            <a:avLst/>
          </a:prstGeom>
          <a:noFill/>
        </p:spPr>
        <p:txBody>
          <a:bodyPr wrap="square" rtlCol="0">
            <a:spAutoFit/>
          </a:bodyPr>
          <a:lstStyle/>
          <a:p>
            <a:r>
              <a:rPr lang="en-GB" sz="2800" dirty="0" smtClean="0">
                <a:solidFill>
                  <a:srgbClr val="00B050"/>
                </a:solidFill>
              </a:rPr>
              <a:t>I’ll be finishing this homework tomorrow, so I can’t come.</a:t>
            </a:r>
          </a:p>
          <a:p>
            <a:r>
              <a:rPr lang="en-GB" sz="2800" dirty="0" smtClean="0">
                <a:solidFill>
                  <a:srgbClr val="7030A0"/>
                </a:solidFill>
              </a:rPr>
              <a:t>I’ll have finished the homework by tomorrow, so I’ll come.</a:t>
            </a:r>
            <a:endParaRPr lang="en-GB" sz="2800" dirty="0">
              <a:solidFill>
                <a:srgbClr val="7030A0"/>
              </a:solidFill>
            </a:endParaRPr>
          </a:p>
        </p:txBody>
      </p:sp>
      <p:sp>
        <p:nvSpPr>
          <p:cNvPr id="10" name="TextBox 9"/>
          <p:cNvSpPr txBox="1"/>
          <p:nvPr/>
        </p:nvSpPr>
        <p:spPr>
          <a:xfrm>
            <a:off x="897774" y="3061363"/>
            <a:ext cx="10474036" cy="954107"/>
          </a:xfrm>
          <a:prstGeom prst="rect">
            <a:avLst/>
          </a:prstGeom>
          <a:noFill/>
        </p:spPr>
        <p:txBody>
          <a:bodyPr wrap="square" rtlCol="0">
            <a:spAutoFit/>
          </a:bodyPr>
          <a:lstStyle/>
          <a:p>
            <a:r>
              <a:rPr lang="en-GB" sz="2800" dirty="0" smtClean="0">
                <a:solidFill>
                  <a:srgbClr val="00B050"/>
                </a:solidFill>
              </a:rPr>
              <a:t>We’ll be eating lunch between </a:t>
            </a:r>
            <a:r>
              <a:rPr lang="en-GB" sz="2800" dirty="0" smtClean="0">
                <a:solidFill>
                  <a:srgbClr val="00B050"/>
                </a:solidFill>
              </a:rPr>
              <a:t>1 p.m. </a:t>
            </a:r>
            <a:r>
              <a:rPr lang="en-GB" sz="2800" dirty="0" smtClean="0">
                <a:solidFill>
                  <a:srgbClr val="00B050"/>
                </a:solidFill>
              </a:rPr>
              <a:t>and </a:t>
            </a:r>
            <a:r>
              <a:rPr lang="en-GB" sz="2800" dirty="0" smtClean="0">
                <a:solidFill>
                  <a:srgbClr val="00B050"/>
                </a:solidFill>
              </a:rPr>
              <a:t>2 p.m.</a:t>
            </a:r>
            <a:endParaRPr lang="en-GB" sz="2800" dirty="0" smtClean="0">
              <a:solidFill>
                <a:srgbClr val="00B050"/>
              </a:solidFill>
            </a:endParaRPr>
          </a:p>
          <a:p>
            <a:r>
              <a:rPr lang="en-GB" sz="2800" dirty="0" smtClean="0">
                <a:solidFill>
                  <a:srgbClr val="7030A0"/>
                </a:solidFill>
              </a:rPr>
              <a:t>We won’t have finished eating by 2 p.m.</a:t>
            </a:r>
          </a:p>
        </p:txBody>
      </p:sp>
      <p:sp>
        <p:nvSpPr>
          <p:cNvPr id="11" name="TextBox 10"/>
          <p:cNvSpPr txBox="1"/>
          <p:nvPr/>
        </p:nvSpPr>
        <p:spPr>
          <a:xfrm>
            <a:off x="897774" y="5150965"/>
            <a:ext cx="10224657" cy="954107"/>
          </a:xfrm>
          <a:prstGeom prst="rect">
            <a:avLst/>
          </a:prstGeom>
          <a:noFill/>
        </p:spPr>
        <p:txBody>
          <a:bodyPr wrap="square" rtlCol="0">
            <a:spAutoFit/>
          </a:bodyPr>
          <a:lstStyle/>
          <a:p>
            <a:r>
              <a:rPr lang="en-GB" sz="2800" dirty="0" smtClean="0">
                <a:solidFill>
                  <a:srgbClr val="00B050"/>
                </a:solidFill>
              </a:rPr>
              <a:t>When I go to Italy this summer, we’ll be staying with my aunt.</a:t>
            </a:r>
          </a:p>
          <a:p>
            <a:r>
              <a:rPr lang="en-GB" sz="2800" dirty="0" smtClean="0">
                <a:solidFill>
                  <a:srgbClr val="7030A0"/>
                </a:solidFill>
              </a:rPr>
              <a:t>By the end of the summer, I’ll have been in Italy for a month.</a:t>
            </a:r>
            <a:endParaRPr lang="en-GB" sz="2800" dirty="0">
              <a:solidFill>
                <a:srgbClr val="7030A0"/>
              </a:solidFill>
            </a:endParaRPr>
          </a:p>
        </p:txBody>
      </p:sp>
      <p:sp>
        <p:nvSpPr>
          <p:cNvPr id="14" name="TextBox 13"/>
          <p:cNvSpPr txBox="1"/>
          <p:nvPr/>
        </p:nvSpPr>
        <p:spPr>
          <a:xfrm>
            <a:off x="897774" y="2075357"/>
            <a:ext cx="9999403" cy="954107"/>
          </a:xfrm>
          <a:prstGeom prst="rect">
            <a:avLst/>
          </a:prstGeom>
          <a:noFill/>
        </p:spPr>
        <p:txBody>
          <a:bodyPr wrap="square" rtlCol="0">
            <a:spAutoFit/>
          </a:bodyPr>
          <a:lstStyle/>
          <a:p>
            <a:r>
              <a:rPr lang="en-GB" sz="2800" dirty="0">
                <a:solidFill>
                  <a:srgbClr val="00B050"/>
                </a:solidFill>
              </a:rPr>
              <a:t>W</a:t>
            </a:r>
            <a:r>
              <a:rPr lang="en-GB" sz="2800" dirty="0" smtClean="0">
                <a:solidFill>
                  <a:srgbClr val="00B050"/>
                </a:solidFill>
              </a:rPr>
              <a:t>ill you be tidying your bedroom this weekend?</a:t>
            </a:r>
          </a:p>
          <a:p>
            <a:r>
              <a:rPr lang="en-GB" sz="2800" dirty="0">
                <a:solidFill>
                  <a:srgbClr val="7030A0"/>
                </a:solidFill>
              </a:rPr>
              <a:t>W</a:t>
            </a:r>
            <a:r>
              <a:rPr lang="en-GB" sz="2800" dirty="0" smtClean="0">
                <a:solidFill>
                  <a:srgbClr val="7030A0"/>
                </a:solidFill>
              </a:rPr>
              <a:t>ill you have tidied your bedroom by this weekend?</a:t>
            </a:r>
            <a:endParaRPr lang="en-GB" sz="2800" dirty="0">
              <a:solidFill>
                <a:srgbClr val="7030A0"/>
              </a:solidFill>
            </a:endParaRPr>
          </a:p>
        </p:txBody>
      </p:sp>
      <p:sp>
        <p:nvSpPr>
          <p:cNvPr id="16" name="TextBox 15"/>
          <p:cNvSpPr txBox="1"/>
          <p:nvPr/>
        </p:nvSpPr>
        <p:spPr>
          <a:xfrm>
            <a:off x="897774" y="1474155"/>
            <a:ext cx="4106487" cy="523220"/>
          </a:xfrm>
          <a:prstGeom prst="rect">
            <a:avLst/>
          </a:prstGeom>
          <a:noFill/>
        </p:spPr>
        <p:txBody>
          <a:bodyPr wrap="square" rtlCol="0">
            <a:spAutoFit/>
          </a:bodyPr>
          <a:lstStyle/>
          <a:p>
            <a:r>
              <a:rPr lang="en-GB" sz="2800" b="1" dirty="0" smtClean="0">
                <a:solidFill>
                  <a:srgbClr val="C00000"/>
                </a:solidFill>
              </a:rPr>
              <a:t>What’s the difference?</a:t>
            </a:r>
            <a:endParaRPr lang="en-GB" sz="2800" b="1" dirty="0">
              <a:solidFill>
                <a:srgbClr val="C00000"/>
              </a:solidFill>
            </a:endParaRPr>
          </a:p>
        </p:txBody>
      </p:sp>
    </p:spTree>
    <p:extLst>
      <p:ext uri="{BB962C8B-B14F-4D97-AF65-F5344CB8AC3E}">
        <p14:creationId xmlns:p14="http://schemas.microsoft.com/office/powerpoint/2010/main" val="1748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heel(1)">
                                      <p:cBhvr>
                                        <p:cTn id="17" dur="20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22" dur="500"/>
                                        <p:tgtEl>
                                          <p:spTgt spid="1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heel(1)">
                                      <p:cBhvr>
                                        <p:cTn id="27" dur="20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wheel(1)">
                                      <p:cBhvr>
                                        <p:cTn id="37" dur="20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randombar(horizontal)">
                                      <p:cBhvr>
                                        <p:cTn id="42" dur="500"/>
                                        <p:tgtEl>
                                          <p:spTgt spid="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wheel(1)">
                                      <p:cBhvr>
                                        <p:cTn id="47" dur="2000"/>
                                        <p:tgtEl>
                                          <p:spTgt spid="1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5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9308" y="1326408"/>
            <a:ext cx="2718586" cy="2807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4431" y="2813042"/>
            <a:ext cx="2718586" cy="2807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3"/>
          <a:stretch>
            <a:fillRect/>
          </a:stretch>
        </p:blipFill>
        <p:spPr>
          <a:xfrm>
            <a:off x="25400" y="-26719"/>
            <a:ext cx="12166600" cy="1066800"/>
          </a:xfrm>
          <a:prstGeom prst="rect">
            <a:avLst/>
          </a:prstGeom>
        </p:spPr>
      </p:pic>
      <p:sp>
        <p:nvSpPr>
          <p:cNvPr id="3" name="Content Placeholder 2"/>
          <p:cNvSpPr>
            <a:spLocks noGrp="1"/>
          </p:cNvSpPr>
          <p:nvPr>
            <p:ph idx="1"/>
          </p:nvPr>
        </p:nvSpPr>
        <p:spPr>
          <a:xfrm>
            <a:off x="816232" y="1814513"/>
            <a:ext cx="8228015" cy="4362450"/>
          </a:xfrm>
        </p:spPr>
        <p:txBody>
          <a:bodyPr/>
          <a:lstStyle/>
          <a:p>
            <a:pPr marL="0" indent="0">
              <a:buNone/>
            </a:pPr>
            <a:r>
              <a:rPr lang="en-GB" dirty="0" smtClean="0"/>
              <a:t>By the end of next year, I will finish my studies.</a:t>
            </a:r>
          </a:p>
          <a:p>
            <a:pPr marL="0" indent="0">
              <a:buNone/>
            </a:pPr>
            <a:endParaRPr lang="en-GB" dirty="0" smtClean="0"/>
          </a:p>
          <a:p>
            <a:pPr marL="0" indent="0">
              <a:buNone/>
            </a:pPr>
            <a:endParaRPr lang="en-GB" dirty="0" smtClean="0"/>
          </a:p>
          <a:p>
            <a:pPr marL="0" indent="0">
              <a:buNone/>
            </a:pPr>
            <a:r>
              <a:rPr lang="en-GB" dirty="0" smtClean="0"/>
              <a:t>This time next week, I’ll sit on the beach in C</a:t>
            </a:r>
            <a:r>
              <a:rPr lang="en-GB" dirty="0" smtClean="0">
                <a:latin typeface="Calibri"/>
              </a:rPr>
              <a:t>á</a:t>
            </a:r>
            <a:r>
              <a:rPr lang="en-GB" dirty="0" smtClean="0"/>
              <a:t>diz.</a:t>
            </a:r>
          </a:p>
          <a:p>
            <a:pPr marL="0" indent="0">
              <a:buNone/>
            </a:pPr>
            <a:endParaRPr lang="en-GB" dirty="0" smtClean="0"/>
          </a:p>
          <a:p>
            <a:pPr marL="0" indent="0">
              <a:buNone/>
            </a:pPr>
            <a:endParaRPr lang="en-GB" dirty="0" smtClean="0"/>
          </a:p>
          <a:p>
            <a:pPr marL="0" indent="0">
              <a:buNone/>
            </a:pPr>
            <a:r>
              <a:rPr lang="en-GB" dirty="0" smtClean="0"/>
              <a:t>By Saturday, I’ll be spending all my money!</a:t>
            </a:r>
          </a:p>
        </p:txBody>
      </p:sp>
      <p:sp>
        <p:nvSpPr>
          <p:cNvPr id="4" name="Footer Placeholder 3"/>
          <p:cNvSpPr>
            <a:spLocks noGrp="1"/>
          </p:cNvSpPr>
          <p:nvPr>
            <p:ph type="ftr" sz="quarter" idx="11"/>
          </p:nvPr>
        </p:nvSpPr>
        <p:spPr/>
        <p:txBody>
          <a:bodyPr/>
          <a:lstStyle/>
          <a:p>
            <a:r>
              <a:rPr lang="en-US" smtClean="0"/>
              <a:t>© Cambridge University Press 2016</a:t>
            </a:r>
            <a:endParaRPr lang="en-US"/>
          </a:p>
        </p:txBody>
      </p:sp>
      <p:sp>
        <p:nvSpPr>
          <p:cNvPr id="2" name="Title 1"/>
          <p:cNvSpPr>
            <a:spLocks noGrp="1"/>
          </p:cNvSpPr>
          <p:nvPr>
            <p:ph type="title"/>
          </p:nvPr>
        </p:nvSpPr>
        <p:spPr/>
        <p:txBody>
          <a:bodyPr/>
          <a:lstStyle/>
          <a:p>
            <a:r>
              <a:rPr lang="en-GB" b="1" dirty="0" smtClean="0"/>
              <a:t>GET IT RIGHT!</a:t>
            </a:r>
            <a:endParaRPr lang="en-GB" b="1" dirty="0"/>
          </a:p>
        </p:txBody>
      </p:sp>
      <p:sp>
        <p:nvSpPr>
          <p:cNvPr id="6" name="Multiply 5"/>
          <p:cNvSpPr/>
          <p:nvPr/>
        </p:nvSpPr>
        <p:spPr>
          <a:xfrm>
            <a:off x="7782698" y="1413164"/>
            <a:ext cx="925118" cy="1004349"/>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7" name="Multiply 6"/>
          <p:cNvSpPr/>
          <p:nvPr/>
        </p:nvSpPr>
        <p:spPr>
          <a:xfrm>
            <a:off x="8051892" y="3002760"/>
            <a:ext cx="958753" cy="986325"/>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8" name="Multiply 7"/>
          <p:cNvSpPr/>
          <p:nvPr/>
        </p:nvSpPr>
        <p:spPr>
          <a:xfrm>
            <a:off x="7135166" y="4588995"/>
            <a:ext cx="993605" cy="1039776"/>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9" name="TextBox 8"/>
          <p:cNvSpPr txBox="1"/>
          <p:nvPr/>
        </p:nvSpPr>
        <p:spPr>
          <a:xfrm>
            <a:off x="816232" y="2281067"/>
            <a:ext cx="8220502" cy="658959"/>
          </a:xfrm>
          <a:prstGeom prst="rect">
            <a:avLst/>
          </a:prstGeom>
          <a:noFill/>
        </p:spPr>
        <p:txBody>
          <a:bodyPr wrap="square" rtlCol="0">
            <a:noAutofit/>
          </a:bodyPr>
          <a:lstStyle/>
          <a:p>
            <a:r>
              <a:rPr lang="en-GB" sz="2800" dirty="0"/>
              <a:t>By the end of next </a:t>
            </a:r>
            <a:r>
              <a:rPr lang="en-GB" sz="2800" dirty="0" smtClean="0"/>
              <a:t>year,</a:t>
            </a:r>
            <a:r>
              <a:rPr lang="en-GB" sz="2800" dirty="0"/>
              <a:t> </a:t>
            </a:r>
            <a:r>
              <a:rPr lang="en-GB" sz="2800" dirty="0" smtClean="0"/>
              <a:t>I                                  my studies.</a:t>
            </a:r>
            <a:endParaRPr lang="en-GB" sz="2800" dirty="0"/>
          </a:p>
          <a:p>
            <a:endParaRPr lang="en-GB" sz="2800" dirty="0"/>
          </a:p>
        </p:txBody>
      </p:sp>
      <p:sp>
        <p:nvSpPr>
          <p:cNvPr id="10" name="TextBox 9"/>
          <p:cNvSpPr txBox="1"/>
          <p:nvPr/>
        </p:nvSpPr>
        <p:spPr>
          <a:xfrm>
            <a:off x="816232" y="3793288"/>
            <a:ext cx="9085026" cy="658959"/>
          </a:xfrm>
          <a:prstGeom prst="rect">
            <a:avLst/>
          </a:prstGeom>
          <a:noFill/>
        </p:spPr>
        <p:txBody>
          <a:bodyPr wrap="square" rtlCol="0">
            <a:normAutofit/>
          </a:bodyPr>
          <a:lstStyle/>
          <a:p>
            <a:r>
              <a:rPr lang="en-GB" sz="2800" dirty="0"/>
              <a:t>This time next week, </a:t>
            </a:r>
            <a:r>
              <a:rPr lang="en-GB" sz="2800" dirty="0" smtClean="0"/>
              <a:t>I</a:t>
            </a:r>
            <a:r>
              <a:rPr lang="en-GB" sz="2800" b="1" dirty="0">
                <a:solidFill>
                  <a:srgbClr val="00B0F0"/>
                </a:solidFill>
              </a:rPr>
              <a:t> </a:t>
            </a:r>
            <a:r>
              <a:rPr lang="en-GB" sz="2800" b="1" dirty="0" smtClean="0">
                <a:solidFill>
                  <a:srgbClr val="00B0F0"/>
                </a:solidFill>
              </a:rPr>
              <a:t>                      </a:t>
            </a:r>
            <a:r>
              <a:rPr lang="en-GB" sz="2800" dirty="0" smtClean="0"/>
              <a:t>on </a:t>
            </a:r>
            <a:r>
              <a:rPr lang="en-GB" sz="2800" dirty="0"/>
              <a:t>the beach in </a:t>
            </a:r>
            <a:r>
              <a:rPr lang="en-GB" sz="2800" dirty="0" smtClean="0"/>
              <a:t>C</a:t>
            </a:r>
            <a:r>
              <a:rPr lang="en-GB" sz="2800" dirty="0"/>
              <a:t>á</a:t>
            </a:r>
            <a:r>
              <a:rPr lang="en-GB" sz="2800" dirty="0" smtClean="0"/>
              <a:t>diz</a:t>
            </a:r>
            <a:r>
              <a:rPr lang="en-GB" sz="2800" dirty="0"/>
              <a:t>.</a:t>
            </a:r>
          </a:p>
          <a:p>
            <a:endParaRPr lang="en-GB" sz="2800" dirty="0"/>
          </a:p>
        </p:txBody>
      </p:sp>
      <p:sp>
        <p:nvSpPr>
          <p:cNvPr id="11" name="TextBox 10"/>
          <p:cNvSpPr txBox="1"/>
          <p:nvPr/>
        </p:nvSpPr>
        <p:spPr>
          <a:xfrm>
            <a:off x="816232" y="5353746"/>
            <a:ext cx="8211448" cy="658959"/>
          </a:xfrm>
          <a:prstGeom prst="rect">
            <a:avLst/>
          </a:prstGeom>
          <a:noFill/>
        </p:spPr>
        <p:txBody>
          <a:bodyPr wrap="square" rtlCol="0">
            <a:normAutofit/>
          </a:bodyPr>
          <a:lstStyle/>
          <a:p>
            <a:r>
              <a:rPr lang="en-GB" sz="2800" dirty="0"/>
              <a:t>By Saturday, </a:t>
            </a:r>
            <a:r>
              <a:rPr lang="en-GB" sz="2800" dirty="0" smtClean="0"/>
              <a:t>I</a:t>
            </a:r>
            <a:r>
              <a:rPr lang="en-GB" sz="2800" b="1" dirty="0">
                <a:solidFill>
                  <a:srgbClr val="00B0F0"/>
                </a:solidFill>
              </a:rPr>
              <a:t> </a:t>
            </a:r>
            <a:r>
              <a:rPr lang="en-GB" sz="2800" b="1" dirty="0" smtClean="0">
                <a:solidFill>
                  <a:srgbClr val="00B0F0"/>
                </a:solidFill>
              </a:rPr>
              <a:t>                      </a:t>
            </a:r>
            <a:r>
              <a:rPr lang="en-GB" sz="2800" dirty="0" smtClean="0"/>
              <a:t>   all </a:t>
            </a:r>
            <a:r>
              <a:rPr lang="en-GB" sz="2800" dirty="0"/>
              <a:t>my money!</a:t>
            </a:r>
          </a:p>
          <a:p>
            <a:endParaRPr lang="en-GB" sz="2800" dirty="0"/>
          </a:p>
        </p:txBody>
      </p:sp>
      <p:cxnSp>
        <p:nvCxnSpPr>
          <p:cNvPr id="13" name="Straight Connector 12"/>
          <p:cNvCxnSpPr/>
          <p:nvPr/>
        </p:nvCxnSpPr>
        <p:spPr>
          <a:xfrm>
            <a:off x="4548249" y="2066306"/>
            <a:ext cx="1413164"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flipV="1">
            <a:off x="4114052" y="3578905"/>
            <a:ext cx="578228" cy="10344"/>
          </a:xfrm>
          <a:prstGeom prst="line">
            <a:avLst/>
          </a:prstGeom>
          <a:ln w="38100"/>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flipV="1">
            <a:off x="2916632" y="5126117"/>
            <a:ext cx="2009851" cy="10344"/>
          </a:xfrm>
          <a:prstGeom prst="line">
            <a:avLst/>
          </a:prstGeom>
          <a:ln w="38100"/>
        </p:spPr>
        <p:style>
          <a:lnRef idx="3">
            <a:schemeClr val="dk1"/>
          </a:lnRef>
          <a:fillRef idx="0">
            <a:schemeClr val="dk1"/>
          </a:fillRef>
          <a:effectRef idx="2">
            <a:schemeClr val="dk1"/>
          </a:effectRef>
          <a:fontRef idx="minor">
            <a:schemeClr val="tx1"/>
          </a:fontRef>
        </p:style>
      </p:cxnSp>
      <p:pic>
        <p:nvPicPr>
          <p:cNvPr id="2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9478" y="4450664"/>
            <a:ext cx="2718586" cy="2807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2794385" y="5353746"/>
            <a:ext cx="2254344" cy="658959"/>
          </a:xfrm>
          <a:prstGeom prst="rect">
            <a:avLst/>
          </a:prstGeom>
          <a:noFill/>
        </p:spPr>
        <p:txBody>
          <a:bodyPr wrap="square" rtlCol="0">
            <a:normAutofit/>
          </a:bodyPr>
          <a:lstStyle/>
          <a:p>
            <a:r>
              <a:rPr lang="en-GB" sz="2800" b="1" dirty="0" smtClean="0">
                <a:solidFill>
                  <a:srgbClr val="00B0F0"/>
                </a:solidFill>
              </a:rPr>
              <a:t>’ll have spent</a:t>
            </a:r>
            <a:endParaRPr lang="en-GB" sz="2800" dirty="0"/>
          </a:p>
          <a:p>
            <a:endParaRPr lang="en-GB" sz="2800" dirty="0"/>
          </a:p>
        </p:txBody>
      </p:sp>
      <p:sp>
        <p:nvSpPr>
          <p:cNvPr id="23" name="TextBox 22"/>
          <p:cNvSpPr txBox="1"/>
          <p:nvPr/>
        </p:nvSpPr>
        <p:spPr>
          <a:xfrm>
            <a:off x="3952483" y="3788910"/>
            <a:ext cx="1948000" cy="658959"/>
          </a:xfrm>
          <a:prstGeom prst="rect">
            <a:avLst/>
          </a:prstGeom>
          <a:noFill/>
        </p:spPr>
        <p:txBody>
          <a:bodyPr wrap="square" rtlCol="0">
            <a:normAutofit/>
          </a:bodyPr>
          <a:lstStyle/>
          <a:p>
            <a:r>
              <a:rPr lang="en-GB" sz="2800" b="1" dirty="0" smtClean="0">
                <a:solidFill>
                  <a:srgbClr val="00B0F0"/>
                </a:solidFill>
              </a:rPr>
              <a:t>’ll be sitting</a:t>
            </a:r>
            <a:endParaRPr lang="en-GB" sz="2800" dirty="0"/>
          </a:p>
          <a:p>
            <a:endParaRPr lang="en-GB" sz="2800" dirty="0"/>
          </a:p>
        </p:txBody>
      </p:sp>
      <p:sp>
        <p:nvSpPr>
          <p:cNvPr id="24" name="TextBox 23"/>
          <p:cNvSpPr txBox="1"/>
          <p:nvPr/>
        </p:nvSpPr>
        <p:spPr>
          <a:xfrm>
            <a:off x="4463673" y="2281067"/>
            <a:ext cx="2780556" cy="658959"/>
          </a:xfrm>
          <a:prstGeom prst="rect">
            <a:avLst/>
          </a:prstGeom>
          <a:noFill/>
        </p:spPr>
        <p:txBody>
          <a:bodyPr wrap="square" rtlCol="0">
            <a:noAutofit/>
          </a:bodyPr>
          <a:lstStyle/>
          <a:p>
            <a:r>
              <a:rPr lang="en-GB" sz="2800" b="1" dirty="0" smtClean="0">
                <a:solidFill>
                  <a:srgbClr val="00B0F0"/>
                </a:solidFill>
              </a:rPr>
              <a:t>will have finished</a:t>
            </a:r>
            <a:endParaRPr lang="en-GB" sz="2800" dirty="0"/>
          </a:p>
          <a:p>
            <a:endParaRPr lang="en-GB" sz="2800" dirty="0"/>
          </a:p>
        </p:txBody>
      </p:sp>
    </p:spTree>
    <p:extLst>
      <p:ext uri="{BB962C8B-B14F-4D97-AF65-F5344CB8AC3E}">
        <p14:creationId xmlns:p14="http://schemas.microsoft.com/office/powerpoint/2010/main" val="183711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par>
                          <p:cTn id="16" fill="hold">
                            <p:stCondLst>
                              <p:cond delay="1000"/>
                            </p:stCondLst>
                            <p:childTnLst>
                              <p:par>
                                <p:cTn id="17" presetID="14" presetClass="entr" presetSubtype="1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1000" fill="hold"/>
                                        <p:tgtEl>
                                          <p:spTgt spid="15"/>
                                        </p:tgtEl>
                                        <p:attrNameLst>
                                          <p:attrName>ppt_w</p:attrName>
                                        </p:attrNameLst>
                                      </p:cBhvr>
                                      <p:tavLst>
                                        <p:tav tm="0">
                                          <p:val>
                                            <p:fltVal val="0"/>
                                          </p:val>
                                        </p:tav>
                                        <p:tav tm="100000">
                                          <p:val>
                                            <p:strVal val="#ppt_w"/>
                                          </p:val>
                                        </p:tav>
                                      </p:tavLst>
                                    </p:anim>
                                    <p:anim calcmode="lin" valueType="num">
                                      <p:cBhvr>
                                        <p:cTn id="33" dur="1000" fill="hold"/>
                                        <p:tgtEl>
                                          <p:spTgt spid="15"/>
                                        </p:tgtEl>
                                        <p:attrNameLst>
                                          <p:attrName>ppt_h</p:attrName>
                                        </p:attrNameLst>
                                      </p:cBhvr>
                                      <p:tavLst>
                                        <p:tav tm="0">
                                          <p:val>
                                            <p:fltVal val="0"/>
                                          </p:val>
                                        </p:tav>
                                        <p:tav tm="100000">
                                          <p:val>
                                            <p:strVal val="#ppt_h"/>
                                          </p:val>
                                        </p:tav>
                                      </p:tavLst>
                                    </p:anim>
                                    <p:anim calcmode="lin" valueType="num">
                                      <p:cBhvr>
                                        <p:cTn id="34" dur="1000" fill="hold"/>
                                        <p:tgtEl>
                                          <p:spTgt spid="15"/>
                                        </p:tgtEl>
                                        <p:attrNameLst>
                                          <p:attrName>style.rotation</p:attrName>
                                        </p:attrNameLst>
                                      </p:cBhvr>
                                      <p:tavLst>
                                        <p:tav tm="0">
                                          <p:val>
                                            <p:fltVal val="90"/>
                                          </p:val>
                                        </p:tav>
                                        <p:tav tm="100000">
                                          <p:val>
                                            <p:fltVal val="0"/>
                                          </p:val>
                                        </p:tav>
                                      </p:tavLst>
                                    </p:anim>
                                    <p:animEffect transition="in" filter="fade">
                                      <p:cBhvr>
                                        <p:cTn id="35" dur="1000"/>
                                        <p:tgtEl>
                                          <p:spTgt spid="15"/>
                                        </p:tgtEl>
                                      </p:cBhvr>
                                    </p:animEffect>
                                  </p:childTnLst>
                                </p:cTn>
                              </p:par>
                            </p:childTnLst>
                          </p:cTn>
                        </p:par>
                        <p:par>
                          <p:cTn id="36" fill="hold">
                            <p:stCondLst>
                              <p:cond delay="1000"/>
                            </p:stCondLst>
                            <p:childTnLst>
                              <p:par>
                                <p:cTn id="37" presetID="26" presetClass="emph" presetSubtype="0" fill="hold" grpId="1" nodeType="afterEffect">
                                  <p:stCondLst>
                                    <p:cond delay="0"/>
                                  </p:stCondLst>
                                  <p:childTnLst>
                                    <p:animEffect transition="out" filter="fade">
                                      <p:cBhvr>
                                        <p:cTn id="38" dur="500" tmFilter="0, 0; .2, .5; .8, .5; 1, 0"/>
                                        <p:tgtEl>
                                          <p:spTgt spid="24"/>
                                        </p:tgtEl>
                                      </p:cBhvr>
                                    </p:animEffect>
                                    <p:animScale>
                                      <p:cBhvr>
                                        <p:cTn id="39" dur="250" autoRev="1" fill="hold"/>
                                        <p:tgtEl>
                                          <p:spTgt spid="24"/>
                                        </p:tgtEl>
                                      </p:cBhvr>
                                      <p:by x="105000" y="105000"/>
                                    </p:animScale>
                                  </p:childTnLst>
                                </p:cTn>
                              </p:par>
                            </p:childTnLst>
                          </p:cTn>
                        </p:par>
                        <p:par>
                          <p:cTn id="40" fill="hold">
                            <p:stCondLst>
                              <p:cond delay="1500"/>
                            </p:stCondLst>
                            <p:childTnLst>
                              <p:par>
                                <p:cTn id="41" presetID="26" presetClass="emph" presetSubtype="0" fill="hold" grpId="2" nodeType="afterEffect">
                                  <p:stCondLst>
                                    <p:cond delay="0"/>
                                  </p:stCondLst>
                                  <p:childTnLst>
                                    <p:animEffect transition="out" filter="fade">
                                      <p:cBhvr>
                                        <p:cTn id="42" dur="500" tmFilter="0, 0; .2, .5; .8, .5; 1, 0"/>
                                        <p:tgtEl>
                                          <p:spTgt spid="24"/>
                                        </p:tgtEl>
                                      </p:cBhvr>
                                    </p:animEffect>
                                    <p:animScale>
                                      <p:cBhvr>
                                        <p:cTn id="43" dur="250" autoRev="1" fill="hold"/>
                                        <p:tgtEl>
                                          <p:spTgt spid="24"/>
                                        </p:tgtEl>
                                      </p:cBhvr>
                                      <p:by x="105000" y="105000"/>
                                    </p:animScale>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wipe(down)">
                                      <p:cBhvr>
                                        <p:cTn id="48" dur="500"/>
                                        <p:tgtEl>
                                          <p:spTgt spid="3">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1000" fill="hold"/>
                                        <p:tgtEl>
                                          <p:spTgt spid="7"/>
                                        </p:tgtEl>
                                        <p:attrNameLst>
                                          <p:attrName>ppt_w</p:attrName>
                                        </p:attrNameLst>
                                      </p:cBhvr>
                                      <p:tavLst>
                                        <p:tav tm="0">
                                          <p:val>
                                            <p:fltVal val="0"/>
                                          </p:val>
                                        </p:tav>
                                        <p:tav tm="100000">
                                          <p:val>
                                            <p:strVal val="#ppt_w"/>
                                          </p:val>
                                        </p:tav>
                                      </p:tavLst>
                                    </p:anim>
                                    <p:anim calcmode="lin" valueType="num">
                                      <p:cBhvr>
                                        <p:cTn id="54" dur="1000" fill="hold"/>
                                        <p:tgtEl>
                                          <p:spTgt spid="7"/>
                                        </p:tgtEl>
                                        <p:attrNameLst>
                                          <p:attrName>ppt_h</p:attrName>
                                        </p:attrNameLst>
                                      </p:cBhvr>
                                      <p:tavLst>
                                        <p:tav tm="0">
                                          <p:val>
                                            <p:fltVal val="0"/>
                                          </p:val>
                                        </p:tav>
                                        <p:tav tm="100000">
                                          <p:val>
                                            <p:strVal val="#ppt_h"/>
                                          </p:val>
                                        </p:tav>
                                      </p:tavLst>
                                    </p:anim>
                                    <p:anim calcmode="lin" valueType="num">
                                      <p:cBhvr>
                                        <p:cTn id="55" dur="1000" fill="hold"/>
                                        <p:tgtEl>
                                          <p:spTgt spid="7"/>
                                        </p:tgtEl>
                                        <p:attrNameLst>
                                          <p:attrName>style.rotation</p:attrName>
                                        </p:attrNameLst>
                                      </p:cBhvr>
                                      <p:tavLst>
                                        <p:tav tm="0">
                                          <p:val>
                                            <p:fltVal val="90"/>
                                          </p:val>
                                        </p:tav>
                                        <p:tav tm="100000">
                                          <p:val>
                                            <p:fltVal val="0"/>
                                          </p:val>
                                        </p:tav>
                                      </p:tavLst>
                                    </p:anim>
                                    <p:animEffect transition="in" filter="fade">
                                      <p:cBhvr>
                                        <p:cTn id="56" dur="1000"/>
                                        <p:tgtEl>
                                          <p:spTgt spid="7"/>
                                        </p:tgtEl>
                                      </p:cBhvr>
                                    </p:animEffect>
                                  </p:childTnLst>
                                </p:cTn>
                              </p:par>
                            </p:childTnLst>
                          </p:cTn>
                        </p:par>
                        <p:par>
                          <p:cTn id="57" fill="hold">
                            <p:stCondLst>
                              <p:cond delay="1000"/>
                            </p:stCondLst>
                            <p:childTnLst>
                              <p:par>
                                <p:cTn id="58" presetID="14" presetClass="entr" presetSubtype="10" fill="hold"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randombar(horizontal)">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1000" fill="hold"/>
                                        <p:tgtEl>
                                          <p:spTgt spid="20"/>
                                        </p:tgtEl>
                                        <p:attrNameLst>
                                          <p:attrName>ppt_w</p:attrName>
                                        </p:attrNameLst>
                                      </p:cBhvr>
                                      <p:tavLst>
                                        <p:tav tm="0">
                                          <p:val>
                                            <p:fltVal val="0"/>
                                          </p:val>
                                        </p:tav>
                                        <p:tav tm="100000">
                                          <p:val>
                                            <p:strVal val="#ppt_w"/>
                                          </p:val>
                                        </p:tav>
                                      </p:tavLst>
                                    </p:anim>
                                    <p:anim calcmode="lin" valueType="num">
                                      <p:cBhvr>
                                        <p:cTn id="74" dur="1000" fill="hold"/>
                                        <p:tgtEl>
                                          <p:spTgt spid="20"/>
                                        </p:tgtEl>
                                        <p:attrNameLst>
                                          <p:attrName>ppt_h</p:attrName>
                                        </p:attrNameLst>
                                      </p:cBhvr>
                                      <p:tavLst>
                                        <p:tav tm="0">
                                          <p:val>
                                            <p:fltVal val="0"/>
                                          </p:val>
                                        </p:tav>
                                        <p:tav tm="100000">
                                          <p:val>
                                            <p:strVal val="#ppt_h"/>
                                          </p:val>
                                        </p:tav>
                                      </p:tavLst>
                                    </p:anim>
                                    <p:anim calcmode="lin" valueType="num">
                                      <p:cBhvr>
                                        <p:cTn id="75" dur="1000" fill="hold"/>
                                        <p:tgtEl>
                                          <p:spTgt spid="20"/>
                                        </p:tgtEl>
                                        <p:attrNameLst>
                                          <p:attrName>style.rotation</p:attrName>
                                        </p:attrNameLst>
                                      </p:cBhvr>
                                      <p:tavLst>
                                        <p:tav tm="0">
                                          <p:val>
                                            <p:fltVal val="90"/>
                                          </p:val>
                                        </p:tav>
                                        <p:tav tm="100000">
                                          <p:val>
                                            <p:fltVal val="0"/>
                                          </p:val>
                                        </p:tav>
                                      </p:tavLst>
                                    </p:anim>
                                    <p:animEffect transition="in" filter="fade">
                                      <p:cBhvr>
                                        <p:cTn id="76" dur="1000"/>
                                        <p:tgtEl>
                                          <p:spTgt spid="20"/>
                                        </p:tgtEl>
                                      </p:cBhvr>
                                    </p:animEffect>
                                  </p:childTnLst>
                                </p:cTn>
                              </p:par>
                            </p:childTnLst>
                          </p:cTn>
                        </p:par>
                        <p:par>
                          <p:cTn id="77" fill="hold">
                            <p:stCondLst>
                              <p:cond delay="1000"/>
                            </p:stCondLst>
                            <p:childTnLst>
                              <p:par>
                                <p:cTn id="78" presetID="26" presetClass="emph" presetSubtype="0" fill="hold" grpId="1" nodeType="afterEffect">
                                  <p:stCondLst>
                                    <p:cond delay="0"/>
                                  </p:stCondLst>
                                  <p:childTnLst>
                                    <p:animEffect transition="out" filter="fade">
                                      <p:cBhvr>
                                        <p:cTn id="79" dur="500" tmFilter="0, 0; .2, .5; .8, .5; 1, 0"/>
                                        <p:tgtEl>
                                          <p:spTgt spid="23"/>
                                        </p:tgtEl>
                                      </p:cBhvr>
                                    </p:animEffect>
                                    <p:animScale>
                                      <p:cBhvr>
                                        <p:cTn id="80" dur="250" autoRev="1" fill="hold"/>
                                        <p:tgtEl>
                                          <p:spTgt spid="23"/>
                                        </p:tgtEl>
                                      </p:cBhvr>
                                      <p:by x="105000" y="105000"/>
                                    </p:animScale>
                                  </p:childTnLst>
                                </p:cTn>
                              </p:par>
                            </p:childTnLst>
                          </p:cTn>
                        </p:par>
                        <p:par>
                          <p:cTn id="81" fill="hold">
                            <p:stCondLst>
                              <p:cond delay="1500"/>
                            </p:stCondLst>
                            <p:childTnLst>
                              <p:par>
                                <p:cTn id="82" presetID="26" presetClass="emph" presetSubtype="0" fill="hold" grpId="2" nodeType="afterEffect">
                                  <p:stCondLst>
                                    <p:cond delay="0"/>
                                  </p:stCondLst>
                                  <p:childTnLst>
                                    <p:animEffect transition="out" filter="fade">
                                      <p:cBhvr>
                                        <p:cTn id="83" dur="500" tmFilter="0, 0; .2, .5; .8, .5; 1, 0"/>
                                        <p:tgtEl>
                                          <p:spTgt spid="23"/>
                                        </p:tgtEl>
                                      </p:cBhvr>
                                    </p:animEffect>
                                    <p:animScale>
                                      <p:cBhvr>
                                        <p:cTn id="84" dur="250" autoRev="1" fill="hold"/>
                                        <p:tgtEl>
                                          <p:spTgt spid="23"/>
                                        </p:tgtEl>
                                      </p:cBhvr>
                                      <p:by x="105000" y="105000"/>
                                    </p:animScale>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3">
                                            <p:txEl>
                                              <p:pRg st="6" end="6"/>
                                            </p:txEl>
                                          </p:spTgt>
                                        </p:tgtEl>
                                        <p:attrNameLst>
                                          <p:attrName>style.visibility</p:attrName>
                                        </p:attrNameLst>
                                      </p:cBhvr>
                                      <p:to>
                                        <p:strVal val="visible"/>
                                      </p:to>
                                    </p:set>
                                    <p:animEffect transition="in" filter="wipe(down)">
                                      <p:cBhvr>
                                        <p:cTn id="89" dur="500"/>
                                        <p:tgtEl>
                                          <p:spTgt spid="3">
                                            <p:txEl>
                                              <p:pRg st="6" end="6"/>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31" presetClass="entr" presetSubtype="0" fill="hold" grpId="0" nodeType="clickEffect">
                                  <p:stCondLst>
                                    <p:cond delay="0"/>
                                  </p:stCondLst>
                                  <p:childTnLst>
                                    <p:set>
                                      <p:cBhvr>
                                        <p:cTn id="93" dur="1" fill="hold">
                                          <p:stCondLst>
                                            <p:cond delay="0"/>
                                          </p:stCondLst>
                                        </p:cTn>
                                        <p:tgtEl>
                                          <p:spTgt spid="8"/>
                                        </p:tgtEl>
                                        <p:attrNameLst>
                                          <p:attrName>style.visibility</p:attrName>
                                        </p:attrNameLst>
                                      </p:cBhvr>
                                      <p:to>
                                        <p:strVal val="visible"/>
                                      </p:to>
                                    </p:set>
                                    <p:anim calcmode="lin" valueType="num">
                                      <p:cBhvr>
                                        <p:cTn id="94" dur="1000" fill="hold"/>
                                        <p:tgtEl>
                                          <p:spTgt spid="8"/>
                                        </p:tgtEl>
                                        <p:attrNameLst>
                                          <p:attrName>ppt_w</p:attrName>
                                        </p:attrNameLst>
                                      </p:cBhvr>
                                      <p:tavLst>
                                        <p:tav tm="0">
                                          <p:val>
                                            <p:fltVal val="0"/>
                                          </p:val>
                                        </p:tav>
                                        <p:tav tm="100000">
                                          <p:val>
                                            <p:strVal val="#ppt_w"/>
                                          </p:val>
                                        </p:tav>
                                      </p:tavLst>
                                    </p:anim>
                                    <p:anim calcmode="lin" valueType="num">
                                      <p:cBhvr>
                                        <p:cTn id="95" dur="1000" fill="hold"/>
                                        <p:tgtEl>
                                          <p:spTgt spid="8"/>
                                        </p:tgtEl>
                                        <p:attrNameLst>
                                          <p:attrName>ppt_h</p:attrName>
                                        </p:attrNameLst>
                                      </p:cBhvr>
                                      <p:tavLst>
                                        <p:tav tm="0">
                                          <p:val>
                                            <p:fltVal val="0"/>
                                          </p:val>
                                        </p:tav>
                                        <p:tav tm="100000">
                                          <p:val>
                                            <p:strVal val="#ppt_h"/>
                                          </p:val>
                                        </p:tav>
                                      </p:tavLst>
                                    </p:anim>
                                    <p:anim calcmode="lin" valueType="num">
                                      <p:cBhvr>
                                        <p:cTn id="96" dur="1000" fill="hold"/>
                                        <p:tgtEl>
                                          <p:spTgt spid="8"/>
                                        </p:tgtEl>
                                        <p:attrNameLst>
                                          <p:attrName>style.rotation</p:attrName>
                                        </p:attrNameLst>
                                      </p:cBhvr>
                                      <p:tavLst>
                                        <p:tav tm="0">
                                          <p:val>
                                            <p:fltVal val="90"/>
                                          </p:val>
                                        </p:tav>
                                        <p:tav tm="100000">
                                          <p:val>
                                            <p:fltVal val="0"/>
                                          </p:val>
                                        </p:tav>
                                      </p:tavLst>
                                    </p:anim>
                                    <p:animEffect transition="in" filter="fade">
                                      <p:cBhvr>
                                        <p:cTn id="97" dur="1000"/>
                                        <p:tgtEl>
                                          <p:spTgt spid="8"/>
                                        </p:tgtEl>
                                      </p:cBhvr>
                                    </p:animEffect>
                                  </p:childTnLst>
                                </p:cTn>
                              </p:par>
                            </p:childTnLst>
                          </p:cTn>
                        </p:par>
                        <p:par>
                          <p:cTn id="98" fill="hold">
                            <p:stCondLst>
                              <p:cond delay="1000"/>
                            </p:stCondLst>
                            <p:childTnLst>
                              <p:par>
                                <p:cTn id="99" presetID="14" presetClass="entr" presetSubtype="10" fill="hold"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randombar(horizontal)">
                                      <p:cBhvr>
                                        <p:cTn id="101" dur="500"/>
                                        <p:tgtEl>
                                          <p:spTgt spid="18"/>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500"/>
                                        <p:tgtEl>
                                          <p:spTgt spid="11"/>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2"/>
                                        </p:tgtEl>
                                        <p:attrNameLst>
                                          <p:attrName>style.visibility</p:attrName>
                                        </p:attrNameLst>
                                      </p:cBhvr>
                                      <p:to>
                                        <p:strVal val="visible"/>
                                      </p:to>
                                    </p:set>
                                    <p:animEffect transition="in" filter="fade">
                                      <p:cBhvr>
                                        <p:cTn id="109" dur="500"/>
                                        <p:tgtEl>
                                          <p:spTgt spid="22"/>
                                        </p:tgtEl>
                                      </p:cBhvr>
                                    </p:animEffect>
                                  </p:childTnLst>
                                </p:cTn>
                              </p:par>
                            </p:childTnLst>
                          </p:cTn>
                        </p:par>
                      </p:childTnLst>
                    </p:cTn>
                  </p:par>
                  <p:par>
                    <p:cTn id="110" fill="hold">
                      <p:stCondLst>
                        <p:cond delay="indefinite"/>
                      </p:stCondLst>
                      <p:childTnLst>
                        <p:par>
                          <p:cTn id="111" fill="hold">
                            <p:stCondLst>
                              <p:cond delay="0"/>
                            </p:stCondLst>
                            <p:childTnLst>
                              <p:par>
                                <p:cTn id="112" presetID="31" presetClass="entr" presetSubtype="0" fill="hold" nodeType="click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1000" fill="hold"/>
                                        <p:tgtEl>
                                          <p:spTgt spid="21"/>
                                        </p:tgtEl>
                                        <p:attrNameLst>
                                          <p:attrName>ppt_w</p:attrName>
                                        </p:attrNameLst>
                                      </p:cBhvr>
                                      <p:tavLst>
                                        <p:tav tm="0">
                                          <p:val>
                                            <p:fltVal val="0"/>
                                          </p:val>
                                        </p:tav>
                                        <p:tav tm="100000">
                                          <p:val>
                                            <p:strVal val="#ppt_w"/>
                                          </p:val>
                                        </p:tav>
                                      </p:tavLst>
                                    </p:anim>
                                    <p:anim calcmode="lin" valueType="num">
                                      <p:cBhvr>
                                        <p:cTn id="115" dur="1000" fill="hold"/>
                                        <p:tgtEl>
                                          <p:spTgt spid="21"/>
                                        </p:tgtEl>
                                        <p:attrNameLst>
                                          <p:attrName>ppt_h</p:attrName>
                                        </p:attrNameLst>
                                      </p:cBhvr>
                                      <p:tavLst>
                                        <p:tav tm="0">
                                          <p:val>
                                            <p:fltVal val="0"/>
                                          </p:val>
                                        </p:tav>
                                        <p:tav tm="100000">
                                          <p:val>
                                            <p:strVal val="#ppt_h"/>
                                          </p:val>
                                        </p:tav>
                                      </p:tavLst>
                                    </p:anim>
                                    <p:anim calcmode="lin" valueType="num">
                                      <p:cBhvr>
                                        <p:cTn id="116" dur="1000" fill="hold"/>
                                        <p:tgtEl>
                                          <p:spTgt spid="21"/>
                                        </p:tgtEl>
                                        <p:attrNameLst>
                                          <p:attrName>style.rotation</p:attrName>
                                        </p:attrNameLst>
                                      </p:cBhvr>
                                      <p:tavLst>
                                        <p:tav tm="0">
                                          <p:val>
                                            <p:fltVal val="90"/>
                                          </p:val>
                                        </p:tav>
                                        <p:tav tm="100000">
                                          <p:val>
                                            <p:fltVal val="0"/>
                                          </p:val>
                                        </p:tav>
                                      </p:tavLst>
                                    </p:anim>
                                    <p:animEffect transition="in" filter="fade">
                                      <p:cBhvr>
                                        <p:cTn id="117" dur="1000"/>
                                        <p:tgtEl>
                                          <p:spTgt spid="21"/>
                                        </p:tgtEl>
                                      </p:cBhvr>
                                    </p:animEffect>
                                  </p:childTnLst>
                                </p:cTn>
                              </p:par>
                            </p:childTnLst>
                          </p:cTn>
                        </p:par>
                        <p:par>
                          <p:cTn id="118" fill="hold">
                            <p:stCondLst>
                              <p:cond delay="1000"/>
                            </p:stCondLst>
                            <p:childTnLst>
                              <p:par>
                                <p:cTn id="119" presetID="26" presetClass="emph" presetSubtype="0" fill="hold" grpId="1" nodeType="afterEffect">
                                  <p:stCondLst>
                                    <p:cond delay="0"/>
                                  </p:stCondLst>
                                  <p:childTnLst>
                                    <p:animEffect transition="out" filter="fade">
                                      <p:cBhvr>
                                        <p:cTn id="120" dur="500" tmFilter="0, 0; .2, .5; .8, .5; 1, 0"/>
                                        <p:tgtEl>
                                          <p:spTgt spid="22"/>
                                        </p:tgtEl>
                                      </p:cBhvr>
                                    </p:animEffect>
                                    <p:animScale>
                                      <p:cBhvr>
                                        <p:cTn id="121" dur="250" autoRev="1" fill="hold"/>
                                        <p:tgtEl>
                                          <p:spTgt spid="22"/>
                                        </p:tgtEl>
                                      </p:cBhvr>
                                      <p:by x="105000" y="105000"/>
                                    </p:animScale>
                                  </p:childTnLst>
                                </p:cTn>
                              </p:par>
                            </p:childTnLst>
                          </p:cTn>
                        </p:par>
                        <p:par>
                          <p:cTn id="122" fill="hold">
                            <p:stCondLst>
                              <p:cond delay="1500"/>
                            </p:stCondLst>
                            <p:childTnLst>
                              <p:par>
                                <p:cTn id="123" presetID="26" presetClass="emph" presetSubtype="0" fill="hold" grpId="2" nodeType="afterEffect">
                                  <p:stCondLst>
                                    <p:cond delay="0"/>
                                  </p:stCondLst>
                                  <p:childTnLst>
                                    <p:animEffect transition="out" filter="fade">
                                      <p:cBhvr>
                                        <p:cTn id="124" dur="500" tmFilter="0, 0; .2, .5; .8, .5; 1, 0"/>
                                        <p:tgtEl>
                                          <p:spTgt spid="22"/>
                                        </p:tgtEl>
                                      </p:cBhvr>
                                    </p:animEffect>
                                    <p:animScale>
                                      <p:cBhvr>
                                        <p:cTn id="125" dur="25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P spid="22" grpId="0"/>
      <p:bldP spid="22" grpId="1"/>
      <p:bldP spid="22" grpId="2"/>
      <p:bldP spid="23" grpId="0"/>
      <p:bldP spid="23" grpId="1"/>
      <p:bldP spid="23" grpId="2"/>
      <p:bldP spid="24" grpId="0"/>
      <p:bldP spid="24" grpId="1"/>
      <p:bldP spid="24"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5400" y="-26719"/>
            <a:ext cx="12166600" cy="1066800"/>
          </a:xfrm>
          <a:prstGeom prst="rect">
            <a:avLst/>
          </a:prstGeom>
        </p:spPr>
      </p:pic>
      <p:sp>
        <p:nvSpPr>
          <p:cNvPr id="3" name="Content Placeholder 2"/>
          <p:cNvSpPr>
            <a:spLocks noGrp="1"/>
          </p:cNvSpPr>
          <p:nvPr>
            <p:ph idx="1"/>
          </p:nvPr>
        </p:nvSpPr>
        <p:spPr>
          <a:xfrm>
            <a:off x="838200" y="1496291"/>
            <a:ext cx="10515600" cy="4921134"/>
          </a:xfrm>
        </p:spPr>
        <p:txBody>
          <a:bodyPr>
            <a:normAutofit lnSpcReduction="10000"/>
          </a:bodyPr>
          <a:lstStyle/>
          <a:p>
            <a:pPr marL="0" indent="0">
              <a:buNone/>
            </a:pPr>
            <a:r>
              <a:rPr lang="en-GB" b="1" dirty="0" smtClean="0"/>
              <a:t>Alice:	</a:t>
            </a:r>
            <a:r>
              <a:rPr lang="en-GB" dirty="0" smtClean="0"/>
              <a:t>This time next week, I’</a:t>
            </a:r>
            <a:r>
              <a:rPr lang="en-GB" b="1" dirty="0" smtClean="0">
                <a:solidFill>
                  <a:srgbClr val="00B0F0"/>
                </a:solidFill>
              </a:rPr>
              <a:t>ll be sitting</a:t>
            </a:r>
            <a:r>
              <a:rPr lang="en-GB" dirty="0" smtClean="0"/>
              <a:t> on a beach in Mexico!</a:t>
            </a:r>
          </a:p>
          <a:p>
            <a:pPr marL="0" indent="0">
              <a:buNone/>
            </a:pPr>
            <a:r>
              <a:rPr lang="en-GB" b="1" dirty="0" smtClean="0"/>
              <a:t>Lea:	</a:t>
            </a:r>
            <a:r>
              <a:rPr lang="en-GB" dirty="0" smtClean="0"/>
              <a:t>That sounds great. </a:t>
            </a:r>
            <a:r>
              <a:rPr lang="en-GB" b="1" dirty="0" smtClean="0">
                <a:solidFill>
                  <a:srgbClr val="00B0F0"/>
                </a:solidFill>
              </a:rPr>
              <a:t>Will </a:t>
            </a:r>
            <a:r>
              <a:rPr lang="en-GB" dirty="0" smtClean="0"/>
              <a:t>you </a:t>
            </a:r>
            <a:r>
              <a:rPr lang="en-GB" b="1" dirty="0" smtClean="0">
                <a:solidFill>
                  <a:srgbClr val="00B0F0"/>
                </a:solidFill>
              </a:rPr>
              <a:t>have finished </a:t>
            </a:r>
            <a:r>
              <a:rPr lang="en-GB" dirty="0" smtClean="0"/>
              <a:t>that History project 	before you go?</a:t>
            </a:r>
          </a:p>
          <a:p>
            <a:pPr marL="0" indent="0">
              <a:buNone/>
            </a:pPr>
            <a:r>
              <a:rPr lang="en-GB" b="1" dirty="0"/>
              <a:t>Alice: </a:t>
            </a:r>
            <a:r>
              <a:rPr lang="en-GB" b="1" dirty="0" smtClean="0"/>
              <a:t>	</a:t>
            </a:r>
            <a:r>
              <a:rPr lang="en-GB" dirty="0" smtClean="0"/>
              <a:t>No, I won’t. I’</a:t>
            </a:r>
            <a:r>
              <a:rPr lang="en-GB" b="1" dirty="0" smtClean="0">
                <a:solidFill>
                  <a:srgbClr val="00B0F0"/>
                </a:solidFill>
              </a:rPr>
              <a:t>ll be doing </a:t>
            </a:r>
            <a:r>
              <a:rPr lang="en-GB" dirty="0" smtClean="0"/>
              <a:t>some research for it when I’m there.</a:t>
            </a:r>
          </a:p>
          <a:p>
            <a:pPr marL="0" indent="0">
              <a:buNone/>
            </a:pPr>
            <a:r>
              <a:rPr lang="en-GB" b="1" dirty="0" smtClean="0"/>
              <a:t>Lea:	</a:t>
            </a:r>
            <a:r>
              <a:rPr lang="en-GB" dirty="0" smtClean="0"/>
              <a:t>What do you mean?</a:t>
            </a:r>
          </a:p>
          <a:p>
            <a:pPr marL="0" indent="0">
              <a:buNone/>
            </a:pPr>
            <a:r>
              <a:rPr lang="en-GB" b="1" dirty="0" smtClean="0"/>
              <a:t>Alice</a:t>
            </a:r>
            <a:r>
              <a:rPr lang="en-GB" b="1" dirty="0"/>
              <a:t>: </a:t>
            </a:r>
            <a:r>
              <a:rPr lang="en-GB" b="1" dirty="0" smtClean="0"/>
              <a:t>	</a:t>
            </a:r>
            <a:r>
              <a:rPr lang="en-GB" dirty="0" smtClean="0"/>
              <a:t>Well, Mr George agreed to let me do it on the Mayan culture. 	So while I’m in Mexico, I’</a:t>
            </a:r>
            <a:r>
              <a:rPr lang="en-GB" b="1" dirty="0" smtClean="0">
                <a:solidFill>
                  <a:srgbClr val="00B0F0"/>
                </a:solidFill>
              </a:rPr>
              <a:t>ll be visiting</a:t>
            </a:r>
            <a:r>
              <a:rPr lang="en-GB" dirty="0" smtClean="0"/>
              <a:t> </a:t>
            </a:r>
            <a:r>
              <a:rPr lang="en-GB" dirty="0" err="1" smtClean="0"/>
              <a:t>Chichen</a:t>
            </a:r>
            <a:r>
              <a:rPr lang="en-GB" dirty="0" smtClean="0"/>
              <a:t> </a:t>
            </a:r>
            <a:r>
              <a:rPr lang="en-GB" dirty="0"/>
              <a:t>I</a:t>
            </a:r>
            <a:r>
              <a:rPr lang="en-GB" dirty="0" smtClean="0"/>
              <a:t>tza and going to a 	Mayan reservation.</a:t>
            </a:r>
          </a:p>
          <a:p>
            <a:pPr marL="0" indent="0">
              <a:buNone/>
            </a:pPr>
            <a:r>
              <a:rPr lang="en-GB" b="1" dirty="0" smtClean="0"/>
              <a:t>Lea: 	</a:t>
            </a:r>
            <a:r>
              <a:rPr lang="en-GB" dirty="0" smtClean="0"/>
              <a:t>Wow! So by the time you get back you’</a:t>
            </a:r>
            <a:r>
              <a:rPr lang="en-GB" b="1" dirty="0" smtClean="0">
                <a:solidFill>
                  <a:srgbClr val="00B0F0"/>
                </a:solidFill>
              </a:rPr>
              <a:t>ll have collected</a:t>
            </a:r>
            <a:r>
              <a:rPr lang="en-GB" dirty="0" smtClean="0"/>
              <a:t> all the 	information you need for the project.</a:t>
            </a:r>
          </a:p>
          <a:p>
            <a:pPr marL="0" indent="0">
              <a:buNone/>
            </a:pPr>
            <a:r>
              <a:rPr lang="en-GB" b="1" dirty="0" smtClean="0"/>
              <a:t>Alice:</a:t>
            </a:r>
            <a:r>
              <a:rPr lang="en-GB" dirty="0" smtClean="0"/>
              <a:t>	That’s right!</a:t>
            </a:r>
          </a:p>
          <a:p>
            <a:pPr marL="0" indent="0">
              <a:buNone/>
            </a:pPr>
            <a:endParaRPr lang="en-GB" dirty="0"/>
          </a:p>
        </p:txBody>
      </p:sp>
      <p:sp>
        <p:nvSpPr>
          <p:cNvPr id="4" name="Footer Placeholder 3"/>
          <p:cNvSpPr>
            <a:spLocks noGrp="1"/>
          </p:cNvSpPr>
          <p:nvPr>
            <p:ph type="ftr" sz="quarter" idx="11"/>
          </p:nvPr>
        </p:nvSpPr>
        <p:spPr/>
        <p:txBody>
          <a:bodyPr/>
          <a:lstStyle/>
          <a:p>
            <a:r>
              <a:rPr lang="en-US" smtClean="0"/>
              <a:t>© Cambridge University Press 2016</a:t>
            </a:r>
            <a:endParaRPr lang="en-US"/>
          </a:p>
        </p:txBody>
      </p:sp>
      <p:sp>
        <p:nvSpPr>
          <p:cNvPr id="2" name="Title 1"/>
          <p:cNvSpPr>
            <a:spLocks noGrp="1"/>
          </p:cNvSpPr>
          <p:nvPr>
            <p:ph type="title"/>
          </p:nvPr>
        </p:nvSpPr>
        <p:spPr/>
        <p:txBody>
          <a:bodyPr/>
          <a:lstStyle/>
          <a:p>
            <a:r>
              <a:rPr lang="en-GB" b="1" dirty="0" smtClean="0"/>
              <a:t>Language in action</a:t>
            </a:r>
            <a:endParaRPr lang="en-GB" b="1" dirty="0"/>
          </a:p>
        </p:txBody>
      </p:sp>
    </p:spTree>
    <p:extLst>
      <p:ext uri="{BB962C8B-B14F-4D97-AF65-F5344CB8AC3E}">
        <p14:creationId xmlns:p14="http://schemas.microsoft.com/office/powerpoint/2010/main" val="344863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25400" y="-26719"/>
            <a:ext cx="12166600" cy="1066800"/>
          </a:xfrm>
          <a:prstGeom prst="rect">
            <a:avLst/>
          </a:prstGeom>
        </p:spPr>
      </p:pic>
      <p:sp>
        <p:nvSpPr>
          <p:cNvPr id="3" name="Content Placeholder 2"/>
          <p:cNvSpPr>
            <a:spLocks noGrp="1"/>
          </p:cNvSpPr>
          <p:nvPr>
            <p:ph idx="1"/>
          </p:nvPr>
        </p:nvSpPr>
        <p:spPr>
          <a:xfrm>
            <a:off x="838200" y="1446415"/>
            <a:ext cx="10733116" cy="4253741"/>
          </a:xfrm>
        </p:spPr>
        <p:txBody>
          <a:bodyPr>
            <a:normAutofit/>
          </a:bodyPr>
          <a:lstStyle/>
          <a:p>
            <a:pPr marL="0" indent="0">
              <a:buNone/>
            </a:pPr>
            <a:r>
              <a:rPr lang="en-GB" b="1" dirty="0" smtClean="0"/>
              <a:t>Future continuous</a:t>
            </a:r>
            <a:endParaRPr lang="en-GB" sz="800" b="1" dirty="0" smtClean="0"/>
          </a:p>
          <a:p>
            <a:r>
              <a:rPr lang="en-GB" dirty="0" smtClean="0"/>
              <a:t>We use the future continuous to talk about things that will be in progress at a specified time in the future. The future continuous is formed by </a:t>
            </a:r>
            <a:r>
              <a:rPr lang="en-GB" i="1" dirty="0" smtClean="0"/>
              <a:t>will</a:t>
            </a:r>
            <a:r>
              <a:rPr lang="en-GB" dirty="0" smtClean="0"/>
              <a:t> + </a:t>
            </a:r>
            <a:r>
              <a:rPr lang="en-GB" i="1" dirty="0" smtClean="0"/>
              <a:t>be</a:t>
            </a:r>
            <a:r>
              <a:rPr lang="en-GB" dirty="0" smtClean="0"/>
              <a:t> + the </a:t>
            </a:r>
            <a:r>
              <a:rPr lang="en-GB" i="1" dirty="0" smtClean="0"/>
              <a:t>-</a:t>
            </a:r>
            <a:r>
              <a:rPr lang="en-GB" i="1" dirty="0" err="1" smtClean="0"/>
              <a:t>ing</a:t>
            </a:r>
            <a:r>
              <a:rPr lang="en-GB" dirty="0" smtClean="0"/>
              <a:t> form of the verb. </a:t>
            </a:r>
          </a:p>
          <a:p>
            <a:pPr marL="0" indent="0">
              <a:buNone/>
            </a:pPr>
            <a:r>
              <a:rPr lang="en-GB" i="1" dirty="0" smtClean="0"/>
              <a:t>This time next week, I’</a:t>
            </a:r>
            <a:r>
              <a:rPr lang="en-GB" b="1" i="1" dirty="0" smtClean="0">
                <a:solidFill>
                  <a:srgbClr val="00B0F0"/>
                </a:solidFill>
              </a:rPr>
              <a:t>ll be sitting</a:t>
            </a:r>
            <a:r>
              <a:rPr lang="en-GB" i="1" dirty="0" smtClean="0"/>
              <a:t> on a beach in Italy.</a:t>
            </a:r>
            <a:endParaRPr lang="en-GB" i="1" dirty="0"/>
          </a:p>
          <a:p>
            <a:pPr marL="0" indent="0">
              <a:buNone/>
            </a:pPr>
            <a:r>
              <a:rPr lang="en-GB" i="1" dirty="0" smtClean="0"/>
              <a:t>Twenty years from now, we </a:t>
            </a:r>
            <a:r>
              <a:rPr lang="en-GB" b="1" i="1" dirty="0" smtClean="0">
                <a:solidFill>
                  <a:srgbClr val="00B0F0"/>
                </a:solidFill>
              </a:rPr>
              <a:t>won’t be using</a:t>
            </a:r>
            <a:r>
              <a:rPr lang="en-GB" i="1" dirty="0" smtClean="0"/>
              <a:t> money to buy things anymore.</a:t>
            </a:r>
          </a:p>
          <a:p>
            <a:pPr marL="0" indent="0">
              <a:buNone/>
            </a:pPr>
            <a:r>
              <a:rPr lang="en-GB" b="1" i="1" dirty="0" smtClean="0">
                <a:solidFill>
                  <a:srgbClr val="00B0F0"/>
                </a:solidFill>
              </a:rPr>
              <a:t>Will</a:t>
            </a:r>
            <a:r>
              <a:rPr lang="en-GB" i="1" dirty="0" smtClean="0"/>
              <a:t> you </a:t>
            </a:r>
            <a:r>
              <a:rPr lang="en-GB" b="1" i="1" dirty="0" smtClean="0">
                <a:solidFill>
                  <a:srgbClr val="00B0F0"/>
                </a:solidFill>
              </a:rPr>
              <a:t>be working </a:t>
            </a:r>
            <a:r>
              <a:rPr lang="en-GB" i="1" dirty="0" smtClean="0"/>
              <a:t>next week or have you got a holiday?</a:t>
            </a:r>
          </a:p>
          <a:p>
            <a:r>
              <a:rPr lang="en-GB" dirty="0" smtClean="0"/>
              <a:t>We don’t use the future continuous with </a:t>
            </a:r>
            <a:r>
              <a:rPr lang="en-GB" dirty="0" err="1" smtClean="0"/>
              <a:t>stative</a:t>
            </a:r>
            <a:r>
              <a:rPr lang="en-GB" dirty="0" smtClean="0"/>
              <a:t> verbs.</a:t>
            </a:r>
          </a:p>
        </p:txBody>
      </p:sp>
      <p:sp>
        <p:nvSpPr>
          <p:cNvPr id="4" name="Footer Placeholder 3"/>
          <p:cNvSpPr>
            <a:spLocks noGrp="1"/>
          </p:cNvSpPr>
          <p:nvPr>
            <p:ph type="ftr" sz="quarter" idx="11"/>
          </p:nvPr>
        </p:nvSpPr>
        <p:spPr/>
        <p:txBody>
          <a:bodyPr/>
          <a:lstStyle/>
          <a:p>
            <a:r>
              <a:rPr lang="en-US" smtClean="0"/>
              <a:t>© Cambridge University Press 2016</a:t>
            </a:r>
            <a:endParaRPr lang="en-US" dirty="0"/>
          </a:p>
        </p:txBody>
      </p:sp>
      <p:sp>
        <p:nvSpPr>
          <p:cNvPr id="2" name="Title 1"/>
          <p:cNvSpPr>
            <a:spLocks noGrp="1"/>
          </p:cNvSpPr>
          <p:nvPr>
            <p:ph type="title"/>
          </p:nvPr>
        </p:nvSpPr>
        <p:spPr/>
        <p:txBody>
          <a:bodyPr/>
          <a:lstStyle/>
          <a:p>
            <a:r>
              <a:rPr lang="en-GB" b="1" dirty="0" smtClean="0"/>
              <a:t>Can you remember the rules?</a:t>
            </a:r>
            <a:endParaRPr lang="en-GB" b="1" dirty="0"/>
          </a:p>
        </p:txBody>
      </p:sp>
      <p:sp>
        <p:nvSpPr>
          <p:cNvPr id="6" name="TextBox 5"/>
          <p:cNvSpPr txBox="1"/>
          <p:nvPr/>
        </p:nvSpPr>
        <p:spPr>
          <a:xfrm>
            <a:off x="771897" y="5771408"/>
            <a:ext cx="2132237" cy="523220"/>
          </a:xfrm>
          <a:prstGeom prst="rect">
            <a:avLst/>
          </a:prstGeom>
          <a:noFill/>
        </p:spPr>
        <p:txBody>
          <a:bodyPr wrap="square" rtlCol="0">
            <a:spAutoFit/>
          </a:bodyPr>
          <a:lstStyle/>
          <a:p>
            <a:r>
              <a:rPr lang="en-GB" sz="2800" i="1" dirty="0" smtClean="0"/>
              <a:t>I’ll come but I </a:t>
            </a:r>
            <a:endParaRPr lang="en-GB" i="1" dirty="0"/>
          </a:p>
        </p:txBody>
      </p:sp>
      <p:sp>
        <p:nvSpPr>
          <p:cNvPr id="7" name="TextBox 6"/>
          <p:cNvSpPr txBox="1"/>
          <p:nvPr/>
        </p:nvSpPr>
        <p:spPr>
          <a:xfrm>
            <a:off x="6365174" y="5771408"/>
            <a:ext cx="1403569" cy="523220"/>
          </a:xfrm>
          <a:prstGeom prst="rect">
            <a:avLst/>
          </a:prstGeom>
          <a:noFill/>
        </p:spPr>
        <p:txBody>
          <a:bodyPr wrap="square" rtlCol="0">
            <a:spAutoFit/>
          </a:bodyPr>
          <a:lstStyle/>
          <a:p>
            <a:r>
              <a:rPr lang="en-GB" sz="2800" i="1" dirty="0"/>
              <a:t>a</a:t>
            </a:r>
            <a:r>
              <a:rPr lang="en-GB" sz="2800" i="1" dirty="0" smtClean="0"/>
              <a:t> thing.</a:t>
            </a:r>
            <a:endParaRPr lang="en-GB" i="1" dirty="0"/>
          </a:p>
        </p:txBody>
      </p:sp>
      <p:sp>
        <p:nvSpPr>
          <p:cNvPr id="8" name="TextBox 7"/>
          <p:cNvSpPr txBox="1"/>
          <p:nvPr/>
        </p:nvSpPr>
        <p:spPr>
          <a:xfrm>
            <a:off x="2765145" y="5771408"/>
            <a:ext cx="3825850" cy="523220"/>
          </a:xfrm>
          <a:prstGeom prst="rect">
            <a:avLst/>
          </a:prstGeom>
          <a:noFill/>
        </p:spPr>
        <p:txBody>
          <a:bodyPr wrap="square" rtlCol="0">
            <a:spAutoFit/>
          </a:bodyPr>
          <a:lstStyle/>
          <a:p>
            <a:r>
              <a:rPr lang="en-GB" sz="2800" b="1" i="1" dirty="0">
                <a:solidFill>
                  <a:srgbClr val="00B0F0"/>
                </a:solidFill>
              </a:rPr>
              <a:t>w</a:t>
            </a:r>
            <a:r>
              <a:rPr lang="en-GB" sz="2800" b="1" i="1" dirty="0" smtClean="0">
                <a:solidFill>
                  <a:srgbClr val="00B0F0"/>
                </a:solidFill>
              </a:rPr>
              <a:t>on’t be understanding</a:t>
            </a:r>
            <a:endParaRPr lang="en-GB" i="1" dirty="0"/>
          </a:p>
        </p:txBody>
      </p:sp>
      <p:sp>
        <p:nvSpPr>
          <p:cNvPr id="10" name="TextBox 9"/>
          <p:cNvSpPr txBox="1"/>
          <p:nvPr/>
        </p:nvSpPr>
        <p:spPr>
          <a:xfrm>
            <a:off x="2765145" y="5771408"/>
            <a:ext cx="2913239" cy="523220"/>
          </a:xfrm>
          <a:prstGeom prst="rect">
            <a:avLst/>
          </a:prstGeom>
          <a:noFill/>
        </p:spPr>
        <p:txBody>
          <a:bodyPr wrap="square" rtlCol="0">
            <a:spAutoFit/>
          </a:bodyPr>
          <a:lstStyle/>
          <a:p>
            <a:r>
              <a:rPr lang="en-GB" sz="2800" b="1" i="1" dirty="0">
                <a:solidFill>
                  <a:srgbClr val="00B0F0"/>
                </a:solidFill>
              </a:rPr>
              <a:t>w</a:t>
            </a:r>
            <a:r>
              <a:rPr lang="en-GB" sz="2800" b="1" i="1" dirty="0" smtClean="0">
                <a:solidFill>
                  <a:srgbClr val="00B0F0"/>
                </a:solidFill>
              </a:rPr>
              <a:t>on’t understand</a:t>
            </a:r>
            <a:endParaRPr lang="en-GB" i="1" dirty="0"/>
          </a:p>
        </p:txBody>
      </p:sp>
      <p:cxnSp>
        <p:nvCxnSpPr>
          <p:cNvPr id="12" name="Straight Connector 11"/>
          <p:cNvCxnSpPr/>
          <p:nvPr/>
        </p:nvCxnSpPr>
        <p:spPr>
          <a:xfrm>
            <a:off x="2917545" y="6033018"/>
            <a:ext cx="3533717" cy="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2397" y="5657221"/>
            <a:ext cx="705706" cy="826999"/>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5174" y="5179925"/>
            <a:ext cx="2450986" cy="2523983"/>
          </a:xfrm>
          <a:prstGeom prst="rect">
            <a:avLst/>
          </a:prstGeom>
        </p:spPr>
      </p:pic>
    </p:spTree>
    <p:extLst>
      <p:ext uri="{BB962C8B-B14F-4D97-AF65-F5344CB8AC3E}">
        <p14:creationId xmlns:p14="http://schemas.microsoft.com/office/powerpoint/2010/main" val="142678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2000"/>
                                        <p:tgtEl>
                                          <p:spTgt spid="6"/>
                                        </p:tgtEl>
                                      </p:cBhvr>
                                    </p:animEffect>
                                    <p:anim calcmode="lin" valueType="num">
                                      <p:cBhvr>
                                        <p:cTn id="38" dur="2000" fill="hold"/>
                                        <p:tgtEl>
                                          <p:spTgt spid="6"/>
                                        </p:tgtEl>
                                        <p:attrNameLst>
                                          <p:attrName>ppt_w</p:attrName>
                                        </p:attrNameLst>
                                      </p:cBhvr>
                                      <p:tavLst>
                                        <p:tav tm="0" fmla="#ppt_w*sin(2.5*pi*$)">
                                          <p:val>
                                            <p:fltVal val="0"/>
                                          </p:val>
                                        </p:tav>
                                        <p:tav tm="100000">
                                          <p:val>
                                            <p:fltVal val="1"/>
                                          </p:val>
                                        </p:tav>
                                      </p:tavLst>
                                    </p:anim>
                                    <p:anim calcmode="lin" valueType="num">
                                      <p:cBhvr>
                                        <p:cTn id="39" dur="2000" fill="hold"/>
                                        <p:tgtEl>
                                          <p:spTgt spid="6"/>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2000"/>
                                        <p:tgtEl>
                                          <p:spTgt spid="8"/>
                                        </p:tgtEl>
                                      </p:cBhvr>
                                    </p:animEffect>
                                    <p:anim calcmode="lin" valueType="num">
                                      <p:cBhvr>
                                        <p:cTn id="43" dur="2000" fill="hold"/>
                                        <p:tgtEl>
                                          <p:spTgt spid="8"/>
                                        </p:tgtEl>
                                        <p:attrNameLst>
                                          <p:attrName>ppt_w</p:attrName>
                                        </p:attrNameLst>
                                      </p:cBhvr>
                                      <p:tavLst>
                                        <p:tav tm="0" fmla="#ppt_w*sin(2.5*pi*$)">
                                          <p:val>
                                            <p:fltVal val="0"/>
                                          </p:val>
                                        </p:tav>
                                        <p:tav tm="100000">
                                          <p:val>
                                            <p:fltVal val="1"/>
                                          </p:val>
                                        </p:tav>
                                      </p:tavLst>
                                    </p:anim>
                                    <p:anim calcmode="lin" valueType="num">
                                      <p:cBhvr>
                                        <p:cTn id="44" dur="2000" fill="hold"/>
                                        <p:tgtEl>
                                          <p:spTgt spid="8"/>
                                        </p:tgtEl>
                                        <p:attrNameLst>
                                          <p:attrName>ppt_h</p:attrName>
                                        </p:attrNameLst>
                                      </p:cBhvr>
                                      <p:tavLst>
                                        <p:tav tm="0">
                                          <p:val>
                                            <p:strVal val="#ppt_h"/>
                                          </p:val>
                                        </p:tav>
                                        <p:tav tm="100000">
                                          <p:val>
                                            <p:strVal val="#ppt_h"/>
                                          </p:val>
                                        </p:tav>
                                      </p:tavLst>
                                    </p:anim>
                                  </p:childTnLst>
                                </p:cTn>
                              </p:par>
                              <p:par>
                                <p:cTn id="45" presetID="45"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2000"/>
                                        <p:tgtEl>
                                          <p:spTgt spid="7"/>
                                        </p:tgtEl>
                                      </p:cBhvr>
                                    </p:animEffect>
                                    <p:anim calcmode="lin" valueType="num">
                                      <p:cBhvr>
                                        <p:cTn id="48" dur="2000" fill="hold"/>
                                        <p:tgtEl>
                                          <p:spTgt spid="7"/>
                                        </p:tgtEl>
                                        <p:attrNameLst>
                                          <p:attrName>ppt_w</p:attrName>
                                        </p:attrNameLst>
                                      </p:cBhvr>
                                      <p:tavLst>
                                        <p:tav tm="0" fmla="#ppt_w*sin(2.5*pi*$)">
                                          <p:val>
                                            <p:fltVal val="0"/>
                                          </p:val>
                                        </p:tav>
                                        <p:tav tm="100000">
                                          <p:val>
                                            <p:fltVal val="1"/>
                                          </p:val>
                                        </p:tav>
                                      </p:tavLst>
                                    </p:anim>
                                    <p:anim calcmode="lin" valueType="num">
                                      <p:cBhvr>
                                        <p:cTn id="4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45"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2000"/>
                                        <p:tgtEl>
                                          <p:spTgt spid="14"/>
                                        </p:tgtEl>
                                      </p:cBhvr>
                                    </p:animEffect>
                                    <p:anim calcmode="lin" valueType="num">
                                      <p:cBhvr>
                                        <p:cTn id="55" dur="2000" fill="hold"/>
                                        <p:tgtEl>
                                          <p:spTgt spid="14"/>
                                        </p:tgtEl>
                                        <p:attrNameLst>
                                          <p:attrName>ppt_w</p:attrName>
                                        </p:attrNameLst>
                                      </p:cBhvr>
                                      <p:tavLst>
                                        <p:tav tm="0" fmla="#ppt_w*sin(2.5*pi*$)">
                                          <p:val>
                                            <p:fltVal val="0"/>
                                          </p:val>
                                        </p:tav>
                                        <p:tav tm="100000">
                                          <p:val>
                                            <p:fltVal val="1"/>
                                          </p:val>
                                        </p:tav>
                                      </p:tavLst>
                                    </p:anim>
                                    <p:anim calcmode="lin" valueType="num">
                                      <p:cBhvr>
                                        <p:cTn id="56"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barn(inVertical)">
                                      <p:cBhvr>
                                        <p:cTn id="61" dur="5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xit" presetSubtype="21" fill="hold" nodeType="clickEffect">
                                  <p:stCondLst>
                                    <p:cond delay="0"/>
                                  </p:stCondLst>
                                  <p:childTnLst>
                                    <p:animEffect transition="out" filter="barn(inVertical)">
                                      <p:cBhvr>
                                        <p:cTn id="65" dur="500"/>
                                        <p:tgtEl>
                                          <p:spTgt spid="12"/>
                                        </p:tgtEl>
                                      </p:cBhvr>
                                    </p:animEffect>
                                    <p:set>
                                      <p:cBhvr>
                                        <p:cTn id="66" dur="1" fill="hold">
                                          <p:stCondLst>
                                            <p:cond delay="499"/>
                                          </p:stCondLst>
                                        </p:cTn>
                                        <p:tgtEl>
                                          <p:spTgt spid="12"/>
                                        </p:tgtEl>
                                        <p:attrNameLst>
                                          <p:attrName>style.visibility</p:attrName>
                                        </p:attrNameLst>
                                      </p:cBhvr>
                                      <p:to>
                                        <p:strVal val="hidden"/>
                                      </p:to>
                                    </p:set>
                                  </p:childTnLst>
                                </p:cTn>
                              </p:par>
                              <p:par>
                                <p:cTn id="67" presetID="16" presetClass="exit" presetSubtype="21" fill="hold" grpId="1" nodeType="withEffect">
                                  <p:stCondLst>
                                    <p:cond delay="0"/>
                                  </p:stCondLst>
                                  <p:childTnLst>
                                    <p:animEffect transition="out" filter="barn(inVertical)">
                                      <p:cBhvr>
                                        <p:cTn id="68" dur="500"/>
                                        <p:tgtEl>
                                          <p:spTgt spid="8"/>
                                        </p:tgtEl>
                                      </p:cBhvr>
                                    </p:animEffect>
                                    <p:set>
                                      <p:cBhvr>
                                        <p:cTn id="69" dur="1" fill="hold">
                                          <p:stCondLst>
                                            <p:cond delay="499"/>
                                          </p:stCondLst>
                                        </p:cTn>
                                        <p:tgtEl>
                                          <p:spTgt spid="8"/>
                                        </p:tgtEl>
                                        <p:attrNameLst>
                                          <p:attrName>style.visibility</p:attrName>
                                        </p:attrNameLst>
                                      </p:cBhvr>
                                      <p:to>
                                        <p:strVal val="hidden"/>
                                      </p:to>
                                    </p:set>
                                  </p:childTnLst>
                                </p:cTn>
                              </p:par>
                              <p:par>
                                <p:cTn id="70" presetID="45" presetClass="exit" presetSubtype="0" fill="hold" nodeType="withEffect">
                                  <p:stCondLst>
                                    <p:cond delay="0"/>
                                  </p:stCondLst>
                                  <p:childTnLst>
                                    <p:animEffect transition="out" filter="fade">
                                      <p:cBhvr>
                                        <p:cTn id="71" dur="2000"/>
                                        <p:tgtEl>
                                          <p:spTgt spid="14"/>
                                        </p:tgtEl>
                                      </p:cBhvr>
                                    </p:animEffect>
                                    <p:anim calcmode="lin" valueType="num">
                                      <p:cBhvr>
                                        <p:cTn id="72" dur="2000"/>
                                        <p:tgtEl>
                                          <p:spTgt spid="1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73" dur="2000"/>
                                        <p:tgtEl>
                                          <p:spTgt spid="14"/>
                                        </p:tgtEl>
                                        <p:attrNameLst>
                                          <p:attrName>ppt_h</p:attrName>
                                        </p:attrNameLst>
                                      </p:cBhvr>
                                      <p:tavLst>
                                        <p:tav tm="0">
                                          <p:val>
                                            <p:strVal val="ppt_h"/>
                                          </p:val>
                                        </p:tav>
                                        <p:tav tm="100000">
                                          <p:val>
                                            <p:strVal val="ppt_h"/>
                                          </p:val>
                                        </p:tav>
                                      </p:tavLst>
                                    </p:anim>
                                    <p:set>
                                      <p:cBhvr>
                                        <p:cTn id="74" dur="1" fill="hold">
                                          <p:stCondLst>
                                            <p:cond delay="1999"/>
                                          </p:stCondLst>
                                        </p:cTn>
                                        <p:tgtEl>
                                          <p:spTgt spid="1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fade">
                                      <p:cBhvr>
                                        <p:cTn id="79" dur="1000"/>
                                        <p:tgtEl>
                                          <p:spTgt spid="10"/>
                                        </p:tgtEl>
                                      </p:cBhvr>
                                    </p:animEffect>
                                    <p:anim calcmode="lin" valueType="num">
                                      <p:cBhvr>
                                        <p:cTn id="80" dur="1000" fill="hold"/>
                                        <p:tgtEl>
                                          <p:spTgt spid="10"/>
                                        </p:tgtEl>
                                        <p:attrNameLst>
                                          <p:attrName>ppt_x</p:attrName>
                                        </p:attrNameLst>
                                      </p:cBhvr>
                                      <p:tavLst>
                                        <p:tav tm="0">
                                          <p:val>
                                            <p:strVal val="#ppt_x"/>
                                          </p:val>
                                        </p:tav>
                                        <p:tav tm="100000">
                                          <p:val>
                                            <p:strVal val="#ppt_x"/>
                                          </p:val>
                                        </p:tav>
                                      </p:tavLst>
                                    </p:anim>
                                    <p:anim calcmode="lin" valueType="num">
                                      <p:cBhvr>
                                        <p:cTn id="81" dur="1000" fill="hold"/>
                                        <p:tgtEl>
                                          <p:spTgt spid="10"/>
                                        </p:tgtEl>
                                        <p:attrNameLst>
                                          <p:attrName>ppt_y</p:attrName>
                                        </p:attrNameLst>
                                      </p:cBhvr>
                                      <p:tavLst>
                                        <p:tav tm="0">
                                          <p:val>
                                            <p:strVal val="#ppt_y+.1"/>
                                          </p:val>
                                        </p:tav>
                                        <p:tav tm="100000">
                                          <p:val>
                                            <p:strVal val="#ppt_y"/>
                                          </p:val>
                                        </p:tav>
                                      </p:tavLst>
                                    </p:anim>
                                  </p:childTnLst>
                                </p:cTn>
                              </p:par>
                              <p:par>
                                <p:cTn id="82" presetID="42" presetClass="path" presetSubtype="0" accel="50000" decel="50000" fill="hold" grpId="1" nodeType="withEffect">
                                  <p:stCondLst>
                                    <p:cond delay="0"/>
                                  </p:stCondLst>
                                  <p:childTnLst>
                                    <p:animMotion origin="layout" path="M -2.02968E-6 3.7037E-7 L -0.07277 -0.00023 " pathEditMode="relative" rAng="0" ptsTypes="AA">
                                      <p:cBhvr>
                                        <p:cTn id="83" dur="2000" fill="hold"/>
                                        <p:tgtEl>
                                          <p:spTgt spid="7"/>
                                        </p:tgtEl>
                                        <p:attrNameLst>
                                          <p:attrName>ppt_x</p:attrName>
                                          <p:attrName>ppt_y</p:attrName>
                                        </p:attrNameLst>
                                      </p:cBhvr>
                                      <p:rCtr x="-3645" y="-23"/>
                                    </p:animMotion>
                                  </p:childTnLst>
                                </p:cTn>
                              </p:par>
                            </p:childTnLst>
                          </p:cTn>
                        </p:par>
                      </p:childTnLst>
                    </p:cTn>
                  </p:par>
                  <p:par>
                    <p:cTn id="84" fill="hold">
                      <p:stCondLst>
                        <p:cond delay="indefinite"/>
                      </p:stCondLst>
                      <p:childTnLst>
                        <p:par>
                          <p:cTn id="85" fill="hold">
                            <p:stCondLst>
                              <p:cond delay="0"/>
                            </p:stCondLst>
                            <p:childTnLst>
                              <p:par>
                                <p:cTn id="86" presetID="31" presetClass="entr" presetSubtype="0" fill="hold" nodeType="clickEffect">
                                  <p:stCondLst>
                                    <p:cond delay="0"/>
                                  </p:stCondLst>
                                  <p:childTnLst>
                                    <p:set>
                                      <p:cBhvr>
                                        <p:cTn id="87" dur="1" fill="hold">
                                          <p:stCondLst>
                                            <p:cond delay="0"/>
                                          </p:stCondLst>
                                        </p:cTn>
                                        <p:tgtEl>
                                          <p:spTgt spid="15"/>
                                        </p:tgtEl>
                                        <p:attrNameLst>
                                          <p:attrName>style.visibility</p:attrName>
                                        </p:attrNameLst>
                                      </p:cBhvr>
                                      <p:to>
                                        <p:strVal val="visible"/>
                                      </p:to>
                                    </p:set>
                                    <p:anim calcmode="lin" valueType="num">
                                      <p:cBhvr>
                                        <p:cTn id="88" dur="1000" fill="hold"/>
                                        <p:tgtEl>
                                          <p:spTgt spid="15"/>
                                        </p:tgtEl>
                                        <p:attrNameLst>
                                          <p:attrName>ppt_w</p:attrName>
                                        </p:attrNameLst>
                                      </p:cBhvr>
                                      <p:tavLst>
                                        <p:tav tm="0">
                                          <p:val>
                                            <p:fltVal val="0"/>
                                          </p:val>
                                        </p:tav>
                                        <p:tav tm="100000">
                                          <p:val>
                                            <p:strVal val="#ppt_w"/>
                                          </p:val>
                                        </p:tav>
                                      </p:tavLst>
                                    </p:anim>
                                    <p:anim calcmode="lin" valueType="num">
                                      <p:cBhvr>
                                        <p:cTn id="89" dur="1000" fill="hold"/>
                                        <p:tgtEl>
                                          <p:spTgt spid="15"/>
                                        </p:tgtEl>
                                        <p:attrNameLst>
                                          <p:attrName>ppt_h</p:attrName>
                                        </p:attrNameLst>
                                      </p:cBhvr>
                                      <p:tavLst>
                                        <p:tav tm="0">
                                          <p:val>
                                            <p:fltVal val="0"/>
                                          </p:val>
                                        </p:tav>
                                        <p:tav tm="100000">
                                          <p:val>
                                            <p:strVal val="#ppt_h"/>
                                          </p:val>
                                        </p:tav>
                                      </p:tavLst>
                                    </p:anim>
                                    <p:anim calcmode="lin" valueType="num">
                                      <p:cBhvr>
                                        <p:cTn id="90" dur="1000" fill="hold"/>
                                        <p:tgtEl>
                                          <p:spTgt spid="15"/>
                                        </p:tgtEl>
                                        <p:attrNameLst>
                                          <p:attrName>style.rotation</p:attrName>
                                        </p:attrNameLst>
                                      </p:cBhvr>
                                      <p:tavLst>
                                        <p:tav tm="0">
                                          <p:val>
                                            <p:fltVal val="90"/>
                                          </p:val>
                                        </p:tav>
                                        <p:tav tm="100000">
                                          <p:val>
                                            <p:fltVal val="0"/>
                                          </p:val>
                                        </p:tav>
                                      </p:tavLst>
                                    </p:anim>
                                    <p:animEffect transition="in" filter="fade">
                                      <p:cBhvr>
                                        <p:cTn id="9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P spid="8" grpId="0"/>
      <p:bldP spid="8" grpId="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25400" y="-26719"/>
            <a:ext cx="12166600" cy="1066800"/>
          </a:xfrm>
          <a:prstGeom prst="rect">
            <a:avLst/>
          </a:prstGeom>
        </p:spPr>
      </p:pic>
      <p:sp>
        <p:nvSpPr>
          <p:cNvPr id="3" name="Content Placeholder 2"/>
          <p:cNvSpPr>
            <a:spLocks noGrp="1"/>
          </p:cNvSpPr>
          <p:nvPr>
            <p:ph idx="1"/>
          </p:nvPr>
        </p:nvSpPr>
        <p:spPr>
          <a:xfrm>
            <a:off x="838199" y="1479664"/>
            <a:ext cx="10666615" cy="4854633"/>
          </a:xfrm>
        </p:spPr>
        <p:txBody>
          <a:bodyPr>
            <a:normAutofit/>
          </a:bodyPr>
          <a:lstStyle/>
          <a:p>
            <a:pPr marL="0" indent="0">
              <a:lnSpc>
                <a:spcPct val="100000"/>
              </a:lnSpc>
              <a:buNone/>
            </a:pPr>
            <a:r>
              <a:rPr lang="en-GB" b="1" dirty="0" smtClean="0"/>
              <a:t>Future perfect</a:t>
            </a:r>
          </a:p>
          <a:p>
            <a:pPr>
              <a:lnSpc>
                <a:spcPct val="100000"/>
              </a:lnSpc>
            </a:pPr>
            <a:r>
              <a:rPr lang="en-GB" dirty="0"/>
              <a:t>W</a:t>
            </a:r>
            <a:r>
              <a:rPr lang="en-GB" dirty="0" smtClean="0"/>
              <a:t>e use the future perfect to talk about actions that will finish at some point between now and a specified time in the future.</a:t>
            </a:r>
          </a:p>
          <a:p>
            <a:pPr>
              <a:lnSpc>
                <a:spcPct val="100000"/>
              </a:lnSpc>
            </a:pPr>
            <a:r>
              <a:rPr lang="en-GB" dirty="0" smtClean="0"/>
              <a:t>We often use it with </a:t>
            </a:r>
            <a:r>
              <a:rPr lang="en-GB" i="1" dirty="0" smtClean="0"/>
              <a:t>by</a:t>
            </a:r>
            <a:r>
              <a:rPr lang="en-GB" dirty="0" smtClean="0"/>
              <a:t> + a point in time or </a:t>
            </a:r>
            <a:r>
              <a:rPr lang="en-GB" i="1" dirty="0" smtClean="0"/>
              <a:t>by</a:t>
            </a:r>
            <a:r>
              <a:rPr lang="en-GB" dirty="0" smtClean="0"/>
              <a:t> </a:t>
            </a:r>
            <a:r>
              <a:rPr lang="en-GB" i="1" dirty="0" smtClean="0"/>
              <a:t>the time </a:t>
            </a:r>
            <a:r>
              <a:rPr lang="en-GB" dirty="0" smtClean="0"/>
              <a:t>+ a time clause.</a:t>
            </a:r>
          </a:p>
          <a:p>
            <a:pPr marL="0" indent="0">
              <a:lnSpc>
                <a:spcPct val="100000"/>
              </a:lnSpc>
              <a:buNone/>
            </a:pPr>
            <a:r>
              <a:rPr lang="en-GB" i="1" dirty="0" smtClean="0"/>
              <a:t>Some people think that </a:t>
            </a:r>
            <a:r>
              <a:rPr lang="en-GB" b="1" i="1" dirty="0" smtClean="0">
                <a:solidFill>
                  <a:srgbClr val="00B0F0"/>
                </a:solidFill>
              </a:rPr>
              <a:t>by</a:t>
            </a:r>
            <a:r>
              <a:rPr lang="en-GB" i="1" dirty="0" smtClean="0"/>
              <a:t> 2050, credit cards </a:t>
            </a:r>
            <a:r>
              <a:rPr lang="en-GB" b="1" i="1" dirty="0" smtClean="0">
                <a:solidFill>
                  <a:srgbClr val="00B0F0"/>
                </a:solidFill>
              </a:rPr>
              <a:t>will have disappeared</a:t>
            </a:r>
            <a:r>
              <a:rPr lang="en-GB" i="1" dirty="0" smtClean="0"/>
              <a:t>.</a:t>
            </a:r>
          </a:p>
          <a:p>
            <a:pPr marL="0" indent="0">
              <a:lnSpc>
                <a:spcPct val="100000"/>
              </a:lnSpc>
              <a:buNone/>
            </a:pPr>
            <a:r>
              <a:rPr lang="en-GB" b="1" i="1" dirty="0" smtClean="0">
                <a:solidFill>
                  <a:srgbClr val="00B0F0"/>
                </a:solidFill>
              </a:rPr>
              <a:t>By the end of </a:t>
            </a:r>
            <a:r>
              <a:rPr lang="en-GB" i="1" dirty="0" smtClean="0"/>
              <a:t>the year, he’</a:t>
            </a:r>
            <a:r>
              <a:rPr lang="en-GB" b="1" i="1" dirty="0" smtClean="0">
                <a:solidFill>
                  <a:srgbClr val="00B0F0"/>
                </a:solidFill>
              </a:rPr>
              <a:t>ll have earned </a:t>
            </a:r>
            <a:r>
              <a:rPr lang="en-GB" i="1" dirty="0" smtClean="0"/>
              <a:t>more than £3 million.</a:t>
            </a:r>
          </a:p>
        </p:txBody>
      </p:sp>
      <p:sp>
        <p:nvSpPr>
          <p:cNvPr id="4" name="Footer Placeholder 3"/>
          <p:cNvSpPr>
            <a:spLocks noGrp="1"/>
          </p:cNvSpPr>
          <p:nvPr>
            <p:ph type="ftr" sz="quarter" idx="11"/>
          </p:nvPr>
        </p:nvSpPr>
        <p:spPr/>
        <p:txBody>
          <a:bodyPr/>
          <a:lstStyle/>
          <a:p>
            <a:r>
              <a:rPr lang="en-US" smtClean="0"/>
              <a:t>© Cambridge University Press 2016</a:t>
            </a:r>
            <a:endParaRPr lang="en-US"/>
          </a:p>
        </p:txBody>
      </p:sp>
      <p:sp>
        <p:nvSpPr>
          <p:cNvPr id="2" name="Title 1"/>
          <p:cNvSpPr>
            <a:spLocks noGrp="1"/>
          </p:cNvSpPr>
          <p:nvPr>
            <p:ph type="title"/>
          </p:nvPr>
        </p:nvSpPr>
        <p:spPr/>
        <p:txBody>
          <a:bodyPr/>
          <a:lstStyle/>
          <a:p>
            <a:r>
              <a:rPr lang="en-GB" b="1" dirty="0" smtClean="0"/>
              <a:t>Can you remember the rules?</a:t>
            </a:r>
            <a:endParaRPr lang="en-GB" b="1" dirty="0"/>
          </a:p>
        </p:txBody>
      </p:sp>
      <p:sp>
        <p:nvSpPr>
          <p:cNvPr id="8" name="TextBox 7"/>
          <p:cNvSpPr txBox="1"/>
          <p:nvPr/>
        </p:nvSpPr>
        <p:spPr>
          <a:xfrm>
            <a:off x="7813990" y="4784553"/>
            <a:ext cx="1978429" cy="369332"/>
          </a:xfrm>
          <a:prstGeom prst="rect">
            <a:avLst/>
          </a:prstGeom>
          <a:noFill/>
        </p:spPr>
        <p:txBody>
          <a:bodyPr wrap="square" rtlCol="0">
            <a:spAutoFit/>
          </a:bodyPr>
          <a:lstStyle/>
          <a:p>
            <a:r>
              <a:rPr lang="en-GB" dirty="0"/>
              <a:t>t</a:t>
            </a:r>
            <a:r>
              <a:rPr lang="en-GB" dirty="0" smtClean="0"/>
              <a:t>he end of the year</a:t>
            </a:r>
            <a:endParaRPr lang="en-GB" dirty="0"/>
          </a:p>
        </p:txBody>
      </p:sp>
      <p:sp>
        <p:nvSpPr>
          <p:cNvPr id="9" name="TextBox 8"/>
          <p:cNvSpPr txBox="1"/>
          <p:nvPr/>
        </p:nvSpPr>
        <p:spPr>
          <a:xfrm>
            <a:off x="1837100" y="4738434"/>
            <a:ext cx="689956" cy="369332"/>
          </a:xfrm>
          <a:prstGeom prst="rect">
            <a:avLst/>
          </a:prstGeom>
          <a:noFill/>
        </p:spPr>
        <p:txBody>
          <a:bodyPr wrap="square" rtlCol="0">
            <a:spAutoFit/>
          </a:bodyPr>
          <a:lstStyle/>
          <a:p>
            <a:r>
              <a:rPr lang="en-GB" dirty="0" smtClean="0"/>
              <a:t>now</a:t>
            </a:r>
            <a:endParaRPr lang="en-GB" dirty="0"/>
          </a:p>
        </p:txBody>
      </p:sp>
      <p:sp>
        <p:nvSpPr>
          <p:cNvPr id="10" name="TextBox 9"/>
          <p:cNvSpPr txBox="1"/>
          <p:nvPr/>
        </p:nvSpPr>
        <p:spPr>
          <a:xfrm>
            <a:off x="2826306" y="5854130"/>
            <a:ext cx="1230284" cy="369332"/>
          </a:xfrm>
          <a:prstGeom prst="rect">
            <a:avLst/>
          </a:prstGeom>
          <a:noFill/>
        </p:spPr>
        <p:txBody>
          <a:bodyPr wrap="square" rtlCol="0">
            <a:spAutoFit/>
          </a:bodyPr>
          <a:lstStyle/>
          <a:p>
            <a:r>
              <a:rPr lang="en-GB" dirty="0" smtClean="0"/>
              <a:t>£1 million</a:t>
            </a:r>
            <a:endParaRPr lang="en-GB" dirty="0"/>
          </a:p>
        </p:txBody>
      </p:sp>
      <p:sp>
        <p:nvSpPr>
          <p:cNvPr id="11" name="TextBox 10"/>
          <p:cNvSpPr txBox="1"/>
          <p:nvPr/>
        </p:nvSpPr>
        <p:spPr>
          <a:xfrm>
            <a:off x="5026416" y="5872545"/>
            <a:ext cx="1230284" cy="369332"/>
          </a:xfrm>
          <a:prstGeom prst="rect">
            <a:avLst/>
          </a:prstGeom>
          <a:noFill/>
        </p:spPr>
        <p:txBody>
          <a:bodyPr wrap="square" rtlCol="0">
            <a:spAutoFit/>
          </a:bodyPr>
          <a:lstStyle/>
          <a:p>
            <a:r>
              <a:rPr lang="en-GB" dirty="0" smtClean="0"/>
              <a:t>£2 million</a:t>
            </a:r>
            <a:endParaRPr lang="en-GB" dirty="0"/>
          </a:p>
        </p:txBody>
      </p:sp>
      <p:sp>
        <p:nvSpPr>
          <p:cNvPr id="12" name="TextBox 11"/>
          <p:cNvSpPr txBox="1"/>
          <p:nvPr/>
        </p:nvSpPr>
        <p:spPr>
          <a:xfrm>
            <a:off x="7650462" y="5874513"/>
            <a:ext cx="1230284" cy="369332"/>
          </a:xfrm>
          <a:prstGeom prst="rect">
            <a:avLst/>
          </a:prstGeom>
          <a:noFill/>
        </p:spPr>
        <p:txBody>
          <a:bodyPr wrap="square" rtlCol="0">
            <a:spAutoFit/>
          </a:bodyPr>
          <a:lstStyle/>
          <a:p>
            <a:r>
              <a:rPr lang="en-GB" dirty="0" smtClean="0"/>
              <a:t>£3 million</a:t>
            </a:r>
            <a:endParaRPr lang="en-GB" dirty="0"/>
          </a:p>
        </p:txBody>
      </p:sp>
      <p:grpSp>
        <p:nvGrpSpPr>
          <p:cNvPr id="22" name="Group 21"/>
          <p:cNvGrpSpPr/>
          <p:nvPr/>
        </p:nvGrpSpPr>
        <p:grpSpPr>
          <a:xfrm>
            <a:off x="1712410" y="5137260"/>
            <a:ext cx="8329353" cy="798015"/>
            <a:chOff x="1712410" y="4971010"/>
            <a:chExt cx="8329353" cy="798015"/>
          </a:xfrm>
        </p:grpSpPr>
        <p:cxnSp>
          <p:nvCxnSpPr>
            <p:cNvPr id="7" name="Straight Connector 6"/>
            <p:cNvCxnSpPr/>
            <p:nvPr/>
          </p:nvCxnSpPr>
          <p:spPr>
            <a:xfrm>
              <a:off x="1712410" y="5370018"/>
              <a:ext cx="8329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36370" y="4971011"/>
              <a:ext cx="0" cy="3990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374960" y="5370018"/>
              <a:ext cx="0" cy="3990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575058" y="5370018"/>
              <a:ext cx="0" cy="39900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221264" y="5370018"/>
              <a:ext cx="0" cy="39900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761617" y="4971010"/>
              <a:ext cx="0" cy="399007"/>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7984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randombar(horizont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2000"/>
                                        <p:tgtEl>
                                          <p:spTgt spid="8"/>
                                        </p:tgtEl>
                                      </p:cBhvr>
                                    </p:animEffect>
                                    <p:anim calcmode="lin" valueType="num">
                                      <p:cBhvr>
                                        <p:cTn id="43" dur="2000" fill="hold"/>
                                        <p:tgtEl>
                                          <p:spTgt spid="8"/>
                                        </p:tgtEl>
                                        <p:attrNameLst>
                                          <p:attrName>ppt_w</p:attrName>
                                        </p:attrNameLst>
                                      </p:cBhvr>
                                      <p:tavLst>
                                        <p:tav tm="0" fmla="#ppt_w*sin(2.5*pi*$)">
                                          <p:val>
                                            <p:fltVal val="0"/>
                                          </p:val>
                                        </p:tav>
                                        <p:tav tm="100000">
                                          <p:val>
                                            <p:fltVal val="1"/>
                                          </p:val>
                                        </p:tav>
                                      </p:tavLst>
                                    </p:anim>
                                    <p:anim calcmode="lin" valueType="num">
                                      <p:cBhvr>
                                        <p:cTn id="44" dur="2000" fill="hold"/>
                                        <p:tgtEl>
                                          <p:spTgt spid="8"/>
                                        </p:tgtEl>
                                        <p:attrNameLst>
                                          <p:attrName>ppt_h</p:attrName>
                                        </p:attrNameLst>
                                      </p:cBhvr>
                                      <p:tavLst>
                                        <p:tav tm="0">
                                          <p:val>
                                            <p:strVal val="#ppt_h"/>
                                          </p:val>
                                        </p:tav>
                                        <p:tav tm="100000">
                                          <p:val>
                                            <p:strVal val="#ppt_h"/>
                                          </p:val>
                                        </p:tav>
                                      </p:tavLst>
                                    </p:anim>
                                  </p:childTnLst>
                                </p:cTn>
                              </p:par>
                            </p:childTnLst>
                          </p:cTn>
                        </p:par>
                        <p:par>
                          <p:cTn id="45" fill="hold">
                            <p:stCondLst>
                              <p:cond delay="2000"/>
                            </p:stCondLst>
                            <p:childTnLst>
                              <p:par>
                                <p:cTn id="46" presetID="53" presetClass="entr" presetSubtype="16"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Effect transition="in" filter="fade">
                                      <p:cBhvr>
                                        <p:cTn id="50" dur="500"/>
                                        <p:tgtEl>
                                          <p:spTgt spid="10"/>
                                        </p:tgtEl>
                                      </p:cBhvr>
                                    </p:animEffect>
                                  </p:childTnLst>
                                </p:cTn>
                              </p:par>
                            </p:childTnLst>
                          </p:cTn>
                        </p:par>
                        <p:par>
                          <p:cTn id="51" fill="hold">
                            <p:stCondLst>
                              <p:cond delay="2500"/>
                            </p:stCondLst>
                            <p:childTnLst>
                              <p:par>
                                <p:cTn id="52" presetID="53" presetClass="entr" presetSubtype="16"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childTnLst>
                                </p:cTn>
                              </p:par>
                            </p:childTnLst>
                          </p:cTn>
                        </p:par>
                        <p:par>
                          <p:cTn id="57" fill="hold">
                            <p:stCondLst>
                              <p:cond delay="30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840261632"/>
              </p:ext>
            </p:extLst>
          </p:nvPr>
        </p:nvGraphicFramePr>
        <p:xfrm>
          <a:off x="838200" y="1385181"/>
          <a:ext cx="10515600" cy="3994088"/>
        </p:xfrm>
        <a:graphic>
          <a:graphicData uri="http://schemas.openxmlformats.org/drawingml/2006/table">
            <a:tbl>
              <a:tblPr firstRow="1" bandRow="1">
                <a:tableStyleId>{2D5ABB26-0587-4C30-8999-92F81FD0307C}</a:tableStyleId>
              </a:tblPr>
              <a:tblGrid>
                <a:gridCol w="3505200"/>
                <a:gridCol w="3505200"/>
                <a:gridCol w="3505200"/>
              </a:tblGrid>
              <a:tr h="762302">
                <a:tc>
                  <a:txBody>
                    <a:bodyPr/>
                    <a:lstStyle/>
                    <a:p>
                      <a:pPr algn="ctr"/>
                      <a:r>
                        <a:rPr lang="en-GB" sz="2800" b="1" dirty="0" smtClean="0">
                          <a:solidFill>
                            <a:srgbClr val="00B0F0"/>
                          </a:solidFill>
                        </a:rPr>
                        <a:t>waiter/waitress</a:t>
                      </a:r>
                      <a:endParaRPr lang="en-GB" sz="2800" b="1" dirty="0">
                        <a:solidFill>
                          <a:srgbClr val="00B0F0"/>
                        </a:solidFill>
                      </a:endParaRPr>
                    </a:p>
                  </a:txBody>
                  <a:tcPr>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smtClean="0">
                          <a:solidFill>
                            <a:srgbClr val="7030A0"/>
                          </a:solidFill>
                        </a:rPr>
                        <a:t>lawyer</a:t>
                      </a:r>
                      <a:endParaRPr lang="en-GB" sz="2800" b="1" dirty="0">
                        <a:solidFill>
                          <a:srgbClr val="7030A0"/>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smtClean="0">
                          <a:solidFill>
                            <a:srgbClr val="00B050"/>
                          </a:solidFill>
                        </a:rPr>
                        <a:t>police</a:t>
                      </a:r>
                      <a:r>
                        <a:rPr lang="en-GB" sz="2800" b="1" baseline="0" dirty="0" smtClean="0">
                          <a:solidFill>
                            <a:srgbClr val="00B050"/>
                          </a:solidFill>
                        </a:rPr>
                        <a:t> officer</a:t>
                      </a:r>
                      <a:endParaRPr lang="en-GB" sz="2800" b="1" dirty="0">
                        <a:solidFill>
                          <a:srgbClr val="00B050"/>
                        </a:solidFill>
                      </a:endParaRPr>
                    </a:p>
                  </a:txBody>
                  <a:tcPr>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762302">
                <a:tc>
                  <a:txBody>
                    <a:bodyPr/>
                    <a:lstStyle/>
                    <a:p>
                      <a:pPr algn="ctr"/>
                      <a:r>
                        <a:rPr lang="en-GB" sz="2800" b="1" dirty="0" smtClean="0">
                          <a:solidFill>
                            <a:srgbClr val="FF0066"/>
                          </a:solidFill>
                        </a:rPr>
                        <a:t>teacher</a:t>
                      </a:r>
                      <a:endParaRPr lang="en-GB" sz="2800" b="1" dirty="0">
                        <a:solidFill>
                          <a:srgbClr val="FF0066"/>
                        </a:solidFill>
                      </a:endParaRPr>
                    </a:p>
                  </a:txBody>
                  <a:tcPr>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smtClean="0">
                          <a:solidFill>
                            <a:srgbClr val="FF0000"/>
                          </a:solidFill>
                        </a:rPr>
                        <a:t>doctor</a:t>
                      </a:r>
                      <a:endParaRPr lang="en-GB" sz="2800" b="1" dirty="0">
                        <a:solidFill>
                          <a:srgbClr val="FF0000"/>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smtClean="0">
                          <a:solidFill>
                            <a:srgbClr val="FFCC00"/>
                          </a:solidFill>
                        </a:rPr>
                        <a:t>rubbish</a:t>
                      </a:r>
                      <a:r>
                        <a:rPr lang="en-GB" sz="2800" b="1" baseline="0" dirty="0" smtClean="0">
                          <a:solidFill>
                            <a:srgbClr val="FFCC00"/>
                          </a:solidFill>
                        </a:rPr>
                        <a:t> collector</a:t>
                      </a:r>
                      <a:endParaRPr lang="en-GB" sz="2800" b="1" dirty="0">
                        <a:solidFill>
                          <a:srgbClr val="FFCC00"/>
                        </a:solidFill>
                      </a:endParaRPr>
                    </a:p>
                  </a:txBody>
                  <a:tcPr>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762302">
                <a:tc>
                  <a:txBody>
                    <a:bodyPr/>
                    <a:lstStyle/>
                    <a:p>
                      <a:pPr algn="ctr"/>
                      <a:r>
                        <a:rPr lang="en-GB" sz="2800" b="1" dirty="0" smtClean="0">
                          <a:solidFill>
                            <a:srgbClr val="7030A0"/>
                          </a:solidFill>
                        </a:rPr>
                        <a:t>chef</a:t>
                      </a:r>
                      <a:endParaRPr lang="en-GB" sz="2800" b="1" dirty="0">
                        <a:solidFill>
                          <a:srgbClr val="7030A0"/>
                        </a:solidFill>
                      </a:endParaRPr>
                    </a:p>
                  </a:txBody>
                  <a:tcPr>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smtClean="0">
                          <a:solidFill>
                            <a:srgbClr val="7030A0"/>
                          </a:solidFill>
                        </a:rPr>
                        <a:t>pizza</a:t>
                      </a:r>
                      <a:r>
                        <a:rPr lang="en-GB" sz="2800" b="1" baseline="0" dirty="0" smtClean="0">
                          <a:solidFill>
                            <a:srgbClr val="7030A0"/>
                          </a:solidFill>
                        </a:rPr>
                        <a:t> delivery driver</a:t>
                      </a:r>
                      <a:endParaRPr lang="en-GB" sz="2800" b="1" dirty="0">
                        <a:solidFill>
                          <a:srgbClr val="7030A0"/>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smtClean="0">
                          <a:solidFill>
                            <a:srgbClr val="00B050"/>
                          </a:solidFill>
                        </a:rPr>
                        <a:t>banker</a:t>
                      </a:r>
                      <a:endParaRPr lang="en-GB" sz="2800" b="1" dirty="0">
                        <a:solidFill>
                          <a:srgbClr val="00B050"/>
                        </a:solidFill>
                      </a:endParaRPr>
                    </a:p>
                  </a:txBody>
                  <a:tcPr>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762302">
                <a:tc>
                  <a:txBody>
                    <a:bodyPr/>
                    <a:lstStyle/>
                    <a:p>
                      <a:pPr algn="ctr"/>
                      <a:r>
                        <a:rPr lang="en-GB" sz="2800" b="1" dirty="0" smtClean="0">
                          <a:solidFill>
                            <a:schemeClr val="tx1"/>
                          </a:solidFill>
                        </a:rPr>
                        <a:t>10 pm Saturday</a:t>
                      </a:r>
                      <a:r>
                        <a:rPr lang="en-GB" sz="2800" b="1" baseline="0" dirty="0" smtClean="0">
                          <a:solidFill>
                            <a:schemeClr val="tx1"/>
                          </a:solidFill>
                        </a:rPr>
                        <a:t> night</a:t>
                      </a:r>
                      <a:endParaRPr lang="en-GB" sz="2800"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smtClean="0">
                          <a:solidFill>
                            <a:srgbClr val="FF0000"/>
                          </a:solidFill>
                        </a:rPr>
                        <a:t>me!</a:t>
                      </a:r>
                      <a:endParaRPr lang="en-GB" sz="2800" b="1" dirty="0">
                        <a:solidFill>
                          <a:srgbClr val="FF0000"/>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baseline="0" smtClean="0">
                          <a:solidFill>
                            <a:schemeClr val="tx1"/>
                          </a:solidFill>
                        </a:rPr>
                        <a:t>2025</a:t>
                      </a:r>
                      <a:endParaRPr lang="en-GB" sz="2800" b="1"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762302">
                <a:tc>
                  <a:txBody>
                    <a:bodyPr/>
                    <a:lstStyle/>
                    <a:p>
                      <a:pPr algn="ctr"/>
                      <a:r>
                        <a:rPr lang="en-GB" sz="2800" b="1" dirty="0" smtClean="0">
                          <a:solidFill>
                            <a:schemeClr val="tx1"/>
                          </a:solidFill>
                        </a:rPr>
                        <a:t>Wednesday afternoon</a:t>
                      </a:r>
                      <a:endParaRPr lang="en-GB" sz="2800"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smtClean="0">
                          <a:solidFill>
                            <a:schemeClr val="tx1"/>
                          </a:solidFill>
                        </a:rPr>
                        <a:t>the summer</a:t>
                      </a:r>
                      <a:endParaRPr lang="en-GB" sz="2800" b="1"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b="1" dirty="0" smtClean="0">
                          <a:solidFill>
                            <a:schemeClr val="tx1"/>
                          </a:solidFill>
                        </a:rPr>
                        <a:t>Sunday morning</a:t>
                      </a:r>
                    </a:p>
                    <a:p>
                      <a:pPr algn="ctr"/>
                      <a:endParaRPr lang="en-GB" sz="2800" b="1" dirty="0">
                        <a:solidFill>
                          <a:srgbClr val="FF0000"/>
                        </a:solidFill>
                      </a:endParaRPr>
                    </a:p>
                  </a:txBody>
                  <a:tcPr>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Footer Placeholder 3"/>
          <p:cNvSpPr>
            <a:spLocks noGrp="1"/>
          </p:cNvSpPr>
          <p:nvPr>
            <p:ph type="ftr" sz="quarter" idx="11"/>
          </p:nvPr>
        </p:nvSpPr>
        <p:spPr/>
        <p:txBody>
          <a:bodyPr/>
          <a:lstStyle/>
          <a:p>
            <a:r>
              <a:rPr lang="en-US" smtClean="0"/>
              <a:t>© Cambridge University Press 2016</a:t>
            </a:r>
            <a:endParaRPr lang="en-US"/>
          </a:p>
        </p:txBody>
      </p:sp>
      <p:sp>
        <p:nvSpPr>
          <p:cNvPr id="7" name="TextBox 6"/>
          <p:cNvSpPr txBox="1"/>
          <p:nvPr/>
        </p:nvSpPr>
        <p:spPr>
          <a:xfrm>
            <a:off x="724276" y="5432074"/>
            <a:ext cx="7948944" cy="923330"/>
          </a:xfrm>
          <a:prstGeom prst="rect">
            <a:avLst/>
          </a:prstGeom>
          <a:noFill/>
        </p:spPr>
        <p:txBody>
          <a:bodyPr wrap="square" rtlCol="0">
            <a:spAutoFit/>
          </a:bodyPr>
          <a:lstStyle/>
          <a:p>
            <a:r>
              <a:rPr lang="en-GB" b="1" dirty="0" smtClean="0"/>
              <a:t>Work in pairs. </a:t>
            </a:r>
          </a:p>
          <a:p>
            <a:r>
              <a:rPr lang="en-GB" dirty="0" smtClean="0"/>
              <a:t>Choose a time and a profession.</a:t>
            </a:r>
            <a:r>
              <a:rPr lang="en-GB" dirty="0"/>
              <a:t> </a:t>
            </a:r>
            <a:r>
              <a:rPr lang="en-GB" dirty="0" smtClean="0"/>
              <a:t>Make a sentence.</a:t>
            </a:r>
          </a:p>
          <a:p>
            <a:r>
              <a:rPr lang="en-GB" i="1" dirty="0" smtClean="0"/>
              <a:t>By 10 pm on Saturday night, a waitress will have served 50 people.</a:t>
            </a:r>
            <a:endParaRPr lang="en-GB" i="1" dirty="0"/>
          </a:p>
        </p:txBody>
      </p:sp>
      <p:pic>
        <p:nvPicPr>
          <p:cNvPr id="8" name="Picture 7"/>
          <p:cNvPicPr>
            <a:picLocks noChangeAspect="1"/>
          </p:cNvPicPr>
          <p:nvPr/>
        </p:nvPicPr>
        <p:blipFill>
          <a:blip r:embed="rId2"/>
          <a:stretch>
            <a:fillRect/>
          </a:stretch>
        </p:blipFill>
        <p:spPr>
          <a:xfrm>
            <a:off x="25400" y="-26719"/>
            <a:ext cx="12166600" cy="1066800"/>
          </a:xfrm>
          <a:prstGeom prst="rect">
            <a:avLst/>
          </a:prstGeom>
        </p:spPr>
      </p:pic>
    </p:spTree>
    <p:extLst>
      <p:ext uri="{BB962C8B-B14F-4D97-AF65-F5344CB8AC3E}">
        <p14:creationId xmlns:p14="http://schemas.microsoft.com/office/powerpoint/2010/main" val="1329432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1176</TotalTime>
  <Words>827</Words>
  <Application>Microsoft Office PowerPoint</Application>
  <PresentationFormat>Custom</PresentationFormat>
  <Paragraphs>125</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Тема Office</vt:lpstr>
      <vt:lpstr>Future continuous &amp; Future perfect</vt:lpstr>
      <vt:lpstr>Future continuous</vt:lpstr>
      <vt:lpstr>Future perfect</vt:lpstr>
      <vt:lpstr>Future perfect &amp; future continuous</vt:lpstr>
      <vt:lpstr>GET IT RIGHT!</vt:lpstr>
      <vt:lpstr>Language in action</vt:lpstr>
      <vt:lpstr>Can you remember the rules?</vt:lpstr>
      <vt:lpstr>Can you remember the rules?</vt:lpstr>
      <vt:lpstr>PowerPoint Presentation</vt:lpstr>
      <vt:lpstr>Guess your friends’ future!</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 simple (form, auxiliaries in negative and question forms)</dc:title>
  <dc:creator>Ирина Риммер</dc:creator>
  <cp:lastModifiedBy>Mark Benn</cp:lastModifiedBy>
  <cp:revision>98</cp:revision>
  <dcterms:created xsi:type="dcterms:W3CDTF">2015-01-04T07:06:13Z</dcterms:created>
  <dcterms:modified xsi:type="dcterms:W3CDTF">2015-11-23T17:48:39Z</dcterms:modified>
</cp:coreProperties>
</file>