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9" r:id="rId4"/>
    <p:sldId id="260" r:id="rId5"/>
    <p:sldId id="261" r:id="rId6"/>
    <p:sldId id="262" r:id="rId7"/>
    <p:sldId id="266"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Kenyon" initials="H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00"/>
    <a:srgbClr val="CCCCFF"/>
    <a:srgbClr val="FFCCFF"/>
    <a:srgbClr val="FFFF66"/>
    <a:srgbClr val="E1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27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68E041-5DD7-4446-9AE1-E39E1FD9F9B1}" type="datetimeFigureOut">
              <a:rPr lang="en-US" smtClean="0"/>
              <a:t>11/23/2015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611227-57BE-EB43-BF13-47FD3E538A88}" type="slidenum">
              <a:rPr lang="en-US" smtClean="0"/>
              <a:t>‹#›</a:t>
            </a:fld>
            <a:endParaRPr lang="en-US"/>
          </a:p>
        </p:txBody>
      </p:sp>
    </p:spTree>
    <p:extLst>
      <p:ext uri="{BB962C8B-B14F-4D97-AF65-F5344CB8AC3E}">
        <p14:creationId xmlns:p14="http://schemas.microsoft.com/office/powerpoint/2010/main" val="1230293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EEAF-D314-A44D-BF17-5342C39D5B5C}" type="datetimeFigureOut">
              <a:rPr lang="en-US" smtClean="0"/>
              <a:t>11/23/2015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BF14E-D7B3-5F41-B88F-FBE41FCAB655}" type="slidenum">
              <a:rPr lang="en-US" smtClean="0"/>
              <a:t>‹#›</a:t>
            </a:fld>
            <a:endParaRPr lang="en-US"/>
          </a:p>
        </p:txBody>
      </p:sp>
    </p:spTree>
    <p:extLst>
      <p:ext uri="{BB962C8B-B14F-4D97-AF65-F5344CB8AC3E}">
        <p14:creationId xmlns:p14="http://schemas.microsoft.com/office/powerpoint/2010/main" val="2495855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BF14E-D7B3-5F41-B88F-FBE41FCAB655}" type="slidenum">
              <a:rPr lang="en-US" smtClean="0"/>
              <a:t>1</a:t>
            </a:fld>
            <a:endParaRPr lang="en-US"/>
          </a:p>
        </p:txBody>
      </p:sp>
    </p:spTree>
    <p:extLst>
      <p:ext uri="{BB962C8B-B14F-4D97-AF65-F5344CB8AC3E}">
        <p14:creationId xmlns:p14="http://schemas.microsoft.com/office/powerpoint/2010/main" val="378025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BF14E-D7B3-5F41-B88F-FBE41FCAB655}" type="slidenum">
              <a:rPr lang="en-US" smtClean="0"/>
              <a:t>2</a:t>
            </a:fld>
            <a:endParaRPr lang="en-US"/>
          </a:p>
        </p:txBody>
      </p:sp>
    </p:spTree>
    <p:extLst>
      <p:ext uri="{BB962C8B-B14F-4D97-AF65-F5344CB8AC3E}">
        <p14:creationId xmlns:p14="http://schemas.microsoft.com/office/powerpoint/2010/main" val="704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D64AA79A-C185-4934-8DB1-B0229C2A115F}"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06532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83B51B63-39AA-4B47-87DE-EFB4344D0E79}"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306785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85589A8-7EEC-42EC-B6A0-75C699A31963}"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31433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0632DA53-27D1-47BC-B596-E222F11E525C}"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67383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F330DF-A963-47B6-9CFB-532210A04FFB}"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25127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5D65170-83A3-4E7C-ACB7-C075197D33E2}"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06694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A4A46F88-4163-4514-86A9-4998E5AF7A46}" type="datetime1">
              <a:rPr lang="en-GB" smtClean="0"/>
              <a:t>23/11/2015</a:t>
            </a:fld>
            <a:endParaRPr lang="en-US"/>
          </a:p>
        </p:txBody>
      </p:sp>
      <p:sp>
        <p:nvSpPr>
          <p:cNvPr id="8" name="Нижний колонтитул 7"/>
          <p:cNvSpPr>
            <a:spLocks noGrp="1"/>
          </p:cNvSpPr>
          <p:nvPr>
            <p:ph type="ftr" sz="quarter" idx="11"/>
          </p:nvPr>
        </p:nvSpPr>
        <p:spPr/>
        <p:txBody>
          <a:bodyPr/>
          <a:lstStyle/>
          <a:p>
            <a:r>
              <a:rPr lang="en-US" smtClean="0"/>
              <a:t>© Cambridge University Press 2016</a:t>
            </a:r>
            <a:endParaRPr lang="en-US"/>
          </a:p>
        </p:txBody>
      </p:sp>
      <p:sp>
        <p:nvSpPr>
          <p:cNvPr id="9" name="Номер слайда 8"/>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375215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BAB77404-5587-4CC7-9D6B-57DF9592AD91}" type="datetime1">
              <a:rPr lang="en-GB" smtClean="0"/>
              <a:t>23/11/2015</a:t>
            </a:fld>
            <a:endParaRPr lang="en-US"/>
          </a:p>
        </p:txBody>
      </p:sp>
      <p:sp>
        <p:nvSpPr>
          <p:cNvPr id="4" name="Нижний колонтитул 3"/>
          <p:cNvSpPr>
            <a:spLocks noGrp="1"/>
          </p:cNvSpPr>
          <p:nvPr>
            <p:ph type="ftr" sz="quarter" idx="11"/>
          </p:nvPr>
        </p:nvSpPr>
        <p:spPr/>
        <p:txBody>
          <a:bodyPr/>
          <a:lstStyle/>
          <a:p>
            <a:r>
              <a:rPr lang="en-US" smtClean="0"/>
              <a:t>© Cambridge University Press 2016</a:t>
            </a:r>
            <a:endParaRPr lang="en-US"/>
          </a:p>
        </p:txBody>
      </p:sp>
      <p:sp>
        <p:nvSpPr>
          <p:cNvPr id="5" name="Номер слайда 4"/>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59354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C74933-2477-4F3E-A610-521D9AD12481}" type="datetime1">
              <a:rPr lang="en-GB" smtClean="0"/>
              <a:t>23/11/2015</a:t>
            </a:fld>
            <a:endParaRPr lang="en-US"/>
          </a:p>
        </p:txBody>
      </p:sp>
      <p:sp>
        <p:nvSpPr>
          <p:cNvPr id="3" name="Нижний колонтитул 2"/>
          <p:cNvSpPr>
            <a:spLocks noGrp="1"/>
          </p:cNvSpPr>
          <p:nvPr>
            <p:ph type="ftr" sz="quarter" idx="11"/>
          </p:nvPr>
        </p:nvSpPr>
        <p:spPr/>
        <p:txBody>
          <a:bodyPr/>
          <a:lstStyle/>
          <a:p>
            <a:r>
              <a:rPr lang="en-US" smtClean="0"/>
              <a:t>© Cambridge University Press 2016</a:t>
            </a:r>
            <a:endParaRPr lang="en-US"/>
          </a:p>
        </p:txBody>
      </p:sp>
      <p:sp>
        <p:nvSpPr>
          <p:cNvPr id="4" name="Номер слайда 3"/>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71908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456D9F2-4BF0-4C41-89BF-6E7CCEEB2667}"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180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6DB475-F6D6-4DEC-98EB-A833540C0610}"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39061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6CEF3-EA72-49DA-BE8D-D120CE16746E}" type="datetime1">
              <a:rPr lang="en-GB" smtClean="0"/>
              <a:t>23/11/2015</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Cambridge University Press 2016</a:t>
            </a:r>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42F93-76DD-4ACE-8F58-C75C5112F077}" type="slidenum">
              <a:rPr lang="en-US" smtClean="0"/>
              <a:t>‹#›</a:t>
            </a:fld>
            <a:endParaRPr lang="en-US"/>
          </a:p>
        </p:txBody>
      </p:sp>
    </p:spTree>
    <p:extLst>
      <p:ext uri="{BB962C8B-B14F-4D97-AF65-F5344CB8AC3E}">
        <p14:creationId xmlns:p14="http://schemas.microsoft.com/office/powerpoint/2010/main" val="331267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dirty="0" smtClean="0"/>
              <a:t>Phrasal verbs</a:t>
            </a:r>
            <a:endParaRPr lang="en-US"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pic>
        <p:nvPicPr>
          <p:cNvPr id="5" name="Picture 4"/>
          <p:cNvPicPr>
            <a:picLocks noChangeAspect="1"/>
          </p:cNvPicPr>
          <p:nvPr/>
        </p:nvPicPr>
        <p:blipFill>
          <a:blip r:embed="rId3"/>
          <a:stretch>
            <a:fillRect/>
          </a:stretch>
        </p:blipFill>
        <p:spPr>
          <a:xfrm>
            <a:off x="0" y="0"/>
            <a:ext cx="12192000" cy="1714500"/>
          </a:xfrm>
          <a:prstGeom prst="rect">
            <a:avLst/>
          </a:prstGeom>
        </p:spPr>
      </p:pic>
    </p:spTree>
    <p:extLst>
      <p:ext uri="{BB962C8B-B14F-4D97-AF65-F5344CB8AC3E}">
        <p14:creationId xmlns:p14="http://schemas.microsoft.com/office/powerpoint/2010/main" val="1494165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a:xfrm>
            <a:off x="538950" y="315251"/>
            <a:ext cx="8206039" cy="1081290"/>
          </a:xfrm>
        </p:spPr>
        <p:txBody>
          <a:bodyPr>
            <a:normAutofit fontScale="90000"/>
          </a:bodyPr>
          <a:lstStyle/>
          <a:p>
            <a:r>
              <a:rPr lang="en-GB" b="1" dirty="0" smtClean="0"/>
              <a:t>Choose and discuss in pairs or groups.</a:t>
            </a:r>
            <a:endParaRPr lang="en-GB" b="1" dirty="0"/>
          </a:p>
        </p:txBody>
      </p:sp>
      <p:sp>
        <p:nvSpPr>
          <p:cNvPr id="6" name="Content Placeholder 5"/>
          <p:cNvSpPr>
            <a:spLocks noGrp="1"/>
          </p:cNvSpPr>
          <p:nvPr>
            <p:ph idx="1"/>
          </p:nvPr>
        </p:nvSpPr>
        <p:spPr>
          <a:xfrm>
            <a:off x="838200" y="1629295"/>
            <a:ext cx="10515600" cy="4547668"/>
          </a:xfrm>
        </p:spPr>
        <p:txBody>
          <a:bodyPr>
            <a:normAutofit fontScale="92500" lnSpcReduction="10000"/>
          </a:bodyPr>
          <a:lstStyle/>
          <a:p>
            <a:pPr marL="0" indent="0">
              <a:buNone/>
            </a:pPr>
            <a:r>
              <a:rPr lang="en-GB" b="1" dirty="0"/>
              <a:t>1</a:t>
            </a:r>
            <a:r>
              <a:rPr lang="en-GB" dirty="0"/>
              <a:t> Who is the person you get on </a:t>
            </a:r>
            <a:r>
              <a:rPr lang="en-GB" dirty="0" smtClean="0"/>
              <a:t>with best?</a:t>
            </a:r>
            <a:endParaRPr lang="en-GB" dirty="0"/>
          </a:p>
          <a:p>
            <a:pPr marL="0" indent="0">
              <a:buNone/>
            </a:pPr>
            <a:r>
              <a:rPr lang="en-GB" b="1" dirty="0"/>
              <a:t>2</a:t>
            </a:r>
            <a:r>
              <a:rPr lang="en-GB" dirty="0"/>
              <a:t> What musical instrument would you like to take up?</a:t>
            </a:r>
          </a:p>
          <a:p>
            <a:pPr marL="0" indent="0">
              <a:buNone/>
            </a:pPr>
            <a:r>
              <a:rPr lang="en-GB" b="1" dirty="0"/>
              <a:t>3</a:t>
            </a:r>
            <a:r>
              <a:rPr lang="en-GB" dirty="0"/>
              <a:t> Describe a difficult situation that you helped to sort out.</a:t>
            </a:r>
          </a:p>
          <a:p>
            <a:pPr marL="0" indent="0">
              <a:buNone/>
            </a:pPr>
            <a:r>
              <a:rPr lang="en-GB" b="1" dirty="0"/>
              <a:t>4</a:t>
            </a:r>
            <a:r>
              <a:rPr lang="en-GB" dirty="0"/>
              <a:t> What are you looking forward to?</a:t>
            </a:r>
          </a:p>
          <a:p>
            <a:pPr marL="0" indent="0">
              <a:buNone/>
            </a:pPr>
            <a:r>
              <a:rPr lang="en-GB" b="1" dirty="0"/>
              <a:t>5</a:t>
            </a:r>
            <a:r>
              <a:rPr lang="en-GB" dirty="0"/>
              <a:t> How would you make yourself stand out in an interview?</a:t>
            </a:r>
          </a:p>
          <a:p>
            <a:pPr marL="0" indent="0">
              <a:buNone/>
            </a:pPr>
            <a:r>
              <a:rPr lang="en-GB" b="1" dirty="0"/>
              <a:t>6</a:t>
            </a:r>
            <a:r>
              <a:rPr lang="en-GB" dirty="0"/>
              <a:t> When was the last time you showed up late for something?</a:t>
            </a:r>
          </a:p>
          <a:p>
            <a:pPr marL="0" indent="0">
              <a:buNone/>
            </a:pPr>
            <a:r>
              <a:rPr lang="en-GB" b="1" dirty="0"/>
              <a:t>7</a:t>
            </a:r>
            <a:r>
              <a:rPr lang="en-GB" dirty="0"/>
              <a:t> Do you give up when you can’t do something? Why/Why not?</a:t>
            </a:r>
          </a:p>
          <a:p>
            <a:pPr marL="0" indent="0">
              <a:buNone/>
            </a:pPr>
            <a:r>
              <a:rPr lang="en-GB" b="1" dirty="0"/>
              <a:t>8</a:t>
            </a:r>
            <a:r>
              <a:rPr lang="en-GB" dirty="0"/>
              <a:t> What’s the earliest you’ve set off on a trip? Where were you going?</a:t>
            </a:r>
          </a:p>
          <a:p>
            <a:pPr marL="0" indent="0">
              <a:buNone/>
            </a:pPr>
            <a:r>
              <a:rPr lang="en-GB" b="1" dirty="0"/>
              <a:t>9</a:t>
            </a:r>
            <a:r>
              <a:rPr lang="en-GB" dirty="0"/>
              <a:t> Have you ever found out that someone lied to you?</a:t>
            </a:r>
          </a:p>
          <a:p>
            <a:pPr marL="0" indent="0">
              <a:buNone/>
            </a:pPr>
            <a:r>
              <a:rPr lang="en-GB" b="1" dirty="0"/>
              <a:t>10</a:t>
            </a:r>
            <a:r>
              <a:rPr lang="en-GB" dirty="0"/>
              <a:t> Describe a time when you ended up in a difficult situation.</a:t>
            </a:r>
          </a:p>
        </p:txBody>
      </p:sp>
    </p:spTree>
    <p:extLst>
      <p:ext uri="{BB962C8B-B14F-4D97-AF65-F5344CB8AC3E}">
        <p14:creationId xmlns:p14="http://schemas.microsoft.com/office/powerpoint/2010/main" val="287149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Acknowledgements</a:t>
            </a:r>
            <a:endParaRPr lang="en-US" b="1" dirty="0"/>
          </a:p>
        </p:txBody>
      </p:sp>
      <p:sp>
        <p:nvSpPr>
          <p:cNvPr id="3" name="Content Placeholder 2"/>
          <p:cNvSpPr>
            <a:spLocks noGrp="1"/>
          </p:cNvSpPr>
          <p:nvPr>
            <p:ph idx="1"/>
          </p:nvPr>
        </p:nvSpPr>
        <p:spPr>
          <a:xfrm>
            <a:off x="838200" y="1771650"/>
            <a:ext cx="10515600" cy="4405313"/>
          </a:xfrm>
        </p:spPr>
        <p:txBody>
          <a:bodyPr>
            <a:normAutofit/>
          </a:bodyPr>
          <a:lstStyle/>
          <a:p>
            <a:pPr marL="0" indent="0">
              <a:buNone/>
            </a:pPr>
            <a:r>
              <a:rPr lang="en-GB" sz="2000" dirty="0"/>
              <a:t>The authors and publishers acknowledge the following sources of copyright material and are grateful for the permissions granted. While every effort has been made, it has not always been possible to identify the sources of all the material used, or to trace all copyright holders. If any omissions are brought to our notice, we will be happy to include the appropriate acknowledgements on reprinting and in the next update to the digital edition, as applicable. </a:t>
            </a:r>
          </a:p>
          <a:p>
            <a:pPr marL="0" indent="0">
              <a:buNone/>
            </a:pPr>
            <a:r>
              <a:rPr lang="en-GB" sz="2000" dirty="0" smtClean="0">
                <a:solidFill>
                  <a:prstClr val="black"/>
                </a:solidFill>
              </a:rPr>
              <a:t>The </a:t>
            </a:r>
            <a:r>
              <a:rPr lang="en-GB" sz="2000" dirty="0">
                <a:solidFill>
                  <a:prstClr val="black"/>
                </a:solidFill>
              </a:rPr>
              <a:t>publishers are grateful to the following for permission to reproduce copyright photographs and material</a:t>
            </a:r>
            <a:r>
              <a:rPr lang="en-GB" sz="2000" dirty="0" smtClean="0">
                <a:solidFill>
                  <a:prstClr val="black"/>
                </a:solidFill>
              </a:rPr>
              <a:t>:</a:t>
            </a:r>
            <a:endParaRPr lang="en-GB" sz="2000" dirty="0"/>
          </a:p>
          <a:p>
            <a:pPr marL="0" indent="0">
              <a:buNone/>
            </a:pPr>
            <a:r>
              <a:rPr lang="en-GB" sz="2000" dirty="0" smtClean="0"/>
              <a:t>Slide 2: ©</a:t>
            </a:r>
            <a:r>
              <a:rPr lang="en-GB" sz="2000" dirty="0" err="1" smtClean="0"/>
              <a:t>Krasimira</a:t>
            </a:r>
            <a:r>
              <a:rPr lang="en-GB" sz="2000" dirty="0" smtClean="0"/>
              <a:t> </a:t>
            </a:r>
            <a:r>
              <a:rPr lang="en-GB" sz="2000" dirty="0" err="1" smtClean="0"/>
              <a:t>Nevenova</a:t>
            </a:r>
            <a:r>
              <a:rPr lang="en-GB" sz="2000" dirty="0" smtClean="0"/>
              <a:t>/Shutterstock; Slide 3: </a:t>
            </a:r>
            <a:r>
              <a:rPr lang="en-GB" sz="2000" dirty="0" err="1" smtClean="0"/>
              <a:t>Convery</a:t>
            </a:r>
            <a:r>
              <a:rPr lang="en-GB" sz="2000" dirty="0" smtClean="0"/>
              <a:t> flower/</a:t>
            </a:r>
            <a:r>
              <a:rPr lang="en-GB" sz="2000" dirty="0" err="1" smtClean="0"/>
              <a:t>Alamy</a:t>
            </a:r>
            <a:r>
              <a:rPr lang="en-US" sz="2000" dirty="0" smtClean="0"/>
              <a:t>.</a:t>
            </a:r>
          </a:p>
          <a:p>
            <a:pPr marL="0" indent="0">
              <a:buNone/>
            </a:pPr>
            <a:endParaRPr lang="en-GB" sz="2000" dirty="0" smtClean="0"/>
          </a:p>
          <a:p>
            <a:pPr marL="0" indent="0">
              <a:buNone/>
            </a:pPr>
            <a:r>
              <a:rPr lang="en-GB" sz="2000" dirty="0" smtClean="0"/>
              <a:t>Written </a:t>
            </a:r>
            <a:r>
              <a:rPr lang="en-GB" sz="2000" dirty="0"/>
              <a:t>by Emma </a:t>
            </a:r>
            <a:r>
              <a:rPr lang="en-GB" sz="2000" dirty="0" err="1"/>
              <a:t>Szlachta</a:t>
            </a:r>
            <a:endParaRPr lang="en-GB" sz="2000" dirty="0"/>
          </a:p>
          <a:p>
            <a:pPr marL="0" indent="0">
              <a:buNone/>
            </a:pPr>
            <a:endParaRPr lang="en-US" sz="2000"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Tree>
    <p:extLst>
      <p:ext uri="{BB962C8B-B14F-4D97-AF65-F5344CB8AC3E}">
        <p14:creationId xmlns:p14="http://schemas.microsoft.com/office/powerpoint/2010/main" val="187895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236" y="1747926"/>
            <a:ext cx="4894343" cy="3125879"/>
          </a:xfrm>
          <a:prstGeom prst="rect">
            <a:avLst/>
          </a:prstGeom>
        </p:spPr>
      </p:pic>
      <p:pic>
        <p:nvPicPr>
          <p:cNvPr id="36" name="Picture 35"/>
          <p:cNvPicPr>
            <a:picLocks noChangeAspect="1"/>
          </p:cNvPicPr>
          <p:nvPr/>
        </p:nvPicPr>
        <p:blipFill>
          <a:blip r:embed="rId4"/>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6" name="Title 1"/>
          <p:cNvSpPr>
            <a:spLocks noGrp="1"/>
          </p:cNvSpPr>
          <p:nvPr>
            <p:ph type="title"/>
          </p:nvPr>
        </p:nvSpPr>
        <p:spPr>
          <a:xfrm>
            <a:off x="838200" y="365125"/>
            <a:ext cx="10515600" cy="1325563"/>
          </a:xfrm>
        </p:spPr>
        <p:txBody>
          <a:bodyPr/>
          <a:lstStyle/>
          <a:p>
            <a:r>
              <a:rPr lang="en-GB" b="1" dirty="0"/>
              <a:t>S</a:t>
            </a:r>
            <a:r>
              <a:rPr lang="en-GB" b="1" dirty="0" smtClean="0"/>
              <a:t>eparable phrasal verbs</a:t>
            </a:r>
            <a:endParaRPr lang="en-GB" b="1" dirty="0"/>
          </a:p>
        </p:txBody>
      </p:sp>
      <p:sp>
        <p:nvSpPr>
          <p:cNvPr id="7" name="Content Placeholder 2"/>
          <p:cNvSpPr txBox="1">
            <a:spLocks/>
          </p:cNvSpPr>
          <p:nvPr/>
        </p:nvSpPr>
        <p:spPr>
          <a:xfrm>
            <a:off x="838199" y="1825625"/>
            <a:ext cx="5396346" cy="84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dirty="0" smtClean="0"/>
              <a:t>I can’t                   the answer.</a:t>
            </a:r>
          </a:p>
        </p:txBody>
      </p:sp>
      <p:sp>
        <p:nvSpPr>
          <p:cNvPr id="10" name="Content Placeholder 2"/>
          <p:cNvSpPr txBox="1">
            <a:spLocks/>
          </p:cNvSpPr>
          <p:nvPr/>
        </p:nvSpPr>
        <p:spPr>
          <a:xfrm>
            <a:off x="838199" y="2465305"/>
            <a:ext cx="5396346" cy="1021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dirty="0" smtClean="0"/>
              <a:t>I can’t </a:t>
            </a:r>
            <a:r>
              <a:rPr lang="en-GB" sz="3200" b="1" dirty="0">
                <a:solidFill>
                  <a:srgbClr val="00B0F0"/>
                </a:solidFill>
              </a:rPr>
              <a:t> </a:t>
            </a:r>
            <a:r>
              <a:rPr lang="en-GB" sz="3200" b="1" dirty="0" smtClean="0">
                <a:solidFill>
                  <a:srgbClr val="00B0F0"/>
                </a:solidFill>
              </a:rPr>
              <a:t>          </a:t>
            </a:r>
            <a:r>
              <a:rPr lang="en-GB" sz="3200" dirty="0" smtClean="0"/>
              <a:t>the answer </a:t>
            </a:r>
            <a:r>
              <a:rPr lang="en-GB" sz="3200" b="1" dirty="0">
                <a:solidFill>
                  <a:srgbClr val="00B0F0"/>
                </a:solidFill>
              </a:rPr>
              <a:t> </a:t>
            </a:r>
            <a:r>
              <a:rPr lang="en-GB" sz="3200" b="1" dirty="0" smtClean="0">
                <a:solidFill>
                  <a:srgbClr val="00B0F0"/>
                </a:solidFill>
              </a:rPr>
              <a:t>      </a:t>
            </a:r>
            <a:r>
              <a:rPr lang="en-GB" sz="3200" dirty="0" smtClean="0"/>
              <a:t>.</a:t>
            </a:r>
          </a:p>
        </p:txBody>
      </p:sp>
      <p:sp>
        <p:nvSpPr>
          <p:cNvPr id="11" name="Content Placeholder 2"/>
          <p:cNvSpPr txBox="1">
            <a:spLocks/>
          </p:cNvSpPr>
          <p:nvPr/>
        </p:nvSpPr>
        <p:spPr>
          <a:xfrm>
            <a:off x="838197" y="4060467"/>
            <a:ext cx="5098781" cy="886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dirty="0" smtClean="0"/>
              <a:t>I can’t </a:t>
            </a:r>
            <a:r>
              <a:rPr lang="en-GB" sz="3200" dirty="0"/>
              <a:t> </a:t>
            </a:r>
            <a:r>
              <a:rPr lang="en-GB" sz="3200" dirty="0" smtClean="0"/>
              <a:t>                 it.</a:t>
            </a:r>
          </a:p>
        </p:txBody>
      </p:sp>
      <p:sp>
        <p:nvSpPr>
          <p:cNvPr id="12" name="Content Placeholder 2"/>
          <p:cNvSpPr txBox="1">
            <a:spLocks/>
          </p:cNvSpPr>
          <p:nvPr/>
        </p:nvSpPr>
        <p:spPr>
          <a:xfrm>
            <a:off x="1954479" y="1825213"/>
            <a:ext cx="1198725" cy="84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work</a:t>
            </a:r>
            <a:endParaRPr lang="en-GB" sz="3200" dirty="0" smtClean="0"/>
          </a:p>
        </p:txBody>
      </p:sp>
      <p:sp>
        <p:nvSpPr>
          <p:cNvPr id="13" name="Content Placeholder 2"/>
          <p:cNvSpPr txBox="1">
            <a:spLocks/>
          </p:cNvSpPr>
          <p:nvPr/>
        </p:nvSpPr>
        <p:spPr>
          <a:xfrm>
            <a:off x="2933700" y="1832760"/>
            <a:ext cx="800100" cy="84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out</a:t>
            </a:r>
            <a:endParaRPr lang="en-GB" sz="3200" dirty="0" smtClean="0"/>
          </a:p>
        </p:txBody>
      </p:sp>
      <p:sp>
        <p:nvSpPr>
          <p:cNvPr id="14" name="Content Placeholder 2"/>
          <p:cNvSpPr txBox="1">
            <a:spLocks/>
          </p:cNvSpPr>
          <p:nvPr/>
        </p:nvSpPr>
        <p:spPr>
          <a:xfrm>
            <a:off x="1972530" y="2457961"/>
            <a:ext cx="1198725" cy="735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work</a:t>
            </a:r>
            <a:endParaRPr lang="en-GB" sz="3200" dirty="0" smtClean="0"/>
          </a:p>
        </p:txBody>
      </p:sp>
      <p:sp>
        <p:nvSpPr>
          <p:cNvPr id="15" name="Content Placeholder 2"/>
          <p:cNvSpPr txBox="1">
            <a:spLocks/>
          </p:cNvSpPr>
          <p:nvPr/>
        </p:nvSpPr>
        <p:spPr>
          <a:xfrm>
            <a:off x="4904509" y="2465305"/>
            <a:ext cx="877166" cy="834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out</a:t>
            </a:r>
            <a:endParaRPr lang="en-GB" sz="3200" dirty="0" smtClean="0"/>
          </a:p>
        </p:txBody>
      </p:sp>
      <p:sp>
        <p:nvSpPr>
          <p:cNvPr id="19" name="Content Placeholder 2"/>
          <p:cNvSpPr txBox="1">
            <a:spLocks/>
          </p:cNvSpPr>
          <p:nvPr/>
        </p:nvSpPr>
        <p:spPr>
          <a:xfrm>
            <a:off x="838199" y="3071261"/>
            <a:ext cx="5396346" cy="1021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dirty="0" smtClean="0"/>
              <a:t>I can’t </a:t>
            </a:r>
            <a:r>
              <a:rPr lang="en-GB" sz="3200" b="1" dirty="0">
                <a:solidFill>
                  <a:srgbClr val="00B0F0"/>
                </a:solidFill>
              </a:rPr>
              <a:t> </a:t>
            </a:r>
            <a:r>
              <a:rPr lang="en-GB" sz="3200" b="1" dirty="0" smtClean="0">
                <a:solidFill>
                  <a:srgbClr val="00B0F0"/>
                </a:solidFill>
              </a:rPr>
              <a:t>          </a:t>
            </a:r>
            <a:r>
              <a:rPr lang="en-GB" sz="3200" dirty="0" smtClean="0"/>
              <a:t>it </a:t>
            </a:r>
            <a:r>
              <a:rPr lang="en-GB" sz="3200" b="1" dirty="0" smtClean="0">
                <a:solidFill>
                  <a:srgbClr val="00B0F0"/>
                </a:solidFill>
              </a:rPr>
              <a:t>       </a:t>
            </a:r>
            <a:r>
              <a:rPr lang="en-GB" sz="3200" dirty="0" smtClean="0"/>
              <a:t>.</a:t>
            </a:r>
          </a:p>
        </p:txBody>
      </p:sp>
      <p:sp>
        <p:nvSpPr>
          <p:cNvPr id="21" name="Content Placeholder 2"/>
          <p:cNvSpPr txBox="1">
            <a:spLocks/>
          </p:cNvSpPr>
          <p:nvPr/>
        </p:nvSpPr>
        <p:spPr>
          <a:xfrm>
            <a:off x="1954480" y="3063421"/>
            <a:ext cx="1198726" cy="758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work</a:t>
            </a:r>
            <a:endParaRPr lang="en-GB" sz="3200" dirty="0" smtClean="0"/>
          </a:p>
        </p:txBody>
      </p:sp>
      <p:sp>
        <p:nvSpPr>
          <p:cNvPr id="22" name="Content Placeholder 2"/>
          <p:cNvSpPr txBox="1">
            <a:spLocks/>
          </p:cNvSpPr>
          <p:nvPr/>
        </p:nvSpPr>
        <p:spPr>
          <a:xfrm>
            <a:off x="3333750" y="3063421"/>
            <a:ext cx="1123950" cy="84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a:solidFill>
                  <a:srgbClr val="00B0F0"/>
                </a:solidFill>
              </a:rPr>
              <a:t>o</a:t>
            </a:r>
            <a:r>
              <a:rPr lang="en-GB" sz="3200" b="1" dirty="0" smtClean="0">
                <a:solidFill>
                  <a:srgbClr val="00B0F0"/>
                </a:solidFill>
              </a:rPr>
              <a:t>ut </a:t>
            </a:r>
            <a:endParaRPr lang="en-GB" sz="3200"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3764" y="3822266"/>
            <a:ext cx="1535441" cy="180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Content Placeholder 2"/>
          <p:cNvSpPr txBox="1">
            <a:spLocks/>
          </p:cNvSpPr>
          <p:nvPr/>
        </p:nvSpPr>
        <p:spPr>
          <a:xfrm>
            <a:off x="1936289" y="4060467"/>
            <a:ext cx="1198726" cy="798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work</a:t>
            </a:r>
            <a:endParaRPr lang="en-GB" sz="3200" dirty="0" smtClean="0"/>
          </a:p>
        </p:txBody>
      </p:sp>
      <p:sp>
        <p:nvSpPr>
          <p:cNvPr id="24" name="Content Placeholder 2"/>
          <p:cNvSpPr txBox="1">
            <a:spLocks/>
          </p:cNvSpPr>
          <p:nvPr/>
        </p:nvSpPr>
        <p:spPr>
          <a:xfrm>
            <a:off x="2904192" y="4060467"/>
            <a:ext cx="766334" cy="886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out</a:t>
            </a:r>
            <a:endParaRPr lang="en-GB" sz="3200" dirty="0" smtClean="0"/>
          </a:p>
        </p:txBody>
      </p:sp>
      <p:cxnSp>
        <p:nvCxnSpPr>
          <p:cNvPr id="3" name="Straight Connector 2"/>
          <p:cNvCxnSpPr/>
          <p:nvPr/>
        </p:nvCxnSpPr>
        <p:spPr>
          <a:xfrm flipV="1">
            <a:off x="911424" y="4581128"/>
            <a:ext cx="3080123"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Content Placeholder 2"/>
          <p:cNvSpPr txBox="1">
            <a:spLocks/>
          </p:cNvSpPr>
          <p:nvPr/>
        </p:nvSpPr>
        <p:spPr>
          <a:xfrm>
            <a:off x="6224308" y="1837134"/>
            <a:ext cx="5396346" cy="84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dirty="0" smtClean="0"/>
              <a:t>He                      the problem.</a:t>
            </a:r>
          </a:p>
        </p:txBody>
      </p:sp>
      <p:sp>
        <p:nvSpPr>
          <p:cNvPr id="44" name="Content Placeholder 2"/>
          <p:cNvSpPr txBox="1">
            <a:spLocks/>
          </p:cNvSpPr>
          <p:nvPr/>
        </p:nvSpPr>
        <p:spPr>
          <a:xfrm>
            <a:off x="6224308" y="2476814"/>
            <a:ext cx="5396346" cy="1021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dirty="0" smtClean="0"/>
              <a:t>He </a:t>
            </a:r>
            <a:r>
              <a:rPr lang="en-GB" sz="3200" b="1" dirty="0" smtClean="0">
                <a:solidFill>
                  <a:srgbClr val="00B0F0"/>
                </a:solidFill>
              </a:rPr>
              <a:t>              </a:t>
            </a:r>
            <a:r>
              <a:rPr lang="en-GB" sz="3200" dirty="0" smtClean="0"/>
              <a:t>the problem </a:t>
            </a:r>
            <a:r>
              <a:rPr lang="en-GB" sz="3200" b="1" dirty="0" smtClean="0">
                <a:solidFill>
                  <a:srgbClr val="00B0F0"/>
                </a:solidFill>
              </a:rPr>
              <a:t>       </a:t>
            </a:r>
            <a:r>
              <a:rPr lang="en-GB" sz="3200" dirty="0" smtClean="0"/>
              <a:t>.</a:t>
            </a:r>
          </a:p>
        </p:txBody>
      </p:sp>
      <p:sp>
        <p:nvSpPr>
          <p:cNvPr id="45" name="Content Placeholder 2"/>
          <p:cNvSpPr txBox="1">
            <a:spLocks/>
          </p:cNvSpPr>
          <p:nvPr/>
        </p:nvSpPr>
        <p:spPr>
          <a:xfrm>
            <a:off x="6224306" y="4071976"/>
            <a:ext cx="5098781" cy="886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dirty="0" smtClean="0"/>
              <a:t>He                     it.</a:t>
            </a:r>
          </a:p>
        </p:txBody>
      </p:sp>
      <p:sp>
        <p:nvSpPr>
          <p:cNvPr id="46" name="Content Placeholder 2"/>
          <p:cNvSpPr txBox="1">
            <a:spLocks/>
          </p:cNvSpPr>
          <p:nvPr/>
        </p:nvSpPr>
        <p:spPr>
          <a:xfrm>
            <a:off x="6794562" y="1852556"/>
            <a:ext cx="1340035" cy="84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sorted</a:t>
            </a:r>
            <a:endParaRPr lang="en-GB" sz="3200" dirty="0" smtClean="0"/>
          </a:p>
        </p:txBody>
      </p:sp>
      <p:sp>
        <p:nvSpPr>
          <p:cNvPr id="47" name="Content Placeholder 2"/>
          <p:cNvSpPr txBox="1">
            <a:spLocks/>
          </p:cNvSpPr>
          <p:nvPr/>
        </p:nvSpPr>
        <p:spPr>
          <a:xfrm>
            <a:off x="7969569" y="1852557"/>
            <a:ext cx="766334" cy="84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a:solidFill>
                  <a:srgbClr val="00B0F0"/>
                </a:solidFill>
              </a:rPr>
              <a:t>o</a:t>
            </a:r>
            <a:r>
              <a:rPr lang="en-GB" sz="3200" b="1" dirty="0" smtClean="0">
                <a:solidFill>
                  <a:srgbClr val="00B0F0"/>
                </a:solidFill>
              </a:rPr>
              <a:t>ut</a:t>
            </a:r>
            <a:endParaRPr lang="en-GB" sz="3200" dirty="0" smtClean="0"/>
          </a:p>
        </p:txBody>
      </p:sp>
      <p:sp>
        <p:nvSpPr>
          <p:cNvPr id="48" name="Content Placeholder 2"/>
          <p:cNvSpPr txBox="1">
            <a:spLocks/>
          </p:cNvSpPr>
          <p:nvPr/>
        </p:nvSpPr>
        <p:spPr>
          <a:xfrm>
            <a:off x="6794562" y="2476814"/>
            <a:ext cx="1340035" cy="726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sorted</a:t>
            </a:r>
            <a:endParaRPr lang="en-GB" sz="3200" dirty="0" smtClean="0"/>
          </a:p>
        </p:txBody>
      </p:sp>
      <p:sp>
        <p:nvSpPr>
          <p:cNvPr id="49" name="Content Placeholder 2"/>
          <p:cNvSpPr txBox="1">
            <a:spLocks/>
          </p:cNvSpPr>
          <p:nvPr/>
        </p:nvSpPr>
        <p:spPr>
          <a:xfrm>
            <a:off x="10178067" y="2476814"/>
            <a:ext cx="966183" cy="834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out</a:t>
            </a:r>
            <a:endParaRPr lang="en-GB" sz="3200" dirty="0" smtClean="0"/>
          </a:p>
        </p:txBody>
      </p:sp>
      <p:sp>
        <p:nvSpPr>
          <p:cNvPr id="50" name="Content Placeholder 2"/>
          <p:cNvSpPr txBox="1">
            <a:spLocks/>
          </p:cNvSpPr>
          <p:nvPr/>
        </p:nvSpPr>
        <p:spPr>
          <a:xfrm>
            <a:off x="6224308" y="3082770"/>
            <a:ext cx="5396346" cy="1021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dirty="0" smtClean="0"/>
              <a:t>He  </a:t>
            </a:r>
            <a:r>
              <a:rPr lang="en-GB" sz="3200" b="1" dirty="0" smtClean="0">
                <a:solidFill>
                  <a:srgbClr val="00B0F0"/>
                </a:solidFill>
              </a:rPr>
              <a:t>            </a:t>
            </a:r>
            <a:r>
              <a:rPr lang="en-GB" sz="3200" dirty="0" smtClean="0"/>
              <a:t>it </a:t>
            </a:r>
            <a:r>
              <a:rPr lang="en-GB" sz="3200" b="1" dirty="0" smtClean="0">
                <a:solidFill>
                  <a:srgbClr val="00B0F0"/>
                </a:solidFill>
              </a:rPr>
              <a:t>       </a:t>
            </a:r>
            <a:r>
              <a:rPr lang="en-GB" sz="3200" dirty="0" smtClean="0"/>
              <a:t>.</a:t>
            </a:r>
          </a:p>
        </p:txBody>
      </p:sp>
      <p:sp>
        <p:nvSpPr>
          <p:cNvPr id="51" name="Content Placeholder 2"/>
          <p:cNvSpPr txBox="1">
            <a:spLocks/>
          </p:cNvSpPr>
          <p:nvPr/>
        </p:nvSpPr>
        <p:spPr>
          <a:xfrm>
            <a:off x="6766922" y="3071261"/>
            <a:ext cx="1395314" cy="758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sorted </a:t>
            </a:r>
            <a:endParaRPr lang="en-GB" sz="3200" dirty="0" smtClean="0"/>
          </a:p>
        </p:txBody>
      </p:sp>
      <p:sp>
        <p:nvSpPr>
          <p:cNvPr id="52" name="Content Placeholder 2"/>
          <p:cNvSpPr txBox="1">
            <a:spLocks/>
          </p:cNvSpPr>
          <p:nvPr/>
        </p:nvSpPr>
        <p:spPr>
          <a:xfrm>
            <a:off x="8315890" y="3082770"/>
            <a:ext cx="840026" cy="846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a:solidFill>
                  <a:srgbClr val="00B0F0"/>
                </a:solidFill>
              </a:rPr>
              <a:t>o</a:t>
            </a:r>
            <a:r>
              <a:rPr lang="en-GB" sz="3200" b="1" dirty="0" smtClean="0">
                <a:solidFill>
                  <a:srgbClr val="00B0F0"/>
                </a:solidFill>
              </a:rPr>
              <a:t>ut </a:t>
            </a:r>
            <a:endParaRPr lang="en-GB" sz="3200" dirty="0" smtClean="0"/>
          </a:p>
        </p:txBody>
      </p:sp>
      <p:pic>
        <p:nvPicPr>
          <p:cNvPr id="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115" y="3803397"/>
            <a:ext cx="1463858" cy="171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Content Placeholder 2"/>
          <p:cNvSpPr txBox="1">
            <a:spLocks/>
          </p:cNvSpPr>
          <p:nvPr/>
        </p:nvSpPr>
        <p:spPr>
          <a:xfrm>
            <a:off x="6766922" y="4060468"/>
            <a:ext cx="1353384" cy="810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sorted</a:t>
            </a:r>
            <a:endParaRPr lang="en-GB" sz="3200" dirty="0" smtClean="0"/>
          </a:p>
        </p:txBody>
      </p:sp>
      <p:sp>
        <p:nvSpPr>
          <p:cNvPr id="55" name="Content Placeholder 2"/>
          <p:cNvSpPr txBox="1">
            <a:spLocks/>
          </p:cNvSpPr>
          <p:nvPr/>
        </p:nvSpPr>
        <p:spPr>
          <a:xfrm>
            <a:off x="7969569" y="4060468"/>
            <a:ext cx="1055678" cy="886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3200" b="1" dirty="0" smtClean="0">
                <a:solidFill>
                  <a:srgbClr val="00B0F0"/>
                </a:solidFill>
              </a:rPr>
              <a:t>out</a:t>
            </a:r>
            <a:endParaRPr lang="en-GB" sz="3200" dirty="0" smtClean="0"/>
          </a:p>
        </p:txBody>
      </p:sp>
      <p:cxnSp>
        <p:nvCxnSpPr>
          <p:cNvPr id="56" name="Straight Connector 55"/>
          <p:cNvCxnSpPr/>
          <p:nvPr/>
        </p:nvCxnSpPr>
        <p:spPr>
          <a:xfrm flipV="1">
            <a:off x="6297533" y="4542600"/>
            <a:ext cx="2858383"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1026"/>
                                        </p:tgtEl>
                                        <p:attrNameLst>
                                          <p:attrName>style.visibility</p:attrName>
                                        </p:attrNameLst>
                                      </p:cBhvr>
                                      <p:to>
                                        <p:strVal val="visible"/>
                                      </p:to>
                                    </p:set>
                                    <p:anim calcmode="lin" valueType="num">
                                      <p:cBhvr>
                                        <p:cTn id="88" dur="1000" fill="hold"/>
                                        <p:tgtEl>
                                          <p:spTgt spid="1026"/>
                                        </p:tgtEl>
                                        <p:attrNameLst>
                                          <p:attrName>ppt_w</p:attrName>
                                        </p:attrNameLst>
                                      </p:cBhvr>
                                      <p:tavLst>
                                        <p:tav tm="0">
                                          <p:val>
                                            <p:fltVal val="0"/>
                                          </p:val>
                                        </p:tav>
                                        <p:tav tm="100000">
                                          <p:val>
                                            <p:strVal val="#ppt_w"/>
                                          </p:val>
                                        </p:tav>
                                      </p:tavLst>
                                    </p:anim>
                                    <p:anim calcmode="lin" valueType="num">
                                      <p:cBhvr>
                                        <p:cTn id="89" dur="1000" fill="hold"/>
                                        <p:tgtEl>
                                          <p:spTgt spid="1026"/>
                                        </p:tgtEl>
                                        <p:attrNameLst>
                                          <p:attrName>ppt_h</p:attrName>
                                        </p:attrNameLst>
                                      </p:cBhvr>
                                      <p:tavLst>
                                        <p:tav tm="0">
                                          <p:val>
                                            <p:fltVal val="0"/>
                                          </p:val>
                                        </p:tav>
                                        <p:tav tm="100000">
                                          <p:val>
                                            <p:strVal val="#ppt_h"/>
                                          </p:val>
                                        </p:tav>
                                      </p:tavLst>
                                    </p:anim>
                                    <p:anim calcmode="lin" valueType="num">
                                      <p:cBhvr>
                                        <p:cTn id="90" dur="1000" fill="hold"/>
                                        <p:tgtEl>
                                          <p:spTgt spid="1026"/>
                                        </p:tgtEl>
                                        <p:attrNameLst>
                                          <p:attrName>style.rotation</p:attrName>
                                        </p:attrNameLst>
                                      </p:cBhvr>
                                      <p:tavLst>
                                        <p:tav tm="0">
                                          <p:val>
                                            <p:fltVal val="90"/>
                                          </p:val>
                                        </p:tav>
                                        <p:tav tm="100000">
                                          <p:val>
                                            <p:fltVal val="0"/>
                                          </p:val>
                                        </p:tav>
                                      </p:tavLst>
                                    </p:anim>
                                    <p:animEffect transition="in" filter="fade">
                                      <p:cBhvr>
                                        <p:cTn id="91" dur="1000"/>
                                        <p:tgtEl>
                                          <p:spTgt spid="1026"/>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nodeType="clickEffect">
                                  <p:stCondLst>
                                    <p:cond delay="0"/>
                                  </p:stCondLst>
                                  <p:childTnLst>
                                    <p:animMotion origin="layout" path="M -0.00078 2.59259E-6 L 0.18516 -0.02361 " pathEditMode="relative" rAng="0" ptsTypes="AA">
                                      <p:cBhvr>
                                        <p:cTn id="95" dur="2000" fill="hold"/>
                                        <p:tgtEl>
                                          <p:spTgt spid="1026"/>
                                        </p:tgtEl>
                                        <p:attrNameLst>
                                          <p:attrName>ppt_x</p:attrName>
                                          <p:attrName>ppt_y</p:attrName>
                                        </p:attrNameLst>
                                      </p:cBhvr>
                                      <p:rCtr x="9297" y="-1181"/>
                                    </p:animMotion>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circle(in)">
                                      <p:cBhvr>
                                        <p:cTn id="100" dur="20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21" presetClass="exit" presetSubtype="1" fill="hold" nodeType="clickEffect">
                                  <p:stCondLst>
                                    <p:cond delay="0"/>
                                  </p:stCondLst>
                                  <p:childTnLst>
                                    <p:animEffect transition="out" filter="wheel(1)">
                                      <p:cBhvr>
                                        <p:cTn id="104" dur="2000"/>
                                        <p:tgtEl>
                                          <p:spTgt spid="2"/>
                                        </p:tgtEl>
                                      </p:cBhvr>
                                    </p:animEffect>
                                    <p:set>
                                      <p:cBhvr>
                                        <p:cTn id="105" dur="1" fill="hold">
                                          <p:stCondLst>
                                            <p:cond delay="1999"/>
                                          </p:stCondLst>
                                        </p:cTn>
                                        <p:tgtEl>
                                          <p:spTgt spid="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anim calcmode="lin" valueType="num">
                                      <p:cBhvr>
                                        <p:cTn id="116" dur="1000" fill="hold"/>
                                        <p:tgtEl>
                                          <p:spTgt spid="46"/>
                                        </p:tgtEl>
                                        <p:attrNameLst>
                                          <p:attrName>ppt_x</p:attrName>
                                        </p:attrNameLst>
                                      </p:cBhvr>
                                      <p:tavLst>
                                        <p:tav tm="0">
                                          <p:val>
                                            <p:strVal val="#ppt_x"/>
                                          </p:val>
                                        </p:tav>
                                        <p:tav tm="100000">
                                          <p:val>
                                            <p:strVal val="#ppt_x"/>
                                          </p:val>
                                        </p:tav>
                                      </p:tavLst>
                                    </p:anim>
                                    <p:anim calcmode="lin" valueType="num">
                                      <p:cBhvr>
                                        <p:cTn id="11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1000"/>
                                        <p:tgtEl>
                                          <p:spTgt spid="47"/>
                                        </p:tgtEl>
                                      </p:cBhvr>
                                    </p:animEffect>
                                    <p:anim calcmode="lin" valueType="num">
                                      <p:cBhvr>
                                        <p:cTn id="123" dur="1000" fill="hold"/>
                                        <p:tgtEl>
                                          <p:spTgt spid="47"/>
                                        </p:tgtEl>
                                        <p:attrNameLst>
                                          <p:attrName>ppt_x</p:attrName>
                                        </p:attrNameLst>
                                      </p:cBhvr>
                                      <p:tavLst>
                                        <p:tav tm="0">
                                          <p:val>
                                            <p:strVal val="#ppt_x"/>
                                          </p:val>
                                        </p:tav>
                                        <p:tav tm="100000">
                                          <p:val>
                                            <p:strVal val="#ppt_x"/>
                                          </p:val>
                                        </p:tav>
                                      </p:tavLst>
                                    </p:anim>
                                    <p:anim calcmode="lin" valueType="num">
                                      <p:cBhvr>
                                        <p:cTn id="12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fade">
                                      <p:cBhvr>
                                        <p:cTn id="129" dur="500"/>
                                        <p:tgtEl>
                                          <p:spTgt spid="44"/>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fade">
                                      <p:cBhvr>
                                        <p:cTn id="134" dur="1000"/>
                                        <p:tgtEl>
                                          <p:spTgt spid="48"/>
                                        </p:tgtEl>
                                      </p:cBhvr>
                                    </p:animEffect>
                                    <p:anim calcmode="lin" valueType="num">
                                      <p:cBhvr>
                                        <p:cTn id="135" dur="1000" fill="hold"/>
                                        <p:tgtEl>
                                          <p:spTgt spid="48"/>
                                        </p:tgtEl>
                                        <p:attrNameLst>
                                          <p:attrName>ppt_x</p:attrName>
                                        </p:attrNameLst>
                                      </p:cBhvr>
                                      <p:tavLst>
                                        <p:tav tm="0">
                                          <p:val>
                                            <p:strVal val="#ppt_x"/>
                                          </p:val>
                                        </p:tav>
                                        <p:tav tm="100000">
                                          <p:val>
                                            <p:strVal val="#ppt_x"/>
                                          </p:val>
                                        </p:tav>
                                      </p:tavLst>
                                    </p:anim>
                                    <p:anim calcmode="lin" valueType="num">
                                      <p:cBhvr>
                                        <p:cTn id="13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500"/>
                                        <p:tgtEl>
                                          <p:spTgt spid="50"/>
                                        </p:tgtEl>
                                      </p:cBhvr>
                                    </p:animEffec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fade">
                                      <p:cBhvr>
                                        <p:cTn id="153" dur="1000"/>
                                        <p:tgtEl>
                                          <p:spTgt spid="51"/>
                                        </p:tgtEl>
                                      </p:cBhvr>
                                    </p:animEffect>
                                    <p:anim calcmode="lin" valueType="num">
                                      <p:cBhvr>
                                        <p:cTn id="154" dur="1000" fill="hold"/>
                                        <p:tgtEl>
                                          <p:spTgt spid="51"/>
                                        </p:tgtEl>
                                        <p:attrNameLst>
                                          <p:attrName>ppt_x</p:attrName>
                                        </p:attrNameLst>
                                      </p:cBhvr>
                                      <p:tavLst>
                                        <p:tav tm="0">
                                          <p:val>
                                            <p:strVal val="#ppt_x"/>
                                          </p:val>
                                        </p:tav>
                                        <p:tav tm="100000">
                                          <p:val>
                                            <p:strVal val="#ppt_x"/>
                                          </p:val>
                                        </p:tav>
                                      </p:tavLst>
                                    </p:anim>
                                    <p:anim calcmode="lin" valueType="num">
                                      <p:cBhvr>
                                        <p:cTn id="15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52"/>
                                        </p:tgtEl>
                                        <p:attrNameLst>
                                          <p:attrName>style.visibility</p:attrName>
                                        </p:attrNameLst>
                                      </p:cBhvr>
                                      <p:to>
                                        <p:strVal val="visible"/>
                                      </p:to>
                                    </p:set>
                                    <p:animEffect transition="in" filter="fade">
                                      <p:cBhvr>
                                        <p:cTn id="160" dur="1000"/>
                                        <p:tgtEl>
                                          <p:spTgt spid="52"/>
                                        </p:tgtEl>
                                      </p:cBhvr>
                                    </p:animEffect>
                                    <p:anim calcmode="lin" valueType="num">
                                      <p:cBhvr>
                                        <p:cTn id="161" dur="1000" fill="hold"/>
                                        <p:tgtEl>
                                          <p:spTgt spid="52"/>
                                        </p:tgtEl>
                                        <p:attrNameLst>
                                          <p:attrName>ppt_x</p:attrName>
                                        </p:attrNameLst>
                                      </p:cBhvr>
                                      <p:tavLst>
                                        <p:tav tm="0">
                                          <p:val>
                                            <p:strVal val="#ppt_x"/>
                                          </p:val>
                                        </p:tav>
                                        <p:tav tm="100000">
                                          <p:val>
                                            <p:strVal val="#ppt_x"/>
                                          </p:val>
                                        </p:tav>
                                      </p:tavLst>
                                    </p:anim>
                                    <p:anim calcmode="lin" valueType="num">
                                      <p:cBhvr>
                                        <p:cTn id="16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500"/>
                                        <p:tgtEl>
                                          <p:spTgt spid="45"/>
                                        </p:tgtEl>
                                      </p:cBhvr>
                                    </p:animEffect>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fade">
                                      <p:cBhvr>
                                        <p:cTn id="172" dur="1000"/>
                                        <p:tgtEl>
                                          <p:spTgt spid="54"/>
                                        </p:tgtEl>
                                      </p:cBhvr>
                                    </p:animEffect>
                                    <p:anim calcmode="lin" valueType="num">
                                      <p:cBhvr>
                                        <p:cTn id="173" dur="1000" fill="hold"/>
                                        <p:tgtEl>
                                          <p:spTgt spid="54"/>
                                        </p:tgtEl>
                                        <p:attrNameLst>
                                          <p:attrName>ppt_x</p:attrName>
                                        </p:attrNameLst>
                                      </p:cBhvr>
                                      <p:tavLst>
                                        <p:tav tm="0">
                                          <p:val>
                                            <p:strVal val="#ppt_x"/>
                                          </p:val>
                                        </p:tav>
                                        <p:tav tm="100000">
                                          <p:val>
                                            <p:strVal val="#ppt_x"/>
                                          </p:val>
                                        </p:tav>
                                      </p:tavLst>
                                    </p:anim>
                                    <p:anim calcmode="lin" valueType="num">
                                      <p:cBhvr>
                                        <p:cTn id="17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fade">
                                      <p:cBhvr>
                                        <p:cTn id="179" dur="1000"/>
                                        <p:tgtEl>
                                          <p:spTgt spid="55"/>
                                        </p:tgtEl>
                                      </p:cBhvr>
                                    </p:animEffect>
                                    <p:anim calcmode="lin" valueType="num">
                                      <p:cBhvr>
                                        <p:cTn id="180" dur="1000" fill="hold"/>
                                        <p:tgtEl>
                                          <p:spTgt spid="55"/>
                                        </p:tgtEl>
                                        <p:attrNameLst>
                                          <p:attrName>ppt_x</p:attrName>
                                        </p:attrNameLst>
                                      </p:cBhvr>
                                      <p:tavLst>
                                        <p:tav tm="0">
                                          <p:val>
                                            <p:strVal val="#ppt_x"/>
                                          </p:val>
                                        </p:tav>
                                        <p:tav tm="100000">
                                          <p:val>
                                            <p:strVal val="#ppt_x"/>
                                          </p:val>
                                        </p:tav>
                                      </p:tavLst>
                                    </p:anim>
                                    <p:anim calcmode="lin" valueType="num">
                                      <p:cBhvr>
                                        <p:cTn id="18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31" presetClass="entr" presetSubtype="0" fill="hold" nodeType="clickEffect">
                                  <p:stCondLst>
                                    <p:cond delay="0"/>
                                  </p:stCondLst>
                                  <p:childTnLst>
                                    <p:set>
                                      <p:cBhvr>
                                        <p:cTn id="185" dur="1" fill="hold">
                                          <p:stCondLst>
                                            <p:cond delay="0"/>
                                          </p:stCondLst>
                                        </p:cTn>
                                        <p:tgtEl>
                                          <p:spTgt spid="53"/>
                                        </p:tgtEl>
                                        <p:attrNameLst>
                                          <p:attrName>style.visibility</p:attrName>
                                        </p:attrNameLst>
                                      </p:cBhvr>
                                      <p:to>
                                        <p:strVal val="visible"/>
                                      </p:to>
                                    </p:set>
                                    <p:anim calcmode="lin" valueType="num">
                                      <p:cBhvr>
                                        <p:cTn id="186" dur="1000" fill="hold"/>
                                        <p:tgtEl>
                                          <p:spTgt spid="53"/>
                                        </p:tgtEl>
                                        <p:attrNameLst>
                                          <p:attrName>ppt_w</p:attrName>
                                        </p:attrNameLst>
                                      </p:cBhvr>
                                      <p:tavLst>
                                        <p:tav tm="0">
                                          <p:val>
                                            <p:fltVal val="0"/>
                                          </p:val>
                                        </p:tav>
                                        <p:tav tm="100000">
                                          <p:val>
                                            <p:strVal val="#ppt_w"/>
                                          </p:val>
                                        </p:tav>
                                      </p:tavLst>
                                    </p:anim>
                                    <p:anim calcmode="lin" valueType="num">
                                      <p:cBhvr>
                                        <p:cTn id="187" dur="1000" fill="hold"/>
                                        <p:tgtEl>
                                          <p:spTgt spid="53"/>
                                        </p:tgtEl>
                                        <p:attrNameLst>
                                          <p:attrName>ppt_h</p:attrName>
                                        </p:attrNameLst>
                                      </p:cBhvr>
                                      <p:tavLst>
                                        <p:tav tm="0">
                                          <p:val>
                                            <p:fltVal val="0"/>
                                          </p:val>
                                        </p:tav>
                                        <p:tav tm="100000">
                                          <p:val>
                                            <p:strVal val="#ppt_h"/>
                                          </p:val>
                                        </p:tav>
                                      </p:tavLst>
                                    </p:anim>
                                    <p:anim calcmode="lin" valueType="num">
                                      <p:cBhvr>
                                        <p:cTn id="188" dur="1000" fill="hold"/>
                                        <p:tgtEl>
                                          <p:spTgt spid="53"/>
                                        </p:tgtEl>
                                        <p:attrNameLst>
                                          <p:attrName>style.rotation</p:attrName>
                                        </p:attrNameLst>
                                      </p:cBhvr>
                                      <p:tavLst>
                                        <p:tav tm="0">
                                          <p:val>
                                            <p:fltVal val="90"/>
                                          </p:val>
                                        </p:tav>
                                        <p:tav tm="100000">
                                          <p:val>
                                            <p:fltVal val="0"/>
                                          </p:val>
                                        </p:tav>
                                      </p:tavLst>
                                    </p:anim>
                                    <p:animEffect transition="in" filter="fade">
                                      <p:cBhvr>
                                        <p:cTn id="189" dur="1000"/>
                                        <p:tgtEl>
                                          <p:spTgt spid="53"/>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path" presetSubtype="0" accel="50000" decel="50000" fill="hold" nodeType="clickEffect">
                                  <p:stCondLst>
                                    <p:cond delay="0"/>
                                  </p:stCondLst>
                                  <p:childTnLst>
                                    <p:animMotion origin="layout" path="M 8.33333E-7 -1.11111E-6 L 0.17344 -0.01944 " pathEditMode="relative" rAng="0" ptsTypes="AA">
                                      <p:cBhvr>
                                        <p:cTn id="193" dur="2000" fill="hold"/>
                                        <p:tgtEl>
                                          <p:spTgt spid="53"/>
                                        </p:tgtEl>
                                        <p:attrNameLst>
                                          <p:attrName>ppt_x</p:attrName>
                                          <p:attrName>ppt_y</p:attrName>
                                        </p:attrNameLst>
                                      </p:cBhvr>
                                      <p:rCtr x="8672" y="-972"/>
                                    </p:animMotion>
                                  </p:childTnLst>
                                </p:cTn>
                              </p:par>
                            </p:childTnLst>
                          </p:cTn>
                        </p:par>
                      </p:childTnLst>
                    </p:cTn>
                  </p:par>
                  <p:par>
                    <p:cTn id="194" fill="hold">
                      <p:stCondLst>
                        <p:cond delay="indefinite"/>
                      </p:stCondLst>
                      <p:childTnLst>
                        <p:par>
                          <p:cTn id="195" fill="hold">
                            <p:stCondLst>
                              <p:cond delay="0"/>
                            </p:stCondLst>
                            <p:childTnLst>
                              <p:par>
                                <p:cTn id="196" presetID="6" presetClass="entr" presetSubtype="16" fill="hold" nodeType="clickEffect">
                                  <p:stCondLst>
                                    <p:cond delay="0"/>
                                  </p:stCondLst>
                                  <p:childTnLst>
                                    <p:set>
                                      <p:cBhvr>
                                        <p:cTn id="197" dur="1" fill="hold">
                                          <p:stCondLst>
                                            <p:cond delay="0"/>
                                          </p:stCondLst>
                                        </p:cTn>
                                        <p:tgtEl>
                                          <p:spTgt spid="56"/>
                                        </p:tgtEl>
                                        <p:attrNameLst>
                                          <p:attrName>style.visibility</p:attrName>
                                        </p:attrNameLst>
                                      </p:cBhvr>
                                      <p:to>
                                        <p:strVal val="visible"/>
                                      </p:to>
                                    </p:set>
                                    <p:animEffect transition="in" filter="circle(in)">
                                      <p:cBhvr>
                                        <p:cTn id="198"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P spid="15" grpId="0"/>
      <p:bldP spid="19" grpId="0"/>
      <p:bldP spid="21" grpId="0"/>
      <p:bldP spid="22" grpId="0"/>
      <p:bldP spid="23" grpId="0"/>
      <p:bldP spid="24" grpId="0"/>
      <p:bldP spid="43" grpId="0"/>
      <p:bldP spid="44" grpId="0"/>
      <p:bldP spid="45" grpId="0"/>
      <p:bldP spid="46" grpId="0"/>
      <p:bldP spid="47" grpId="0"/>
      <p:bldP spid="48" grpId="0"/>
      <p:bldP spid="49" grpId="0"/>
      <p:bldP spid="50" grpId="0"/>
      <p:bldP spid="51" grpId="0"/>
      <p:bldP spid="52"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Inseparable phrasal verbs</a:t>
            </a:r>
            <a:endParaRPr lang="en-GB" b="1" dirty="0"/>
          </a:p>
        </p:txBody>
      </p:sp>
      <p:sp>
        <p:nvSpPr>
          <p:cNvPr id="10" name="Content Placeholder 2"/>
          <p:cNvSpPr>
            <a:spLocks noGrp="1"/>
          </p:cNvSpPr>
          <p:nvPr>
            <p:ph idx="1"/>
          </p:nvPr>
        </p:nvSpPr>
        <p:spPr>
          <a:xfrm>
            <a:off x="887041" y="1795125"/>
            <a:ext cx="5269284" cy="700676"/>
          </a:xfrm>
        </p:spPr>
        <p:txBody>
          <a:bodyPr>
            <a:noAutofit/>
          </a:bodyPr>
          <a:lstStyle/>
          <a:p>
            <a:pPr marL="0" indent="0">
              <a:lnSpc>
                <a:spcPct val="150000"/>
              </a:lnSpc>
              <a:buNone/>
            </a:pPr>
            <a:r>
              <a:rPr lang="en-GB" dirty="0" smtClean="0"/>
              <a:t>The police are        </a:t>
            </a:r>
            <a:r>
              <a:rPr lang="en-GB" sz="1800" dirty="0" smtClean="0"/>
              <a:t>                                 .</a:t>
            </a:r>
          </a:p>
        </p:txBody>
      </p:sp>
      <p:sp>
        <p:nvSpPr>
          <p:cNvPr id="3" name="TextBox 2"/>
          <p:cNvSpPr txBox="1"/>
          <p:nvPr/>
        </p:nvSpPr>
        <p:spPr>
          <a:xfrm>
            <a:off x="760020" y="3753661"/>
            <a:ext cx="7291451" cy="523220"/>
          </a:xfrm>
          <a:prstGeom prst="rect">
            <a:avLst/>
          </a:prstGeom>
          <a:noFill/>
        </p:spPr>
        <p:txBody>
          <a:bodyPr wrap="square" rtlCol="0">
            <a:spAutoFit/>
          </a:bodyPr>
          <a:lstStyle/>
          <a:p>
            <a:r>
              <a:rPr lang="en-GB" sz="2800" dirty="0" smtClean="0"/>
              <a:t>I’m </a:t>
            </a:r>
            <a:r>
              <a:rPr lang="en-GB" sz="2800" b="1" dirty="0" smtClean="0">
                <a:solidFill>
                  <a:srgbClr val="00B0F0"/>
                </a:solidFill>
              </a:rPr>
              <a:t>looking forward to</a:t>
            </a:r>
            <a:r>
              <a:rPr lang="en-GB" sz="2800" dirty="0" smtClean="0"/>
              <a:t> the summer holidays.</a:t>
            </a:r>
            <a:endParaRPr lang="en-US" dirty="0"/>
          </a:p>
        </p:txBody>
      </p:sp>
      <p:sp>
        <p:nvSpPr>
          <p:cNvPr id="6" name="TextBox 5"/>
          <p:cNvSpPr txBox="1"/>
          <p:nvPr/>
        </p:nvSpPr>
        <p:spPr>
          <a:xfrm>
            <a:off x="760020" y="4431260"/>
            <a:ext cx="6034128" cy="523220"/>
          </a:xfrm>
          <a:prstGeom prst="rect">
            <a:avLst/>
          </a:prstGeom>
          <a:noFill/>
        </p:spPr>
        <p:txBody>
          <a:bodyPr wrap="square" rtlCol="0">
            <a:spAutoFit/>
          </a:bodyPr>
          <a:lstStyle/>
          <a:p>
            <a:r>
              <a:rPr lang="en-GB" sz="2800" dirty="0" smtClean="0"/>
              <a:t>Why don’t we </a:t>
            </a:r>
            <a:r>
              <a:rPr lang="en-GB" sz="2800" b="1" dirty="0" smtClean="0">
                <a:solidFill>
                  <a:srgbClr val="00B0F0"/>
                </a:solidFill>
              </a:rPr>
              <a:t>hang out</a:t>
            </a:r>
            <a:r>
              <a:rPr lang="en-GB" sz="2800" dirty="0" smtClean="0"/>
              <a:t> at your house?</a:t>
            </a:r>
            <a:endParaRPr lang="en-US" sz="2800" dirty="0"/>
          </a:p>
        </p:txBody>
      </p:sp>
      <p:sp>
        <p:nvSpPr>
          <p:cNvPr id="7" name="TextBox 6"/>
          <p:cNvSpPr txBox="1"/>
          <p:nvPr/>
        </p:nvSpPr>
        <p:spPr>
          <a:xfrm>
            <a:off x="3031558" y="1948963"/>
            <a:ext cx="1923803" cy="523220"/>
          </a:xfrm>
          <a:prstGeom prst="rect">
            <a:avLst/>
          </a:prstGeom>
          <a:noFill/>
        </p:spPr>
        <p:txBody>
          <a:bodyPr wrap="square" rtlCol="0">
            <a:spAutoFit/>
          </a:bodyPr>
          <a:lstStyle/>
          <a:p>
            <a:r>
              <a:rPr lang="en-GB" sz="2800" b="1" dirty="0" smtClean="0">
                <a:solidFill>
                  <a:srgbClr val="00B0F0"/>
                </a:solidFill>
              </a:rPr>
              <a:t>looking</a:t>
            </a:r>
            <a:endParaRPr lang="en-US" sz="2800" b="1" dirty="0">
              <a:solidFill>
                <a:srgbClr val="00B0F0"/>
              </a:solidFill>
            </a:endParaRPr>
          </a:p>
        </p:txBody>
      </p:sp>
      <p:sp>
        <p:nvSpPr>
          <p:cNvPr id="8" name="TextBox 7"/>
          <p:cNvSpPr txBox="1"/>
          <p:nvPr/>
        </p:nvSpPr>
        <p:spPr>
          <a:xfrm>
            <a:off x="4253174" y="1948963"/>
            <a:ext cx="775725" cy="523220"/>
          </a:xfrm>
          <a:prstGeom prst="rect">
            <a:avLst/>
          </a:prstGeom>
          <a:noFill/>
        </p:spPr>
        <p:txBody>
          <a:bodyPr wrap="none" rtlCol="0">
            <a:spAutoFit/>
          </a:bodyPr>
          <a:lstStyle/>
          <a:p>
            <a:r>
              <a:rPr lang="en-GB" sz="2800" b="1" dirty="0">
                <a:solidFill>
                  <a:srgbClr val="00B0F0"/>
                </a:solidFill>
              </a:rPr>
              <a:t>i</a:t>
            </a:r>
            <a:r>
              <a:rPr lang="en-GB" sz="2800" b="1" dirty="0" smtClean="0">
                <a:solidFill>
                  <a:srgbClr val="00B0F0"/>
                </a:solidFill>
              </a:rPr>
              <a:t>nto</a:t>
            </a:r>
            <a:endParaRPr lang="en-US" sz="2800" b="1" dirty="0">
              <a:solidFill>
                <a:srgbClr val="00B0F0"/>
              </a:solidFill>
            </a:endParaRPr>
          </a:p>
        </p:txBody>
      </p:sp>
      <p:sp>
        <p:nvSpPr>
          <p:cNvPr id="9" name="TextBox 8"/>
          <p:cNvSpPr txBox="1"/>
          <p:nvPr/>
        </p:nvSpPr>
        <p:spPr>
          <a:xfrm>
            <a:off x="5020229" y="1948963"/>
            <a:ext cx="458356" cy="523220"/>
          </a:xfrm>
          <a:prstGeom prst="rect">
            <a:avLst/>
          </a:prstGeom>
          <a:noFill/>
        </p:spPr>
        <p:txBody>
          <a:bodyPr wrap="square" rtlCol="0">
            <a:spAutoFit/>
          </a:bodyPr>
          <a:lstStyle/>
          <a:p>
            <a:r>
              <a:rPr lang="en-GB" sz="2800" dirty="0" smtClean="0"/>
              <a:t>it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087" y="1381084"/>
            <a:ext cx="1851087" cy="218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259876" y="1948963"/>
            <a:ext cx="775725" cy="523220"/>
          </a:xfrm>
          <a:prstGeom prst="rect">
            <a:avLst/>
          </a:prstGeom>
          <a:noFill/>
        </p:spPr>
        <p:txBody>
          <a:bodyPr wrap="none" rtlCol="0">
            <a:spAutoFit/>
          </a:bodyPr>
          <a:lstStyle/>
          <a:p>
            <a:r>
              <a:rPr lang="en-GB" sz="2800" b="1" dirty="0">
                <a:solidFill>
                  <a:srgbClr val="00B0F0"/>
                </a:solidFill>
              </a:rPr>
              <a:t>i</a:t>
            </a:r>
            <a:r>
              <a:rPr lang="en-GB" sz="2800" b="1" dirty="0" smtClean="0">
                <a:solidFill>
                  <a:srgbClr val="00B0F0"/>
                </a:solidFill>
              </a:rPr>
              <a:t>nto</a:t>
            </a:r>
            <a:endParaRPr lang="en-US" sz="2800" b="1" dirty="0">
              <a:solidFill>
                <a:srgbClr val="00B0F0"/>
              </a:solidFill>
            </a:endParaRPr>
          </a:p>
        </p:txBody>
      </p:sp>
      <p:sp>
        <p:nvSpPr>
          <p:cNvPr id="15" name="TextBox 14"/>
          <p:cNvSpPr txBox="1"/>
          <p:nvPr/>
        </p:nvSpPr>
        <p:spPr>
          <a:xfrm>
            <a:off x="5028899" y="1948963"/>
            <a:ext cx="458356" cy="523220"/>
          </a:xfrm>
          <a:prstGeom prst="rect">
            <a:avLst/>
          </a:prstGeom>
          <a:noFill/>
        </p:spPr>
        <p:txBody>
          <a:bodyPr wrap="square" rtlCol="0">
            <a:spAutoFit/>
          </a:bodyPr>
          <a:lstStyle/>
          <a:p>
            <a:r>
              <a:rPr lang="en-GB" sz="2800" dirty="0" smtClean="0"/>
              <a:t>it</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840" y="-1153318"/>
            <a:ext cx="8825263" cy="908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4098" y="1795125"/>
            <a:ext cx="1882999" cy="2824500"/>
          </a:xfrm>
          <a:prstGeom prst="rect">
            <a:avLst/>
          </a:prstGeom>
        </p:spPr>
      </p:pic>
    </p:spTree>
    <p:extLst>
      <p:ext uri="{BB962C8B-B14F-4D97-AF65-F5344CB8AC3E}">
        <p14:creationId xmlns:p14="http://schemas.microsoft.com/office/powerpoint/2010/main" val="139730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2.84412E-6 -3.7037E-6 L -0.06381 -3.7037E-6 " pathEditMode="relative" rAng="0" ptsTypes="AA">
                                      <p:cBhvr>
                                        <p:cTn id="26" dur="2000" fill="hold"/>
                                        <p:tgtEl>
                                          <p:spTgt spid="9"/>
                                        </p:tgtEl>
                                        <p:attrNameLst>
                                          <p:attrName>ppt_x</p:attrName>
                                          <p:attrName>ppt_y</p:attrName>
                                        </p:attrNameLst>
                                      </p:cBhvr>
                                      <p:rCtr x="-3191" y="-324"/>
                                    </p:animMotion>
                                  </p:childTnLst>
                                </p:cTn>
                              </p:par>
                              <p:par>
                                <p:cTn id="27" presetID="0" presetClass="path" presetSubtype="0" accel="50000" decel="50000" fill="hold" grpId="1" nodeType="withEffect">
                                  <p:stCondLst>
                                    <p:cond delay="0"/>
                                  </p:stCondLst>
                                  <p:childTnLst>
                                    <p:animMotion origin="layout" path="M -0.00261 -2.22222E-6 C 0.00195 0.00023 0.02083 -0.00023 0.02539 -2.22222E-6 " pathEditMode="relative" rAng="0" ptsTypes="ff">
                                      <p:cBhvr>
                                        <p:cTn id="28" dur="2000" fill="hold"/>
                                        <p:tgtEl>
                                          <p:spTgt spid="8"/>
                                        </p:tgtEl>
                                        <p:attrNameLst>
                                          <p:attrName>ppt_x</p:attrName>
                                          <p:attrName>ppt_y</p:attrName>
                                        </p:attrNameLst>
                                      </p:cBhvr>
                                      <p:rCtr x="1393" y="0"/>
                                    </p:animMotion>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p:cTn id="33" dur="1000" fill="hold"/>
                                        <p:tgtEl>
                                          <p:spTgt spid="1026"/>
                                        </p:tgtEl>
                                        <p:attrNameLst>
                                          <p:attrName>ppt_w</p:attrName>
                                        </p:attrNameLst>
                                      </p:cBhvr>
                                      <p:tavLst>
                                        <p:tav tm="0">
                                          <p:val>
                                            <p:fltVal val="0"/>
                                          </p:val>
                                        </p:tav>
                                        <p:tav tm="100000">
                                          <p:val>
                                            <p:strVal val="#ppt_w"/>
                                          </p:val>
                                        </p:tav>
                                      </p:tavLst>
                                    </p:anim>
                                    <p:anim calcmode="lin" valueType="num">
                                      <p:cBhvr>
                                        <p:cTn id="34" dur="1000" fill="hold"/>
                                        <p:tgtEl>
                                          <p:spTgt spid="1026"/>
                                        </p:tgtEl>
                                        <p:attrNameLst>
                                          <p:attrName>ppt_h</p:attrName>
                                        </p:attrNameLst>
                                      </p:cBhvr>
                                      <p:tavLst>
                                        <p:tav tm="0">
                                          <p:val>
                                            <p:fltVal val="0"/>
                                          </p:val>
                                        </p:tav>
                                        <p:tav tm="100000">
                                          <p:val>
                                            <p:strVal val="#ppt_h"/>
                                          </p:val>
                                        </p:tav>
                                      </p:tavLst>
                                    </p:anim>
                                    <p:anim calcmode="lin" valueType="num">
                                      <p:cBhvr>
                                        <p:cTn id="35" dur="1000" fill="hold"/>
                                        <p:tgtEl>
                                          <p:spTgt spid="1026"/>
                                        </p:tgtEl>
                                        <p:attrNameLst>
                                          <p:attrName>style.rotation</p:attrName>
                                        </p:attrNameLst>
                                      </p:cBhvr>
                                      <p:tavLst>
                                        <p:tav tm="0">
                                          <p:val>
                                            <p:fltVal val="90"/>
                                          </p:val>
                                        </p:tav>
                                        <p:tav tm="100000">
                                          <p:val>
                                            <p:fltVal val="0"/>
                                          </p:val>
                                        </p:tav>
                                      </p:tavLst>
                                    </p:anim>
                                    <p:animEffect transition="in" filter="fade">
                                      <p:cBhvr>
                                        <p:cTn id="36" dur="10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xit" presetSubtype="0" fill="hold" nodeType="clickEffect">
                                  <p:stCondLst>
                                    <p:cond delay="0"/>
                                  </p:stCondLst>
                                  <p:childTnLst>
                                    <p:animEffect transition="out" filter="fade">
                                      <p:cBhvr>
                                        <p:cTn id="40" dur="2000"/>
                                        <p:tgtEl>
                                          <p:spTgt spid="1026"/>
                                        </p:tgtEl>
                                      </p:cBhvr>
                                    </p:animEffect>
                                    <p:anim calcmode="lin" valueType="num">
                                      <p:cBhvr>
                                        <p:cTn id="41" dur="2000"/>
                                        <p:tgtEl>
                                          <p:spTgt spid="1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 dur="2000"/>
                                        <p:tgtEl>
                                          <p:spTgt spid="1026"/>
                                        </p:tgtEl>
                                        <p:attrNameLst>
                                          <p:attrName>ppt_h</p:attrName>
                                        </p:attrNameLst>
                                      </p:cBhvr>
                                      <p:tavLst>
                                        <p:tav tm="0">
                                          <p:val>
                                            <p:strVal val="ppt_h"/>
                                          </p:val>
                                        </p:tav>
                                        <p:tav tm="100000">
                                          <p:val>
                                            <p:strVal val="ppt_h"/>
                                          </p:val>
                                        </p:tav>
                                      </p:tavLst>
                                    </p:anim>
                                    <p:set>
                                      <p:cBhvr>
                                        <p:cTn id="43" dur="1" fill="hold">
                                          <p:stCondLst>
                                            <p:cond delay="1999"/>
                                          </p:stCondLst>
                                        </p:cTn>
                                        <p:tgtEl>
                                          <p:spTgt spid="102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2" nodeType="clickEffect">
                                  <p:stCondLst>
                                    <p:cond delay="0"/>
                                  </p:stCondLst>
                                  <p:childTnLst>
                                    <p:animEffect transition="out" filter="wipe(down)">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22" presetClass="exit" presetSubtype="4" fill="hold" grpId="2" nodeType="withEffect">
                                  <p:stCondLst>
                                    <p:cond delay="0"/>
                                  </p:stCondLst>
                                  <p:childTnLst>
                                    <p:animEffect transition="out" filter="wipe(down)">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027"/>
                                        </p:tgtEl>
                                        <p:attrNameLst>
                                          <p:attrName>style.visibility</p:attrName>
                                        </p:attrNameLst>
                                      </p:cBhvr>
                                      <p:to>
                                        <p:strVal val="visible"/>
                                      </p:to>
                                    </p:set>
                                    <p:anim calcmode="lin" valueType="num">
                                      <p:cBhvr>
                                        <p:cTn id="65" dur="1000" fill="hold"/>
                                        <p:tgtEl>
                                          <p:spTgt spid="1027"/>
                                        </p:tgtEl>
                                        <p:attrNameLst>
                                          <p:attrName>ppt_w</p:attrName>
                                        </p:attrNameLst>
                                      </p:cBhvr>
                                      <p:tavLst>
                                        <p:tav tm="0">
                                          <p:val>
                                            <p:fltVal val="0"/>
                                          </p:val>
                                        </p:tav>
                                        <p:tav tm="100000">
                                          <p:val>
                                            <p:strVal val="#ppt_w"/>
                                          </p:val>
                                        </p:tav>
                                      </p:tavLst>
                                    </p:anim>
                                    <p:anim calcmode="lin" valueType="num">
                                      <p:cBhvr>
                                        <p:cTn id="66" dur="1000" fill="hold"/>
                                        <p:tgtEl>
                                          <p:spTgt spid="1027"/>
                                        </p:tgtEl>
                                        <p:attrNameLst>
                                          <p:attrName>ppt_h</p:attrName>
                                        </p:attrNameLst>
                                      </p:cBhvr>
                                      <p:tavLst>
                                        <p:tav tm="0">
                                          <p:val>
                                            <p:fltVal val="0"/>
                                          </p:val>
                                        </p:tav>
                                        <p:tav tm="100000">
                                          <p:val>
                                            <p:strVal val="#ppt_h"/>
                                          </p:val>
                                        </p:tav>
                                      </p:tavLst>
                                    </p:anim>
                                    <p:anim calcmode="lin" valueType="num">
                                      <p:cBhvr>
                                        <p:cTn id="67" dur="1000" fill="hold"/>
                                        <p:tgtEl>
                                          <p:spTgt spid="1027"/>
                                        </p:tgtEl>
                                        <p:attrNameLst>
                                          <p:attrName>style.rotation</p:attrName>
                                        </p:attrNameLst>
                                      </p:cBhvr>
                                      <p:tavLst>
                                        <p:tav tm="0">
                                          <p:val>
                                            <p:fltVal val="90"/>
                                          </p:val>
                                        </p:tav>
                                        <p:tav tm="100000">
                                          <p:val>
                                            <p:fltVal val="0"/>
                                          </p:val>
                                        </p:tav>
                                      </p:tavLst>
                                    </p:anim>
                                    <p:animEffect transition="in" filter="fade">
                                      <p:cBhvr>
                                        <p:cTn id="68" dur="1000"/>
                                        <p:tgtEl>
                                          <p:spTgt spid="1027"/>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xit" presetSubtype="32" fill="hold" nodeType="clickEffect">
                                  <p:stCondLst>
                                    <p:cond delay="0"/>
                                  </p:stCondLst>
                                  <p:childTnLst>
                                    <p:animEffect transition="out" filter="circle(out)">
                                      <p:cBhvr>
                                        <p:cTn id="72" dur="2000"/>
                                        <p:tgtEl>
                                          <p:spTgt spid="1027"/>
                                        </p:tgtEl>
                                      </p:cBhvr>
                                    </p:animEffect>
                                    <p:set>
                                      <p:cBhvr>
                                        <p:cTn id="73" dur="1" fill="hold">
                                          <p:stCondLst>
                                            <p:cond delay="1999"/>
                                          </p:stCondLst>
                                        </p:cTn>
                                        <p:tgtEl>
                                          <p:spTgt spid="102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heel(1)">
                                      <p:cBhvr>
                                        <p:cTn id="78" dur="20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heel(1)">
                                      <p:cBhvr>
                                        <p:cTn id="8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6" grpId="0"/>
      <p:bldP spid="7" grpId="0"/>
      <p:bldP spid="8" grpId="0"/>
      <p:bldP spid="8" grpId="1"/>
      <p:bldP spid="8" grpId="2"/>
      <p:bldP spid="9" grpId="0"/>
      <p:bldP spid="9" grpId="1"/>
      <p:bldP spid="9" grpId="2"/>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2016</a:t>
            </a:r>
            <a:endParaRPr lang="en-US" dirty="0"/>
          </a:p>
        </p:txBody>
      </p:sp>
      <p:sp>
        <p:nvSpPr>
          <p:cNvPr id="3" name="TextBox 2"/>
          <p:cNvSpPr txBox="1"/>
          <p:nvPr/>
        </p:nvSpPr>
        <p:spPr>
          <a:xfrm>
            <a:off x="482139" y="1316177"/>
            <a:ext cx="7285240" cy="5018113"/>
          </a:xfrm>
          <a:prstGeom prst="rect">
            <a:avLst/>
          </a:prstGeom>
          <a:noFill/>
        </p:spPr>
        <p:txBody>
          <a:bodyPr wrap="square" rtlCol="0">
            <a:noAutofit/>
          </a:bodyPr>
          <a:lstStyle/>
          <a:p>
            <a:pPr>
              <a:spcAft>
                <a:spcPts val="400"/>
              </a:spcAft>
            </a:pPr>
            <a:r>
              <a:rPr lang="en-GB" sz="2000" dirty="0" smtClean="0"/>
              <a:t>When our car </a:t>
            </a:r>
            <a:r>
              <a:rPr lang="en-GB" sz="2000" b="1" dirty="0" smtClean="0">
                <a:solidFill>
                  <a:srgbClr val="00B0F0"/>
                </a:solidFill>
              </a:rPr>
              <a:t>broke down </a:t>
            </a:r>
            <a:r>
              <a:rPr lang="en-GB" sz="2000" dirty="0" smtClean="0"/>
              <a:t>we had to push it off the road.</a:t>
            </a:r>
          </a:p>
          <a:p>
            <a:pPr>
              <a:spcAft>
                <a:spcPts val="400"/>
              </a:spcAft>
            </a:pPr>
            <a:endParaRPr lang="en-GB" sz="2000" dirty="0" smtClean="0"/>
          </a:p>
          <a:p>
            <a:pPr>
              <a:spcAft>
                <a:spcPts val="400"/>
              </a:spcAft>
            </a:pPr>
            <a:r>
              <a:rPr lang="en-GB" sz="2000" dirty="0" smtClean="0"/>
              <a:t>We asked a builder to </a:t>
            </a:r>
            <a:r>
              <a:rPr lang="en-GB" sz="2000" b="1" dirty="0" smtClean="0">
                <a:solidFill>
                  <a:srgbClr val="00B0F0"/>
                </a:solidFill>
              </a:rPr>
              <a:t>carry out </a:t>
            </a:r>
            <a:r>
              <a:rPr lang="en-GB" sz="2000" dirty="0" smtClean="0"/>
              <a:t>the work at our house.</a:t>
            </a:r>
          </a:p>
          <a:p>
            <a:pPr>
              <a:spcAft>
                <a:spcPts val="400"/>
              </a:spcAft>
            </a:pPr>
            <a:endParaRPr lang="en-GB" sz="2000" dirty="0" smtClean="0"/>
          </a:p>
          <a:p>
            <a:pPr>
              <a:spcAft>
                <a:spcPts val="400"/>
              </a:spcAft>
            </a:pPr>
            <a:r>
              <a:rPr lang="en-GB" sz="2000" dirty="0" smtClean="0"/>
              <a:t>I told the teacher about the argument and she’s going to </a:t>
            </a:r>
            <a:r>
              <a:rPr lang="en-GB" sz="2000" b="1" dirty="0" smtClean="0">
                <a:solidFill>
                  <a:srgbClr val="00B0F0"/>
                </a:solidFill>
              </a:rPr>
              <a:t>look into it</a:t>
            </a:r>
            <a:r>
              <a:rPr lang="en-GB" sz="2000" dirty="0" smtClean="0"/>
              <a:t>.</a:t>
            </a:r>
          </a:p>
          <a:p>
            <a:pPr>
              <a:spcAft>
                <a:spcPts val="400"/>
              </a:spcAft>
            </a:pPr>
            <a:endParaRPr lang="en-GB" sz="2000" dirty="0" smtClean="0"/>
          </a:p>
          <a:p>
            <a:pPr>
              <a:spcAft>
                <a:spcPts val="400"/>
              </a:spcAft>
            </a:pPr>
            <a:r>
              <a:rPr lang="en-GB" sz="2000" dirty="0" smtClean="0"/>
              <a:t>Can you </a:t>
            </a:r>
            <a:r>
              <a:rPr lang="en-GB" sz="2000" b="1" dirty="0" smtClean="0">
                <a:solidFill>
                  <a:srgbClr val="00B0F0"/>
                </a:solidFill>
              </a:rPr>
              <a:t>work out </a:t>
            </a:r>
            <a:r>
              <a:rPr lang="en-GB" sz="2000" dirty="0" smtClean="0"/>
              <a:t>what we have to do for our Maths homework?</a:t>
            </a:r>
          </a:p>
          <a:p>
            <a:pPr>
              <a:spcAft>
                <a:spcPts val="400"/>
              </a:spcAft>
            </a:pPr>
            <a:endParaRPr lang="en-GB" sz="2000" dirty="0" smtClean="0"/>
          </a:p>
          <a:p>
            <a:pPr>
              <a:spcAft>
                <a:spcPts val="400"/>
              </a:spcAft>
            </a:pPr>
            <a:r>
              <a:rPr lang="en-GB" sz="2000" dirty="0" smtClean="0"/>
              <a:t>I’m really </a:t>
            </a:r>
            <a:r>
              <a:rPr lang="en-GB" sz="2000" b="1" dirty="0" smtClean="0">
                <a:solidFill>
                  <a:srgbClr val="00B0F0"/>
                </a:solidFill>
              </a:rPr>
              <a:t>looking forward to </a:t>
            </a:r>
            <a:r>
              <a:rPr lang="en-GB" sz="2000" dirty="0" smtClean="0"/>
              <a:t>the summer holidays.</a:t>
            </a:r>
          </a:p>
          <a:p>
            <a:pPr>
              <a:spcAft>
                <a:spcPts val="400"/>
              </a:spcAft>
            </a:pPr>
            <a:endParaRPr lang="en-GB" sz="2000" dirty="0" smtClean="0"/>
          </a:p>
          <a:p>
            <a:pPr>
              <a:spcAft>
                <a:spcPts val="400"/>
              </a:spcAft>
            </a:pPr>
            <a:r>
              <a:rPr lang="en-GB" sz="2000" dirty="0" smtClean="0"/>
              <a:t>She </a:t>
            </a:r>
            <a:r>
              <a:rPr lang="en-GB" sz="2000" b="1" dirty="0" smtClean="0">
                <a:solidFill>
                  <a:srgbClr val="00B0F0"/>
                </a:solidFill>
              </a:rPr>
              <a:t>broke down </a:t>
            </a:r>
            <a:r>
              <a:rPr lang="en-GB" sz="2000" dirty="0" smtClean="0"/>
              <a:t>in tears when she told me she’d lost her cat.</a:t>
            </a:r>
          </a:p>
          <a:p>
            <a:pPr>
              <a:spcAft>
                <a:spcPts val="400"/>
              </a:spcAft>
            </a:pPr>
            <a:endParaRPr lang="en-GB" sz="2000" dirty="0" smtClean="0"/>
          </a:p>
          <a:p>
            <a:pPr>
              <a:spcAft>
                <a:spcPts val="400"/>
              </a:spcAft>
            </a:pPr>
            <a:r>
              <a:rPr lang="en-GB" sz="2000" dirty="0" smtClean="0"/>
              <a:t>My brother </a:t>
            </a:r>
            <a:r>
              <a:rPr lang="en-GB" sz="2000" b="1" dirty="0" smtClean="0">
                <a:solidFill>
                  <a:srgbClr val="00B0F0"/>
                </a:solidFill>
              </a:rPr>
              <a:t>works out </a:t>
            </a:r>
            <a:r>
              <a:rPr lang="en-GB" sz="2000" dirty="0" smtClean="0"/>
              <a:t>in the gym twice a week.</a:t>
            </a:r>
            <a:endParaRPr lang="en-GB" sz="2000" dirty="0"/>
          </a:p>
        </p:txBody>
      </p:sp>
      <p:sp>
        <p:nvSpPr>
          <p:cNvPr id="6" name="TextBox 5"/>
          <p:cNvSpPr txBox="1"/>
          <p:nvPr/>
        </p:nvSpPr>
        <p:spPr>
          <a:xfrm>
            <a:off x="7767378" y="1334283"/>
            <a:ext cx="4291272" cy="4830284"/>
          </a:xfrm>
          <a:prstGeom prst="rect">
            <a:avLst/>
          </a:prstGeom>
          <a:noFill/>
        </p:spPr>
        <p:txBody>
          <a:bodyPr wrap="square" rtlCol="0">
            <a:noAutofit/>
          </a:bodyPr>
          <a:lstStyle/>
          <a:p>
            <a:r>
              <a:rPr lang="en-GB" sz="2400" b="1" dirty="0" smtClean="0"/>
              <a:t>A </a:t>
            </a:r>
            <a:r>
              <a:rPr lang="en-GB" sz="2400" dirty="0"/>
              <a:t>started </a:t>
            </a:r>
            <a:r>
              <a:rPr lang="en-GB" sz="2400" dirty="0" smtClean="0"/>
              <a:t>crying</a:t>
            </a:r>
          </a:p>
          <a:p>
            <a:endParaRPr lang="en-GB" sz="2400" dirty="0"/>
          </a:p>
          <a:p>
            <a:r>
              <a:rPr lang="en-GB" sz="2400" b="1" dirty="0" smtClean="0"/>
              <a:t>B </a:t>
            </a:r>
            <a:r>
              <a:rPr lang="en-GB" sz="2400" dirty="0"/>
              <a:t>understand, find the </a:t>
            </a:r>
            <a:r>
              <a:rPr lang="en-GB" sz="2400" dirty="0" smtClean="0"/>
              <a:t>answer</a:t>
            </a:r>
          </a:p>
          <a:p>
            <a:endParaRPr lang="en-GB" sz="2400" dirty="0"/>
          </a:p>
          <a:p>
            <a:r>
              <a:rPr lang="en-GB" sz="2400" b="1" dirty="0" smtClean="0"/>
              <a:t>C</a:t>
            </a:r>
            <a:r>
              <a:rPr lang="en-GB" sz="2400" dirty="0" smtClean="0"/>
              <a:t> investigate what happened</a:t>
            </a:r>
          </a:p>
          <a:p>
            <a:endParaRPr lang="en-GB" sz="2400" dirty="0" smtClean="0"/>
          </a:p>
          <a:p>
            <a:r>
              <a:rPr lang="en-GB" sz="2400" b="1" dirty="0" smtClean="0"/>
              <a:t>D</a:t>
            </a:r>
            <a:r>
              <a:rPr lang="en-GB" sz="2400" dirty="0" smtClean="0"/>
              <a:t> exercise</a:t>
            </a:r>
          </a:p>
          <a:p>
            <a:endParaRPr lang="en-GB" sz="2400" dirty="0"/>
          </a:p>
          <a:p>
            <a:r>
              <a:rPr lang="en-GB" sz="2400" b="1" dirty="0" smtClean="0"/>
              <a:t>E</a:t>
            </a:r>
            <a:r>
              <a:rPr lang="en-GB" sz="2400" dirty="0" smtClean="0"/>
              <a:t> </a:t>
            </a:r>
            <a:r>
              <a:rPr lang="en-GB" sz="2400" dirty="0"/>
              <a:t>completed some </a:t>
            </a:r>
            <a:r>
              <a:rPr lang="en-GB" sz="2400" dirty="0" smtClean="0"/>
              <a:t>work</a:t>
            </a:r>
          </a:p>
          <a:p>
            <a:endParaRPr lang="en-GB" sz="2400" dirty="0"/>
          </a:p>
          <a:p>
            <a:r>
              <a:rPr lang="en-GB" sz="2400" b="1" dirty="0" smtClean="0"/>
              <a:t>F</a:t>
            </a:r>
            <a:r>
              <a:rPr lang="en-GB" sz="2400" dirty="0" smtClean="0"/>
              <a:t> </a:t>
            </a:r>
            <a:r>
              <a:rPr lang="en-GB" sz="2400" dirty="0"/>
              <a:t>stop </a:t>
            </a:r>
            <a:r>
              <a:rPr lang="en-GB" sz="2400" dirty="0" smtClean="0"/>
              <a:t>working</a:t>
            </a:r>
          </a:p>
          <a:p>
            <a:endParaRPr lang="en-GB" sz="2400" dirty="0" smtClean="0"/>
          </a:p>
          <a:p>
            <a:r>
              <a:rPr lang="en-GB" sz="2400" b="1" dirty="0" smtClean="0"/>
              <a:t>G </a:t>
            </a:r>
            <a:r>
              <a:rPr lang="en-GB" sz="2400" dirty="0"/>
              <a:t>be happy about </a:t>
            </a:r>
            <a:r>
              <a:rPr lang="en-GB" sz="2400" dirty="0" smtClean="0"/>
              <a:t>something</a:t>
            </a:r>
            <a:endParaRPr lang="en-GB" sz="2400" dirty="0"/>
          </a:p>
        </p:txBody>
      </p:sp>
      <p:sp>
        <p:nvSpPr>
          <p:cNvPr id="7" name="TextBox 6"/>
          <p:cNvSpPr txBox="1"/>
          <p:nvPr/>
        </p:nvSpPr>
        <p:spPr>
          <a:xfrm>
            <a:off x="482139" y="533400"/>
            <a:ext cx="9243752" cy="461665"/>
          </a:xfrm>
          <a:prstGeom prst="rect">
            <a:avLst/>
          </a:prstGeom>
          <a:noFill/>
        </p:spPr>
        <p:txBody>
          <a:bodyPr wrap="square" rtlCol="0">
            <a:spAutoFit/>
          </a:bodyPr>
          <a:lstStyle/>
          <a:p>
            <a:r>
              <a:rPr lang="en-GB" sz="2400" b="1" dirty="0" smtClean="0"/>
              <a:t>Match the meanings. Which two phrasal verbs have two meanings?</a:t>
            </a:r>
            <a:endParaRPr lang="en-GB" sz="2400" b="1" dirty="0"/>
          </a:p>
        </p:txBody>
      </p:sp>
      <p:sp>
        <p:nvSpPr>
          <p:cNvPr id="10" name="TextBox 9"/>
          <p:cNvSpPr txBox="1"/>
          <p:nvPr/>
        </p:nvSpPr>
        <p:spPr>
          <a:xfrm>
            <a:off x="501189" y="1576189"/>
            <a:ext cx="4489911" cy="461665"/>
          </a:xfrm>
          <a:prstGeom prst="rect">
            <a:avLst/>
          </a:prstGeom>
          <a:noFill/>
        </p:spPr>
        <p:txBody>
          <a:bodyPr wrap="square" rtlCol="0">
            <a:spAutoFit/>
          </a:bodyPr>
          <a:lstStyle/>
          <a:p>
            <a:r>
              <a:rPr lang="en-GB" sz="2400" b="1" dirty="0" smtClean="0">
                <a:solidFill>
                  <a:srgbClr val="FF0000"/>
                </a:solidFill>
              </a:rPr>
              <a:t>F   stop working</a:t>
            </a:r>
            <a:endParaRPr lang="en-GB" sz="2400" b="1" dirty="0">
              <a:solidFill>
                <a:srgbClr val="FF0000"/>
              </a:solidFill>
            </a:endParaRPr>
          </a:p>
        </p:txBody>
      </p:sp>
      <p:sp>
        <p:nvSpPr>
          <p:cNvPr id="65" name="TextBox 64"/>
          <p:cNvSpPr txBox="1"/>
          <p:nvPr/>
        </p:nvSpPr>
        <p:spPr>
          <a:xfrm>
            <a:off x="491660" y="2282413"/>
            <a:ext cx="5994861" cy="461665"/>
          </a:xfrm>
          <a:prstGeom prst="rect">
            <a:avLst/>
          </a:prstGeom>
          <a:noFill/>
        </p:spPr>
        <p:txBody>
          <a:bodyPr wrap="square" rtlCol="0">
            <a:spAutoFit/>
          </a:bodyPr>
          <a:lstStyle/>
          <a:p>
            <a:r>
              <a:rPr lang="en-GB" sz="2400" b="1" dirty="0" smtClean="0">
                <a:solidFill>
                  <a:srgbClr val="FF0000"/>
                </a:solidFill>
              </a:rPr>
              <a:t>E   completed some work</a:t>
            </a:r>
            <a:endParaRPr lang="en-GB" sz="2400" b="1" dirty="0">
              <a:solidFill>
                <a:srgbClr val="FF0000"/>
              </a:solidFill>
            </a:endParaRPr>
          </a:p>
        </p:txBody>
      </p:sp>
      <p:sp>
        <p:nvSpPr>
          <p:cNvPr id="66" name="TextBox 65"/>
          <p:cNvSpPr txBox="1"/>
          <p:nvPr/>
        </p:nvSpPr>
        <p:spPr>
          <a:xfrm>
            <a:off x="491664" y="3002013"/>
            <a:ext cx="5518611" cy="461665"/>
          </a:xfrm>
          <a:prstGeom prst="rect">
            <a:avLst/>
          </a:prstGeom>
          <a:noFill/>
        </p:spPr>
        <p:txBody>
          <a:bodyPr wrap="square" rtlCol="0">
            <a:spAutoFit/>
          </a:bodyPr>
          <a:lstStyle/>
          <a:p>
            <a:r>
              <a:rPr lang="en-GB" sz="2400" b="1" dirty="0" smtClean="0">
                <a:solidFill>
                  <a:srgbClr val="FF0000"/>
                </a:solidFill>
              </a:rPr>
              <a:t>C   investigate what happened</a:t>
            </a:r>
            <a:endParaRPr lang="en-GB" sz="2400" b="1" dirty="0">
              <a:solidFill>
                <a:srgbClr val="FF0000"/>
              </a:solidFill>
            </a:endParaRPr>
          </a:p>
        </p:txBody>
      </p:sp>
      <p:sp>
        <p:nvSpPr>
          <p:cNvPr id="67" name="TextBox 66"/>
          <p:cNvSpPr txBox="1"/>
          <p:nvPr/>
        </p:nvSpPr>
        <p:spPr>
          <a:xfrm>
            <a:off x="482139" y="3713638"/>
            <a:ext cx="5718636" cy="461665"/>
          </a:xfrm>
          <a:prstGeom prst="rect">
            <a:avLst/>
          </a:prstGeom>
          <a:noFill/>
        </p:spPr>
        <p:txBody>
          <a:bodyPr wrap="square" rtlCol="0">
            <a:spAutoFit/>
          </a:bodyPr>
          <a:lstStyle/>
          <a:p>
            <a:r>
              <a:rPr lang="en-GB" sz="2400" b="1" dirty="0" smtClean="0">
                <a:solidFill>
                  <a:srgbClr val="FF0000"/>
                </a:solidFill>
              </a:rPr>
              <a:t>B   understand, find the answer</a:t>
            </a:r>
            <a:endParaRPr lang="en-GB" sz="2400" b="1" dirty="0">
              <a:solidFill>
                <a:srgbClr val="FF0000"/>
              </a:solidFill>
            </a:endParaRPr>
          </a:p>
        </p:txBody>
      </p:sp>
      <p:sp>
        <p:nvSpPr>
          <p:cNvPr id="68" name="TextBox 67"/>
          <p:cNvSpPr txBox="1"/>
          <p:nvPr/>
        </p:nvSpPr>
        <p:spPr>
          <a:xfrm>
            <a:off x="491660" y="4433288"/>
            <a:ext cx="5890089" cy="461665"/>
          </a:xfrm>
          <a:prstGeom prst="rect">
            <a:avLst/>
          </a:prstGeom>
          <a:noFill/>
        </p:spPr>
        <p:txBody>
          <a:bodyPr wrap="square" rtlCol="0">
            <a:spAutoFit/>
          </a:bodyPr>
          <a:lstStyle/>
          <a:p>
            <a:r>
              <a:rPr lang="en-GB" sz="2400" b="1" dirty="0" smtClean="0">
                <a:solidFill>
                  <a:srgbClr val="FF0000"/>
                </a:solidFill>
              </a:rPr>
              <a:t>G   be happy about</a:t>
            </a:r>
            <a:endParaRPr lang="en-GB" sz="2400" b="1" dirty="0">
              <a:solidFill>
                <a:srgbClr val="FF0000"/>
              </a:solidFill>
            </a:endParaRPr>
          </a:p>
        </p:txBody>
      </p:sp>
      <p:sp>
        <p:nvSpPr>
          <p:cNvPr id="69" name="TextBox 68"/>
          <p:cNvSpPr txBox="1"/>
          <p:nvPr/>
        </p:nvSpPr>
        <p:spPr>
          <a:xfrm>
            <a:off x="501189" y="5138439"/>
            <a:ext cx="4794715" cy="461665"/>
          </a:xfrm>
          <a:prstGeom prst="rect">
            <a:avLst/>
          </a:prstGeom>
          <a:noFill/>
        </p:spPr>
        <p:txBody>
          <a:bodyPr wrap="square" rtlCol="0">
            <a:spAutoFit/>
          </a:bodyPr>
          <a:lstStyle/>
          <a:p>
            <a:r>
              <a:rPr lang="en-GB" sz="2400" b="1" dirty="0" smtClean="0">
                <a:solidFill>
                  <a:srgbClr val="FF0000"/>
                </a:solidFill>
              </a:rPr>
              <a:t>A   started crying</a:t>
            </a:r>
            <a:endParaRPr lang="en-GB" sz="2400" b="1" dirty="0">
              <a:solidFill>
                <a:srgbClr val="FF0000"/>
              </a:solidFill>
            </a:endParaRPr>
          </a:p>
        </p:txBody>
      </p:sp>
      <p:sp>
        <p:nvSpPr>
          <p:cNvPr id="70" name="TextBox 69"/>
          <p:cNvSpPr txBox="1"/>
          <p:nvPr/>
        </p:nvSpPr>
        <p:spPr>
          <a:xfrm>
            <a:off x="491659" y="5844050"/>
            <a:ext cx="6194891" cy="461665"/>
          </a:xfrm>
          <a:prstGeom prst="rect">
            <a:avLst/>
          </a:prstGeom>
          <a:noFill/>
        </p:spPr>
        <p:txBody>
          <a:bodyPr wrap="square" rtlCol="0">
            <a:spAutoFit/>
          </a:bodyPr>
          <a:lstStyle/>
          <a:p>
            <a:r>
              <a:rPr lang="en-GB" sz="2400" b="1" dirty="0" smtClean="0">
                <a:solidFill>
                  <a:srgbClr val="FF0000"/>
                </a:solidFill>
              </a:rPr>
              <a:t>D   exercise</a:t>
            </a:r>
            <a:endParaRPr lang="en-GB" sz="2400" b="1" dirty="0">
              <a:solidFill>
                <a:srgbClr val="FF0000"/>
              </a:solidFill>
            </a:endParaRPr>
          </a:p>
        </p:txBody>
      </p:sp>
      <p:sp>
        <p:nvSpPr>
          <p:cNvPr id="12" name="TextBox 11"/>
          <p:cNvSpPr txBox="1"/>
          <p:nvPr/>
        </p:nvSpPr>
        <p:spPr>
          <a:xfrm>
            <a:off x="8016995" y="1326307"/>
            <a:ext cx="2548922" cy="461665"/>
          </a:xfrm>
          <a:prstGeom prst="rect">
            <a:avLst/>
          </a:prstGeom>
          <a:noFill/>
        </p:spPr>
        <p:txBody>
          <a:bodyPr wrap="square" rtlCol="0">
            <a:spAutoFit/>
          </a:bodyPr>
          <a:lstStyle/>
          <a:p>
            <a:r>
              <a:rPr lang="en-GB" sz="2400" strike="sngStrike" dirty="0"/>
              <a:t>s</a:t>
            </a:r>
            <a:r>
              <a:rPr lang="en-GB" sz="2400" strike="sngStrike" dirty="0" smtClean="0"/>
              <a:t>tarted crying</a:t>
            </a:r>
            <a:endParaRPr lang="en-GB" sz="2400" strike="sngStrike" dirty="0"/>
          </a:p>
        </p:txBody>
      </p:sp>
      <p:sp>
        <p:nvSpPr>
          <p:cNvPr id="71" name="TextBox 70"/>
          <p:cNvSpPr txBox="1"/>
          <p:nvPr/>
        </p:nvSpPr>
        <p:spPr>
          <a:xfrm>
            <a:off x="8002595" y="2058137"/>
            <a:ext cx="3749798" cy="461665"/>
          </a:xfrm>
          <a:prstGeom prst="rect">
            <a:avLst/>
          </a:prstGeom>
          <a:noFill/>
        </p:spPr>
        <p:txBody>
          <a:bodyPr wrap="square" rtlCol="0">
            <a:spAutoFit/>
          </a:bodyPr>
          <a:lstStyle/>
          <a:p>
            <a:r>
              <a:rPr lang="en-GB" sz="2400" strike="sngStrike" dirty="0"/>
              <a:t>u</a:t>
            </a:r>
            <a:r>
              <a:rPr lang="en-GB" sz="2400" strike="sngStrike" dirty="0" smtClean="0"/>
              <a:t>nderstand, find the answer</a:t>
            </a:r>
            <a:endParaRPr lang="en-GB" sz="2400" strike="sngStrike" dirty="0"/>
          </a:p>
        </p:txBody>
      </p:sp>
      <p:sp>
        <p:nvSpPr>
          <p:cNvPr id="72" name="TextBox 71"/>
          <p:cNvSpPr txBox="1"/>
          <p:nvPr/>
        </p:nvSpPr>
        <p:spPr>
          <a:xfrm>
            <a:off x="7993542" y="2786824"/>
            <a:ext cx="3749798" cy="461665"/>
          </a:xfrm>
          <a:prstGeom prst="rect">
            <a:avLst/>
          </a:prstGeom>
          <a:noFill/>
        </p:spPr>
        <p:txBody>
          <a:bodyPr wrap="square" rtlCol="0">
            <a:spAutoFit/>
          </a:bodyPr>
          <a:lstStyle/>
          <a:p>
            <a:r>
              <a:rPr lang="en-GB" sz="2400" strike="sngStrike" dirty="0"/>
              <a:t>i</a:t>
            </a:r>
            <a:r>
              <a:rPr lang="en-GB" sz="2400" strike="sngStrike" dirty="0" smtClean="0"/>
              <a:t>nvestigate what happened</a:t>
            </a:r>
            <a:endParaRPr lang="en-GB" sz="2400" strike="sngStrike" dirty="0"/>
          </a:p>
        </p:txBody>
      </p:sp>
      <p:sp>
        <p:nvSpPr>
          <p:cNvPr id="73" name="TextBox 72"/>
          <p:cNvSpPr txBox="1"/>
          <p:nvPr/>
        </p:nvSpPr>
        <p:spPr>
          <a:xfrm>
            <a:off x="8029754" y="3517431"/>
            <a:ext cx="1630347" cy="461665"/>
          </a:xfrm>
          <a:prstGeom prst="rect">
            <a:avLst/>
          </a:prstGeom>
          <a:noFill/>
        </p:spPr>
        <p:txBody>
          <a:bodyPr wrap="square" rtlCol="0">
            <a:spAutoFit/>
          </a:bodyPr>
          <a:lstStyle/>
          <a:p>
            <a:r>
              <a:rPr lang="en-GB" sz="2400" strike="sngStrike" dirty="0" smtClean="0"/>
              <a:t>exercise</a:t>
            </a:r>
            <a:endParaRPr lang="en-GB" sz="2400" strike="sngStrike" dirty="0"/>
          </a:p>
        </p:txBody>
      </p:sp>
      <p:sp>
        <p:nvSpPr>
          <p:cNvPr id="74" name="TextBox 73"/>
          <p:cNvSpPr txBox="1"/>
          <p:nvPr/>
        </p:nvSpPr>
        <p:spPr>
          <a:xfrm>
            <a:off x="7982986" y="4253656"/>
            <a:ext cx="3126343" cy="461665"/>
          </a:xfrm>
          <a:prstGeom prst="rect">
            <a:avLst/>
          </a:prstGeom>
          <a:noFill/>
        </p:spPr>
        <p:txBody>
          <a:bodyPr wrap="square" rtlCol="0">
            <a:spAutoFit/>
          </a:bodyPr>
          <a:lstStyle/>
          <a:p>
            <a:r>
              <a:rPr lang="en-GB" sz="2400" strike="sngStrike" dirty="0"/>
              <a:t>c</a:t>
            </a:r>
            <a:r>
              <a:rPr lang="en-GB" sz="2400" strike="sngStrike" dirty="0" smtClean="0"/>
              <a:t>ompleted some work</a:t>
            </a:r>
            <a:endParaRPr lang="en-GB" sz="2400" strike="sngStrike" dirty="0"/>
          </a:p>
        </p:txBody>
      </p:sp>
      <p:sp>
        <p:nvSpPr>
          <p:cNvPr id="75" name="TextBox 74"/>
          <p:cNvSpPr txBox="1"/>
          <p:nvPr/>
        </p:nvSpPr>
        <p:spPr>
          <a:xfrm>
            <a:off x="7970157" y="4991471"/>
            <a:ext cx="3126343" cy="461665"/>
          </a:xfrm>
          <a:prstGeom prst="rect">
            <a:avLst/>
          </a:prstGeom>
          <a:noFill/>
        </p:spPr>
        <p:txBody>
          <a:bodyPr wrap="square" rtlCol="0">
            <a:spAutoFit/>
          </a:bodyPr>
          <a:lstStyle/>
          <a:p>
            <a:r>
              <a:rPr lang="en-GB" sz="2400" strike="sngStrike" dirty="0"/>
              <a:t>s</a:t>
            </a:r>
            <a:r>
              <a:rPr lang="en-GB" sz="2400" strike="sngStrike" dirty="0" smtClean="0"/>
              <a:t>top working</a:t>
            </a:r>
            <a:endParaRPr lang="en-GB" sz="2400" strike="sngStrike" dirty="0"/>
          </a:p>
        </p:txBody>
      </p:sp>
      <p:sp>
        <p:nvSpPr>
          <p:cNvPr id="76" name="TextBox 75"/>
          <p:cNvSpPr txBox="1"/>
          <p:nvPr/>
        </p:nvSpPr>
        <p:spPr>
          <a:xfrm>
            <a:off x="8032028" y="5711043"/>
            <a:ext cx="3530156" cy="461665"/>
          </a:xfrm>
          <a:prstGeom prst="rect">
            <a:avLst/>
          </a:prstGeom>
          <a:noFill/>
        </p:spPr>
        <p:txBody>
          <a:bodyPr wrap="square" rtlCol="0">
            <a:spAutoFit/>
          </a:bodyPr>
          <a:lstStyle/>
          <a:p>
            <a:r>
              <a:rPr lang="en-GB" sz="2400" strike="sngStrike" dirty="0"/>
              <a:t>b</a:t>
            </a:r>
            <a:r>
              <a:rPr lang="en-GB" sz="2400" strike="sngStrike" dirty="0" smtClean="0"/>
              <a:t>e happy about something</a:t>
            </a:r>
            <a:endParaRPr lang="en-GB" sz="2400" strike="sngStrike" dirty="0"/>
          </a:p>
        </p:txBody>
      </p:sp>
      <p:sp>
        <p:nvSpPr>
          <p:cNvPr id="22" name="TextBox 21"/>
          <p:cNvSpPr txBox="1"/>
          <p:nvPr/>
        </p:nvSpPr>
        <p:spPr>
          <a:xfrm>
            <a:off x="230074" y="1306803"/>
            <a:ext cx="504129" cy="5018113"/>
          </a:xfrm>
          <a:prstGeom prst="rect">
            <a:avLst/>
          </a:prstGeom>
          <a:noFill/>
        </p:spPr>
        <p:txBody>
          <a:bodyPr wrap="square" rtlCol="0">
            <a:noAutofit/>
          </a:bodyPr>
          <a:lstStyle/>
          <a:p>
            <a:pPr>
              <a:spcAft>
                <a:spcPts val="400"/>
              </a:spcAft>
            </a:pPr>
            <a:r>
              <a:rPr lang="en-GB" sz="2000" dirty="0" smtClean="0"/>
              <a:t>1.</a:t>
            </a:r>
          </a:p>
          <a:p>
            <a:pPr>
              <a:spcAft>
                <a:spcPts val="400"/>
              </a:spcAft>
            </a:pPr>
            <a:endParaRPr lang="en-GB" sz="2000" dirty="0"/>
          </a:p>
          <a:p>
            <a:pPr>
              <a:spcAft>
                <a:spcPts val="400"/>
              </a:spcAft>
            </a:pPr>
            <a:r>
              <a:rPr lang="en-GB" sz="2000" dirty="0" smtClean="0"/>
              <a:t>2.</a:t>
            </a:r>
          </a:p>
          <a:p>
            <a:pPr>
              <a:spcAft>
                <a:spcPts val="400"/>
              </a:spcAft>
            </a:pPr>
            <a:endParaRPr lang="en-GB" sz="2000" dirty="0"/>
          </a:p>
          <a:p>
            <a:pPr>
              <a:spcAft>
                <a:spcPts val="400"/>
              </a:spcAft>
            </a:pPr>
            <a:r>
              <a:rPr lang="en-GB" sz="2000" dirty="0" smtClean="0"/>
              <a:t>3.</a:t>
            </a:r>
          </a:p>
          <a:p>
            <a:pPr>
              <a:spcAft>
                <a:spcPts val="400"/>
              </a:spcAft>
            </a:pPr>
            <a:endParaRPr lang="en-GB" sz="2000" dirty="0"/>
          </a:p>
          <a:p>
            <a:pPr>
              <a:spcAft>
                <a:spcPts val="400"/>
              </a:spcAft>
            </a:pPr>
            <a:r>
              <a:rPr lang="en-GB" sz="2000" dirty="0" smtClean="0"/>
              <a:t>4.</a:t>
            </a:r>
          </a:p>
          <a:p>
            <a:pPr>
              <a:spcAft>
                <a:spcPts val="400"/>
              </a:spcAft>
            </a:pPr>
            <a:endParaRPr lang="en-GB" sz="2000" dirty="0"/>
          </a:p>
          <a:p>
            <a:pPr>
              <a:spcAft>
                <a:spcPts val="400"/>
              </a:spcAft>
            </a:pPr>
            <a:r>
              <a:rPr lang="en-GB" sz="2000" dirty="0" smtClean="0"/>
              <a:t>5.</a:t>
            </a:r>
          </a:p>
          <a:p>
            <a:pPr>
              <a:spcAft>
                <a:spcPts val="400"/>
              </a:spcAft>
            </a:pPr>
            <a:endParaRPr lang="en-GB" sz="2000" dirty="0"/>
          </a:p>
          <a:p>
            <a:pPr>
              <a:spcAft>
                <a:spcPts val="400"/>
              </a:spcAft>
            </a:pPr>
            <a:r>
              <a:rPr lang="en-GB" sz="2000" dirty="0" smtClean="0"/>
              <a:t>6.</a:t>
            </a:r>
          </a:p>
          <a:p>
            <a:pPr>
              <a:spcAft>
                <a:spcPts val="400"/>
              </a:spcAft>
            </a:pPr>
            <a:endParaRPr lang="en-GB" sz="2000" dirty="0"/>
          </a:p>
          <a:p>
            <a:pPr>
              <a:spcAft>
                <a:spcPts val="400"/>
              </a:spcAft>
            </a:pPr>
            <a:r>
              <a:rPr lang="en-GB" sz="2000" dirty="0" smtClean="0"/>
              <a:t>7.</a:t>
            </a:r>
            <a:endParaRPr lang="en-GB" sz="2000" dirty="0"/>
          </a:p>
        </p:txBody>
      </p:sp>
    </p:spTree>
    <p:extLst>
      <p:ext uri="{BB962C8B-B14F-4D97-AF65-F5344CB8AC3E}">
        <p14:creationId xmlns:p14="http://schemas.microsoft.com/office/powerpoint/2010/main" val="174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fade">
                                      <p:cBhvr>
                                        <p:cTn id="34" dur="500"/>
                                        <p:tgtEl>
                                          <p:spTgt spid="6">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par>
                          <p:cTn id="56" fill="hold">
                            <p:stCondLst>
                              <p:cond delay="2000"/>
                            </p:stCondLst>
                            <p:childTnLst>
                              <p:par>
                                <p:cTn id="57" presetID="45"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2000"/>
                                        <p:tgtEl>
                                          <p:spTgt spid="75"/>
                                        </p:tgtEl>
                                      </p:cBhvr>
                                    </p:animEffect>
                                    <p:anim calcmode="lin" valueType="num">
                                      <p:cBhvr>
                                        <p:cTn id="60" dur="2000" fill="hold"/>
                                        <p:tgtEl>
                                          <p:spTgt spid="75"/>
                                        </p:tgtEl>
                                        <p:attrNameLst>
                                          <p:attrName>ppt_w</p:attrName>
                                        </p:attrNameLst>
                                      </p:cBhvr>
                                      <p:tavLst>
                                        <p:tav tm="0" fmla="#ppt_w*sin(2.5*pi*$)">
                                          <p:val>
                                            <p:fltVal val="0"/>
                                          </p:val>
                                        </p:tav>
                                        <p:tav tm="100000">
                                          <p:val>
                                            <p:fltVal val="1"/>
                                          </p:val>
                                        </p:tav>
                                      </p:tavLst>
                                    </p:anim>
                                    <p:anim calcmode="lin" valueType="num">
                                      <p:cBhvr>
                                        <p:cTn id="61" dur="2000" fill="hold"/>
                                        <p:tgtEl>
                                          <p:spTgt spid="75"/>
                                        </p:tgtEl>
                                        <p:attrNameLst>
                                          <p:attrName>ppt_h</p:attrName>
                                        </p:attrNameLst>
                                      </p:cBhvr>
                                      <p:tavLst>
                                        <p:tav tm="0">
                                          <p:val>
                                            <p:strVal val="#ppt_h"/>
                                          </p:val>
                                        </p:tav>
                                        <p:tav tm="100000">
                                          <p:val>
                                            <p:strVal val="#ppt_h"/>
                                          </p:val>
                                        </p:tav>
                                      </p:tavLst>
                                    </p:anim>
                                  </p:childTnLst>
                                </p:cTn>
                              </p:par>
                              <p:par>
                                <p:cTn id="62" presetID="10" presetClass="exit" presetSubtype="0" fill="hold" nodeType="withEffect">
                                  <p:stCondLst>
                                    <p:cond delay="0"/>
                                  </p:stCondLst>
                                  <p:childTnLst>
                                    <p:animEffect transition="out" filter="fade">
                                      <p:cBhvr>
                                        <p:cTn id="63" dur="500"/>
                                        <p:tgtEl>
                                          <p:spTgt spid="6">
                                            <p:txEl>
                                              <p:pRg st="10" end="10"/>
                                            </p:txEl>
                                          </p:spTgt>
                                        </p:tgtEl>
                                      </p:cBhvr>
                                    </p:animEffect>
                                    <p:set>
                                      <p:cBhvr>
                                        <p:cTn id="64" dur="1" fill="hold">
                                          <p:stCondLst>
                                            <p:cond delay="499"/>
                                          </p:stCondLst>
                                        </p:cTn>
                                        <p:tgtEl>
                                          <p:spTgt spid="6">
                                            <p:txEl>
                                              <p:pRg st="10" end="10"/>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wipe(down)">
                                      <p:cBhvr>
                                        <p:cTn id="69" dur="580">
                                          <p:stCondLst>
                                            <p:cond delay="0"/>
                                          </p:stCondLst>
                                        </p:cTn>
                                        <p:tgtEl>
                                          <p:spTgt spid="65"/>
                                        </p:tgtEl>
                                      </p:cBhvr>
                                    </p:animEffect>
                                    <p:anim calcmode="lin" valueType="num">
                                      <p:cBhvr>
                                        <p:cTn id="7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75" dur="26">
                                          <p:stCondLst>
                                            <p:cond delay="650"/>
                                          </p:stCondLst>
                                        </p:cTn>
                                        <p:tgtEl>
                                          <p:spTgt spid="65"/>
                                        </p:tgtEl>
                                      </p:cBhvr>
                                      <p:to x="100000" y="60000"/>
                                    </p:animScale>
                                    <p:animScale>
                                      <p:cBhvr>
                                        <p:cTn id="76" dur="166" decel="50000">
                                          <p:stCondLst>
                                            <p:cond delay="676"/>
                                          </p:stCondLst>
                                        </p:cTn>
                                        <p:tgtEl>
                                          <p:spTgt spid="65"/>
                                        </p:tgtEl>
                                      </p:cBhvr>
                                      <p:to x="100000" y="100000"/>
                                    </p:animScale>
                                    <p:animScale>
                                      <p:cBhvr>
                                        <p:cTn id="77" dur="26">
                                          <p:stCondLst>
                                            <p:cond delay="1312"/>
                                          </p:stCondLst>
                                        </p:cTn>
                                        <p:tgtEl>
                                          <p:spTgt spid="65"/>
                                        </p:tgtEl>
                                      </p:cBhvr>
                                      <p:to x="100000" y="80000"/>
                                    </p:animScale>
                                    <p:animScale>
                                      <p:cBhvr>
                                        <p:cTn id="78" dur="166" decel="50000">
                                          <p:stCondLst>
                                            <p:cond delay="1338"/>
                                          </p:stCondLst>
                                        </p:cTn>
                                        <p:tgtEl>
                                          <p:spTgt spid="65"/>
                                        </p:tgtEl>
                                      </p:cBhvr>
                                      <p:to x="100000" y="100000"/>
                                    </p:animScale>
                                    <p:animScale>
                                      <p:cBhvr>
                                        <p:cTn id="79" dur="26">
                                          <p:stCondLst>
                                            <p:cond delay="1642"/>
                                          </p:stCondLst>
                                        </p:cTn>
                                        <p:tgtEl>
                                          <p:spTgt spid="65"/>
                                        </p:tgtEl>
                                      </p:cBhvr>
                                      <p:to x="100000" y="90000"/>
                                    </p:animScale>
                                    <p:animScale>
                                      <p:cBhvr>
                                        <p:cTn id="80" dur="166" decel="50000">
                                          <p:stCondLst>
                                            <p:cond delay="1668"/>
                                          </p:stCondLst>
                                        </p:cTn>
                                        <p:tgtEl>
                                          <p:spTgt spid="65"/>
                                        </p:tgtEl>
                                      </p:cBhvr>
                                      <p:to x="100000" y="100000"/>
                                    </p:animScale>
                                    <p:animScale>
                                      <p:cBhvr>
                                        <p:cTn id="81" dur="26">
                                          <p:stCondLst>
                                            <p:cond delay="1808"/>
                                          </p:stCondLst>
                                        </p:cTn>
                                        <p:tgtEl>
                                          <p:spTgt spid="65"/>
                                        </p:tgtEl>
                                      </p:cBhvr>
                                      <p:to x="100000" y="95000"/>
                                    </p:animScale>
                                    <p:animScale>
                                      <p:cBhvr>
                                        <p:cTn id="82" dur="166" decel="50000">
                                          <p:stCondLst>
                                            <p:cond delay="1834"/>
                                          </p:stCondLst>
                                        </p:cTn>
                                        <p:tgtEl>
                                          <p:spTgt spid="65"/>
                                        </p:tgtEl>
                                      </p:cBhvr>
                                      <p:to x="100000" y="100000"/>
                                    </p:animScale>
                                  </p:childTnLst>
                                </p:cTn>
                              </p:par>
                            </p:childTnLst>
                          </p:cTn>
                        </p:par>
                        <p:par>
                          <p:cTn id="83" fill="hold">
                            <p:stCondLst>
                              <p:cond delay="2000"/>
                            </p:stCondLst>
                            <p:childTnLst>
                              <p:par>
                                <p:cTn id="84" presetID="45" presetClass="entr" presetSubtype="0" fill="hold" grpId="0" nodeType="after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2000"/>
                                        <p:tgtEl>
                                          <p:spTgt spid="74"/>
                                        </p:tgtEl>
                                      </p:cBhvr>
                                    </p:animEffect>
                                    <p:anim calcmode="lin" valueType="num">
                                      <p:cBhvr>
                                        <p:cTn id="87" dur="2000" fill="hold"/>
                                        <p:tgtEl>
                                          <p:spTgt spid="74"/>
                                        </p:tgtEl>
                                        <p:attrNameLst>
                                          <p:attrName>ppt_w</p:attrName>
                                        </p:attrNameLst>
                                      </p:cBhvr>
                                      <p:tavLst>
                                        <p:tav tm="0" fmla="#ppt_w*sin(2.5*pi*$)">
                                          <p:val>
                                            <p:fltVal val="0"/>
                                          </p:val>
                                        </p:tav>
                                        <p:tav tm="100000">
                                          <p:val>
                                            <p:fltVal val="1"/>
                                          </p:val>
                                        </p:tav>
                                      </p:tavLst>
                                    </p:anim>
                                    <p:anim calcmode="lin" valueType="num">
                                      <p:cBhvr>
                                        <p:cTn id="88" dur="2000" fill="hold"/>
                                        <p:tgtEl>
                                          <p:spTgt spid="74"/>
                                        </p:tgtEl>
                                        <p:attrNameLst>
                                          <p:attrName>ppt_h</p:attrName>
                                        </p:attrNameLst>
                                      </p:cBhvr>
                                      <p:tavLst>
                                        <p:tav tm="0">
                                          <p:val>
                                            <p:strVal val="#ppt_h"/>
                                          </p:val>
                                        </p:tav>
                                        <p:tav tm="100000">
                                          <p:val>
                                            <p:strVal val="#ppt_h"/>
                                          </p:val>
                                        </p:tav>
                                      </p:tavLst>
                                    </p:anim>
                                  </p:childTnLst>
                                </p:cTn>
                              </p:par>
                              <p:par>
                                <p:cTn id="89" presetID="10" presetClass="exit" presetSubtype="0" fill="hold" nodeType="withEffect">
                                  <p:stCondLst>
                                    <p:cond delay="0"/>
                                  </p:stCondLst>
                                  <p:childTnLst>
                                    <p:animEffect transition="out" filter="fade">
                                      <p:cBhvr>
                                        <p:cTn id="90" dur="500"/>
                                        <p:tgtEl>
                                          <p:spTgt spid="6">
                                            <p:txEl>
                                              <p:pRg st="8" end="8"/>
                                            </p:txEl>
                                          </p:spTgt>
                                        </p:tgtEl>
                                      </p:cBhvr>
                                    </p:animEffect>
                                    <p:set>
                                      <p:cBhvr>
                                        <p:cTn id="91" dur="1" fill="hold">
                                          <p:stCondLst>
                                            <p:cond delay="499"/>
                                          </p:stCondLst>
                                        </p:cTn>
                                        <p:tgtEl>
                                          <p:spTgt spid="6">
                                            <p:txEl>
                                              <p:pRg st="8" end="8"/>
                                            </p:txEl>
                                          </p:spTgt>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wipe(down)">
                                      <p:cBhvr>
                                        <p:cTn id="96" dur="580">
                                          <p:stCondLst>
                                            <p:cond delay="0"/>
                                          </p:stCondLst>
                                        </p:cTn>
                                        <p:tgtEl>
                                          <p:spTgt spid="66"/>
                                        </p:tgtEl>
                                      </p:cBhvr>
                                    </p:animEffect>
                                    <p:anim calcmode="lin" valueType="num">
                                      <p:cBhvr>
                                        <p:cTn id="97"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102" dur="26">
                                          <p:stCondLst>
                                            <p:cond delay="650"/>
                                          </p:stCondLst>
                                        </p:cTn>
                                        <p:tgtEl>
                                          <p:spTgt spid="66"/>
                                        </p:tgtEl>
                                      </p:cBhvr>
                                      <p:to x="100000" y="60000"/>
                                    </p:animScale>
                                    <p:animScale>
                                      <p:cBhvr>
                                        <p:cTn id="103" dur="166" decel="50000">
                                          <p:stCondLst>
                                            <p:cond delay="676"/>
                                          </p:stCondLst>
                                        </p:cTn>
                                        <p:tgtEl>
                                          <p:spTgt spid="66"/>
                                        </p:tgtEl>
                                      </p:cBhvr>
                                      <p:to x="100000" y="100000"/>
                                    </p:animScale>
                                    <p:animScale>
                                      <p:cBhvr>
                                        <p:cTn id="104" dur="26">
                                          <p:stCondLst>
                                            <p:cond delay="1312"/>
                                          </p:stCondLst>
                                        </p:cTn>
                                        <p:tgtEl>
                                          <p:spTgt spid="66"/>
                                        </p:tgtEl>
                                      </p:cBhvr>
                                      <p:to x="100000" y="80000"/>
                                    </p:animScale>
                                    <p:animScale>
                                      <p:cBhvr>
                                        <p:cTn id="105" dur="166" decel="50000">
                                          <p:stCondLst>
                                            <p:cond delay="1338"/>
                                          </p:stCondLst>
                                        </p:cTn>
                                        <p:tgtEl>
                                          <p:spTgt spid="66"/>
                                        </p:tgtEl>
                                      </p:cBhvr>
                                      <p:to x="100000" y="100000"/>
                                    </p:animScale>
                                    <p:animScale>
                                      <p:cBhvr>
                                        <p:cTn id="106" dur="26">
                                          <p:stCondLst>
                                            <p:cond delay="1642"/>
                                          </p:stCondLst>
                                        </p:cTn>
                                        <p:tgtEl>
                                          <p:spTgt spid="66"/>
                                        </p:tgtEl>
                                      </p:cBhvr>
                                      <p:to x="100000" y="90000"/>
                                    </p:animScale>
                                    <p:animScale>
                                      <p:cBhvr>
                                        <p:cTn id="107" dur="166" decel="50000">
                                          <p:stCondLst>
                                            <p:cond delay="1668"/>
                                          </p:stCondLst>
                                        </p:cTn>
                                        <p:tgtEl>
                                          <p:spTgt spid="66"/>
                                        </p:tgtEl>
                                      </p:cBhvr>
                                      <p:to x="100000" y="100000"/>
                                    </p:animScale>
                                    <p:animScale>
                                      <p:cBhvr>
                                        <p:cTn id="108" dur="26">
                                          <p:stCondLst>
                                            <p:cond delay="1808"/>
                                          </p:stCondLst>
                                        </p:cTn>
                                        <p:tgtEl>
                                          <p:spTgt spid="66"/>
                                        </p:tgtEl>
                                      </p:cBhvr>
                                      <p:to x="100000" y="95000"/>
                                    </p:animScale>
                                    <p:animScale>
                                      <p:cBhvr>
                                        <p:cTn id="109" dur="166" decel="50000">
                                          <p:stCondLst>
                                            <p:cond delay="1834"/>
                                          </p:stCondLst>
                                        </p:cTn>
                                        <p:tgtEl>
                                          <p:spTgt spid="66"/>
                                        </p:tgtEl>
                                      </p:cBhvr>
                                      <p:to x="100000" y="100000"/>
                                    </p:animScale>
                                  </p:childTnLst>
                                </p:cTn>
                              </p:par>
                            </p:childTnLst>
                          </p:cTn>
                        </p:par>
                        <p:par>
                          <p:cTn id="110" fill="hold">
                            <p:stCondLst>
                              <p:cond delay="2000"/>
                            </p:stCondLst>
                            <p:childTnLst>
                              <p:par>
                                <p:cTn id="111" presetID="4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2000"/>
                                        <p:tgtEl>
                                          <p:spTgt spid="72"/>
                                        </p:tgtEl>
                                      </p:cBhvr>
                                    </p:animEffect>
                                    <p:anim calcmode="lin" valueType="num">
                                      <p:cBhvr>
                                        <p:cTn id="114" dur="2000" fill="hold"/>
                                        <p:tgtEl>
                                          <p:spTgt spid="72"/>
                                        </p:tgtEl>
                                        <p:attrNameLst>
                                          <p:attrName>ppt_w</p:attrName>
                                        </p:attrNameLst>
                                      </p:cBhvr>
                                      <p:tavLst>
                                        <p:tav tm="0" fmla="#ppt_w*sin(2.5*pi*$)">
                                          <p:val>
                                            <p:fltVal val="0"/>
                                          </p:val>
                                        </p:tav>
                                        <p:tav tm="100000">
                                          <p:val>
                                            <p:fltVal val="1"/>
                                          </p:val>
                                        </p:tav>
                                      </p:tavLst>
                                    </p:anim>
                                    <p:anim calcmode="lin" valueType="num">
                                      <p:cBhvr>
                                        <p:cTn id="115" dur="2000" fill="hold"/>
                                        <p:tgtEl>
                                          <p:spTgt spid="72"/>
                                        </p:tgtEl>
                                        <p:attrNameLst>
                                          <p:attrName>ppt_h</p:attrName>
                                        </p:attrNameLst>
                                      </p:cBhvr>
                                      <p:tavLst>
                                        <p:tav tm="0">
                                          <p:val>
                                            <p:strVal val="#ppt_h"/>
                                          </p:val>
                                        </p:tav>
                                        <p:tav tm="100000">
                                          <p:val>
                                            <p:strVal val="#ppt_h"/>
                                          </p:val>
                                        </p:tav>
                                      </p:tavLst>
                                    </p:anim>
                                  </p:childTnLst>
                                </p:cTn>
                              </p:par>
                              <p:par>
                                <p:cTn id="116" presetID="10" presetClass="exit" presetSubtype="0" fill="hold" nodeType="withEffect">
                                  <p:stCondLst>
                                    <p:cond delay="0"/>
                                  </p:stCondLst>
                                  <p:childTnLst>
                                    <p:animEffect transition="out" filter="fade">
                                      <p:cBhvr>
                                        <p:cTn id="117" dur="500"/>
                                        <p:tgtEl>
                                          <p:spTgt spid="6">
                                            <p:txEl>
                                              <p:pRg st="4" end="4"/>
                                            </p:txEl>
                                          </p:spTgt>
                                        </p:tgtEl>
                                      </p:cBhvr>
                                    </p:animEffect>
                                    <p:set>
                                      <p:cBhvr>
                                        <p:cTn id="118"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wipe(down)">
                                      <p:cBhvr>
                                        <p:cTn id="123" dur="580">
                                          <p:stCondLst>
                                            <p:cond delay="0"/>
                                          </p:stCondLst>
                                        </p:cTn>
                                        <p:tgtEl>
                                          <p:spTgt spid="67"/>
                                        </p:tgtEl>
                                      </p:cBhvr>
                                    </p:animEffect>
                                    <p:anim calcmode="lin" valueType="num">
                                      <p:cBhvr>
                                        <p:cTn id="124"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129" dur="26">
                                          <p:stCondLst>
                                            <p:cond delay="650"/>
                                          </p:stCondLst>
                                        </p:cTn>
                                        <p:tgtEl>
                                          <p:spTgt spid="67"/>
                                        </p:tgtEl>
                                      </p:cBhvr>
                                      <p:to x="100000" y="60000"/>
                                    </p:animScale>
                                    <p:animScale>
                                      <p:cBhvr>
                                        <p:cTn id="130" dur="166" decel="50000">
                                          <p:stCondLst>
                                            <p:cond delay="676"/>
                                          </p:stCondLst>
                                        </p:cTn>
                                        <p:tgtEl>
                                          <p:spTgt spid="67"/>
                                        </p:tgtEl>
                                      </p:cBhvr>
                                      <p:to x="100000" y="100000"/>
                                    </p:animScale>
                                    <p:animScale>
                                      <p:cBhvr>
                                        <p:cTn id="131" dur="26">
                                          <p:stCondLst>
                                            <p:cond delay="1312"/>
                                          </p:stCondLst>
                                        </p:cTn>
                                        <p:tgtEl>
                                          <p:spTgt spid="67"/>
                                        </p:tgtEl>
                                      </p:cBhvr>
                                      <p:to x="100000" y="80000"/>
                                    </p:animScale>
                                    <p:animScale>
                                      <p:cBhvr>
                                        <p:cTn id="132" dur="166" decel="50000">
                                          <p:stCondLst>
                                            <p:cond delay="1338"/>
                                          </p:stCondLst>
                                        </p:cTn>
                                        <p:tgtEl>
                                          <p:spTgt spid="67"/>
                                        </p:tgtEl>
                                      </p:cBhvr>
                                      <p:to x="100000" y="100000"/>
                                    </p:animScale>
                                    <p:animScale>
                                      <p:cBhvr>
                                        <p:cTn id="133" dur="26">
                                          <p:stCondLst>
                                            <p:cond delay="1642"/>
                                          </p:stCondLst>
                                        </p:cTn>
                                        <p:tgtEl>
                                          <p:spTgt spid="67"/>
                                        </p:tgtEl>
                                      </p:cBhvr>
                                      <p:to x="100000" y="90000"/>
                                    </p:animScale>
                                    <p:animScale>
                                      <p:cBhvr>
                                        <p:cTn id="134" dur="166" decel="50000">
                                          <p:stCondLst>
                                            <p:cond delay="1668"/>
                                          </p:stCondLst>
                                        </p:cTn>
                                        <p:tgtEl>
                                          <p:spTgt spid="67"/>
                                        </p:tgtEl>
                                      </p:cBhvr>
                                      <p:to x="100000" y="100000"/>
                                    </p:animScale>
                                    <p:animScale>
                                      <p:cBhvr>
                                        <p:cTn id="135" dur="26">
                                          <p:stCondLst>
                                            <p:cond delay="1808"/>
                                          </p:stCondLst>
                                        </p:cTn>
                                        <p:tgtEl>
                                          <p:spTgt spid="67"/>
                                        </p:tgtEl>
                                      </p:cBhvr>
                                      <p:to x="100000" y="95000"/>
                                    </p:animScale>
                                    <p:animScale>
                                      <p:cBhvr>
                                        <p:cTn id="136" dur="166" decel="50000">
                                          <p:stCondLst>
                                            <p:cond delay="1834"/>
                                          </p:stCondLst>
                                        </p:cTn>
                                        <p:tgtEl>
                                          <p:spTgt spid="67"/>
                                        </p:tgtEl>
                                      </p:cBhvr>
                                      <p:to x="100000" y="100000"/>
                                    </p:animScale>
                                  </p:childTnLst>
                                </p:cTn>
                              </p:par>
                            </p:childTnLst>
                          </p:cTn>
                        </p:par>
                        <p:par>
                          <p:cTn id="137" fill="hold">
                            <p:stCondLst>
                              <p:cond delay="2000"/>
                            </p:stCondLst>
                            <p:childTnLst>
                              <p:par>
                                <p:cTn id="138" presetID="45" presetClass="entr" presetSubtype="0"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Effect transition="in" filter="fade">
                                      <p:cBhvr>
                                        <p:cTn id="140" dur="2000"/>
                                        <p:tgtEl>
                                          <p:spTgt spid="71"/>
                                        </p:tgtEl>
                                      </p:cBhvr>
                                    </p:animEffect>
                                    <p:anim calcmode="lin" valueType="num">
                                      <p:cBhvr>
                                        <p:cTn id="141" dur="2000" fill="hold"/>
                                        <p:tgtEl>
                                          <p:spTgt spid="71"/>
                                        </p:tgtEl>
                                        <p:attrNameLst>
                                          <p:attrName>ppt_w</p:attrName>
                                        </p:attrNameLst>
                                      </p:cBhvr>
                                      <p:tavLst>
                                        <p:tav tm="0" fmla="#ppt_w*sin(2.5*pi*$)">
                                          <p:val>
                                            <p:fltVal val="0"/>
                                          </p:val>
                                        </p:tav>
                                        <p:tav tm="100000">
                                          <p:val>
                                            <p:fltVal val="1"/>
                                          </p:val>
                                        </p:tav>
                                      </p:tavLst>
                                    </p:anim>
                                    <p:anim calcmode="lin" valueType="num">
                                      <p:cBhvr>
                                        <p:cTn id="142" dur="2000" fill="hold"/>
                                        <p:tgtEl>
                                          <p:spTgt spid="71"/>
                                        </p:tgtEl>
                                        <p:attrNameLst>
                                          <p:attrName>ppt_h</p:attrName>
                                        </p:attrNameLst>
                                      </p:cBhvr>
                                      <p:tavLst>
                                        <p:tav tm="0">
                                          <p:val>
                                            <p:strVal val="#ppt_h"/>
                                          </p:val>
                                        </p:tav>
                                        <p:tav tm="100000">
                                          <p:val>
                                            <p:strVal val="#ppt_h"/>
                                          </p:val>
                                        </p:tav>
                                      </p:tavLst>
                                    </p:anim>
                                  </p:childTnLst>
                                </p:cTn>
                              </p:par>
                              <p:par>
                                <p:cTn id="143" presetID="10" presetClass="exit" presetSubtype="0" fill="hold" nodeType="withEffect">
                                  <p:stCondLst>
                                    <p:cond delay="0"/>
                                  </p:stCondLst>
                                  <p:childTnLst>
                                    <p:animEffect transition="out" filter="fade">
                                      <p:cBhvr>
                                        <p:cTn id="144" dur="500"/>
                                        <p:tgtEl>
                                          <p:spTgt spid="6">
                                            <p:txEl>
                                              <p:pRg st="2" end="2"/>
                                            </p:txEl>
                                          </p:spTgt>
                                        </p:tgtEl>
                                      </p:cBhvr>
                                    </p:animEffect>
                                    <p:set>
                                      <p:cBhvr>
                                        <p:cTn id="145"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68"/>
                                        </p:tgtEl>
                                        <p:attrNameLst>
                                          <p:attrName>style.visibility</p:attrName>
                                        </p:attrNameLst>
                                      </p:cBhvr>
                                      <p:to>
                                        <p:strVal val="visible"/>
                                      </p:to>
                                    </p:set>
                                    <p:animEffect transition="in" filter="wipe(down)">
                                      <p:cBhvr>
                                        <p:cTn id="150" dur="580">
                                          <p:stCondLst>
                                            <p:cond delay="0"/>
                                          </p:stCondLst>
                                        </p:cTn>
                                        <p:tgtEl>
                                          <p:spTgt spid="68"/>
                                        </p:tgtEl>
                                      </p:cBhvr>
                                    </p:animEffect>
                                    <p:anim calcmode="lin" valueType="num">
                                      <p:cBhvr>
                                        <p:cTn id="151"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56" dur="26">
                                          <p:stCondLst>
                                            <p:cond delay="650"/>
                                          </p:stCondLst>
                                        </p:cTn>
                                        <p:tgtEl>
                                          <p:spTgt spid="68"/>
                                        </p:tgtEl>
                                      </p:cBhvr>
                                      <p:to x="100000" y="60000"/>
                                    </p:animScale>
                                    <p:animScale>
                                      <p:cBhvr>
                                        <p:cTn id="157" dur="166" decel="50000">
                                          <p:stCondLst>
                                            <p:cond delay="676"/>
                                          </p:stCondLst>
                                        </p:cTn>
                                        <p:tgtEl>
                                          <p:spTgt spid="68"/>
                                        </p:tgtEl>
                                      </p:cBhvr>
                                      <p:to x="100000" y="100000"/>
                                    </p:animScale>
                                    <p:animScale>
                                      <p:cBhvr>
                                        <p:cTn id="158" dur="26">
                                          <p:stCondLst>
                                            <p:cond delay="1312"/>
                                          </p:stCondLst>
                                        </p:cTn>
                                        <p:tgtEl>
                                          <p:spTgt spid="68"/>
                                        </p:tgtEl>
                                      </p:cBhvr>
                                      <p:to x="100000" y="80000"/>
                                    </p:animScale>
                                    <p:animScale>
                                      <p:cBhvr>
                                        <p:cTn id="159" dur="166" decel="50000">
                                          <p:stCondLst>
                                            <p:cond delay="1338"/>
                                          </p:stCondLst>
                                        </p:cTn>
                                        <p:tgtEl>
                                          <p:spTgt spid="68"/>
                                        </p:tgtEl>
                                      </p:cBhvr>
                                      <p:to x="100000" y="100000"/>
                                    </p:animScale>
                                    <p:animScale>
                                      <p:cBhvr>
                                        <p:cTn id="160" dur="26">
                                          <p:stCondLst>
                                            <p:cond delay="1642"/>
                                          </p:stCondLst>
                                        </p:cTn>
                                        <p:tgtEl>
                                          <p:spTgt spid="68"/>
                                        </p:tgtEl>
                                      </p:cBhvr>
                                      <p:to x="100000" y="90000"/>
                                    </p:animScale>
                                    <p:animScale>
                                      <p:cBhvr>
                                        <p:cTn id="161" dur="166" decel="50000">
                                          <p:stCondLst>
                                            <p:cond delay="1668"/>
                                          </p:stCondLst>
                                        </p:cTn>
                                        <p:tgtEl>
                                          <p:spTgt spid="68"/>
                                        </p:tgtEl>
                                      </p:cBhvr>
                                      <p:to x="100000" y="100000"/>
                                    </p:animScale>
                                    <p:animScale>
                                      <p:cBhvr>
                                        <p:cTn id="162" dur="26">
                                          <p:stCondLst>
                                            <p:cond delay="1808"/>
                                          </p:stCondLst>
                                        </p:cTn>
                                        <p:tgtEl>
                                          <p:spTgt spid="68"/>
                                        </p:tgtEl>
                                      </p:cBhvr>
                                      <p:to x="100000" y="95000"/>
                                    </p:animScale>
                                    <p:animScale>
                                      <p:cBhvr>
                                        <p:cTn id="163" dur="166" decel="50000">
                                          <p:stCondLst>
                                            <p:cond delay="1834"/>
                                          </p:stCondLst>
                                        </p:cTn>
                                        <p:tgtEl>
                                          <p:spTgt spid="68"/>
                                        </p:tgtEl>
                                      </p:cBhvr>
                                      <p:to x="100000" y="100000"/>
                                    </p:animScale>
                                  </p:childTnLst>
                                </p:cTn>
                              </p:par>
                            </p:childTnLst>
                          </p:cTn>
                        </p:par>
                        <p:par>
                          <p:cTn id="164" fill="hold">
                            <p:stCondLst>
                              <p:cond delay="2000"/>
                            </p:stCondLst>
                            <p:childTnLst>
                              <p:par>
                                <p:cTn id="165" presetID="45" presetClass="entr" presetSubtype="0" fill="hold" grpId="0"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fade">
                                      <p:cBhvr>
                                        <p:cTn id="167" dur="2000"/>
                                        <p:tgtEl>
                                          <p:spTgt spid="76"/>
                                        </p:tgtEl>
                                      </p:cBhvr>
                                    </p:animEffect>
                                    <p:anim calcmode="lin" valueType="num">
                                      <p:cBhvr>
                                        <p:cTn id="168" dur="2000" fill="hold"/>
                                        <p:tgtEl>
                                          <p:spTgt spid="76"/>
                                        </p:tgtEl>
                                        <p:attrNameLst>
                                          <p:attrName>ppt_w</p:attrName>
                                        </p:attrNameLst>
                                      </p:cBhvr>
                                      <p:tavLst>
                                        <p:tav tm="0" fmla="#ppt_w*sin(2.5*pi*$)">
                                          <p:val>
                                            <p:fltVal val="0"/>
                                          </p:val>
                                        </p:tav>
                                        <p:tav tm="100000">
                                          <p:val>
                                            <p:fltVal val="1"/>
                                          </p:val>
                                        </p:tav>
                                      </p:tavLst>
                                    </p:anim>
                                    <p:anim calcmode="lin" valueType="num">
                                      <p:cBhvr>
                                        <p:cTn id="169" dur="2000" fill="hold"/>
                                        <p:tgtEl>
                                          <p:spTgt spid="76"/>
                                        </p:tgtEl>
                                        <p:attrNameLst>
                                          <p:attrName>ppt_h</p:attrName>
                                        </p:attrNameLst>
                                      </p:cBhvr>
                                      <p:tavLst>
                                        <p:tav tm="0">
                                          <p:val>
                                            <p:strVal val="#ppt_h"/>
                                          </p:val>
                                        </p:tav>
                                        <p:tav tm="100000">
                                          <p:val>
                                            <p:strVal val="#ppt_h"/>
                                          </p:val>
                                        </p:tav>
                                      </p:tavLst>
                                    </p:anim>
                                  </p:childTnLst>
                                </p:cTn>
                              </p:par>
                              <p:par>
                                <p:cTn id="170" presetID="10" presetClass="exit" presetSubtype="0" fill="hold" nodeType="withEffect">
                                  <p:stCondLst>
                                    <p:cond delay="0"/>
                                  </p:stCondLst>
                                  <p:childTnLst>
                                    <p:animEffect transition="out" filter="fade">
                                      <p:cBhvr>
                                        <p:cTn id="171" dur="500"/>
                                        <p:tgtEl>
                                          <p:spTgt spid="6">
                                            <p:txEl>
                                              <p:pRg st="12" end="12"/>
                                            </p:txEl>
                                          </p:spTgt>
                                        </p:tgtEl>
                                      </p:cBhvr>
                                    </p:animEffect>
                                    <p:set>
                                      <p:cBhvr>
                                        <p:cTn id="172" dur="1" fill="hold">
                                          <p:stCondLst>
                                            <p:cond delay="499"/>
                                          </p:stCondLst>
                                        </p:cTn>
                                        <p:tgtEl>
                                          <p:spTgt spid="6">
                                            <p:txEl>
                                              <p:pRg st="12" end="12"/>
                                            </p:txEl>
                                          </p:spTgt>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grpId="0" nodeType="clickEffect">
                                  <p:stCondLst>
                                    <p:cond delay="0"/>
                                  </p:stCondLst>
                                  <p:childTnLst>
                                    <p:set>
                                      <p:cBhvr>
                                        <p:cTn id="176" dur="1" fill="hold">
                                          <p:stCondLst>
                                            <p:cond delay="0"/>
                                          </p:stCondLst>
                                        </p:cTn>
                                        <p:tgtEl>
                                          <p:spTgt spid="69"/>
                                        </p:tgtEl>
                                        <p:attrNameLst>
                                          <p:attrName>style.visibility</p:attrName>
                                        </p:attrNameLst>
                                      </p:cBhvr>
                                      <p:to>
                                        <p:strVal val="visible"/>
                                      </p:to>
                                    </p:set>
                                    <p:animEffect transition="in" filter="wipe(down)">
                                      <p:cBhvr>
                                        <p:cTn id="177" dur="580">
                                          <p:stCondLst>
                                            <p:cond delay="0"/>
                                          </p:stCondLst>
                                        </p:cTn>
                                        <p:tgtEl>
                                          <p:spTgt spid="69"/>
                                        </p:tgtEl>
                                      </p:cBhvr>
                                    </p:animEffect>
                                    <p:anim calcmode="lin" valueType="num">
                                      <p:cBhvr>
                                        <p:cTn id="17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83" dur="26">
                                          <p:stCondLst>
                                            <p:cond delay="650"/>
                                          </p:stCondLst>
                                        </p:cTn>
                                        <p:tgtEl>
                                          <p:spTgt spid="69"/>
                                        </p:tgtEl>
                                      </p:cBhvr>
                                      <p:to x="100000" y="60000"/>
                                    </p:animScale>
                                    <p:animScale>
                                      <p:cBhvr>
                                        <p:cTn id="184" dur="166" decel="50000">
                                          <p:stCondLst>
                                            <p:cond delay="676"/>
                                          </p:stCondLst>
                                        </p:cTn>
                                        <p:tgtEl>
                                          <p:spTgt spid="69"/>
                                        </p:tgtEl>
                                      </p:cBhvr>
                                      <p:to x="100000" y="100000"/>
                                    </p:animScale>
                                    <p:animScale>
                                      <p:cBhvr>
                                        <p:cTn id="185" dur="26">
                                          <p:stCondLst>
                                            <p:cond delay="1312"/>
                                          </p:stCondLst>
                                        </p:cTn>
                                        <p:tgtEl>
                                          <p:spTgt spid="69"/>
                                        </p:tgtEl>
                                      </p:cBhvr>
                                      <p:to x="100000" y="80000"/>
                                    </p:animScale>
                                    <p:animScale>
                                      <p:cBhvr>
                                        <p:cTn id="186" dur="166" decel="50000">
                                          <p:stCondLst>
                                            <p:cond delay="1338"/>
                                          </p:stCondLst>
                                        </p:cTn>
                                        <p:tgtEl>
                                          <p:spTgt spid="69"/>
                                        </p:tgtEl>
                                      </p:cBhvr>
                                      <p:to x="100000" y="100000"/>
                                    </p:animScale>
                                    <p:animScale>
                                      <p:cBhvr>
                                        <p:cTn id="187" dur="26">
                                          <p:stCondLst>
                                            <p:cond delay="1642"/>
                                          </p:stCondLst>
                                        </p:cTn>
                                        <p:tgtEl>
                                          <p:spTgt spid="69"/>
                                        </p:tgtEl>
                                      </p:cBhvr>
                                      <p:to x="100000" y="90000"/>
                                    </p:animScale>
                                    <p:animScale>
                                      <p:cBhvr>
                                        <p:cTn id="188" dur="166" decel="50000">
                                          <p:stCondLst>
                                            <p:cond delay="1668"/>
                                          </p:stCondLst>
                                        </p:cTn>
                                        <p:tgtEl>
                                          <p:spTgt spid="69"/>
                                        </p:tgtEl>
                                      </p:cBhvr>
                                      <p:to x="100000" y="100000"/>
                                    </p:animScale>
                                    <p:animScale>
                                      <p:cBhvr>
                                        <p:cTn id="189" dur="26">
                                          <p:stCondLst>
                                            <p:cond delay="1808"/>
                                          </p:stCondLst>
                                        </p:cTn>
                                        <p:tgtEl>
                                          <p:spTgt spid="69"/>
                                        </p:tgtEl>
                                      </p:cBhvr>
                                      <p:to x="100000" y="95000"/>
                                    </p:animScale>
                                    <p:animScale>
                                      <p:cBhvr>
                                        <p:cTn id="190" dur="166" decel="50000">
                                          <p:stCondLst>
                                            <p:cond delay="1834"/>
                                          </p:stCondLst>
                                        </p:cTn>
                                        <p:tgtEl>
                                          <p:spTgt spid="69"/>
                                        </p:tgtEl>
                                      </p:cBhvr>
                                      <p:to x="100000" y="100000"/>
                                    </p:animScale>
                                  </p:childTnLst>
                                </p:cTn>
                              </p:par>
                            </p:childTnLst>
                          </p:cTn>
                        </p:par>
                        <p:par>
                          <p:cTn id="191" fill="hold">
                            <p:stCondLst>
                              <p:cond delay="2000"/>
                            </p:stCondLst>
                            <p:childTnLst>
                              <p:par>
                                <p:cTn id="192" presetID="45" presetClass="entr" presetSubtype="0" fill="hold" grpId="0" nodeType="afterEffect">
                                  <p:stCondLst>
                                    <p:cond delay="0"/>
                                  </p:stCondLst>
                                  <p:childTnLst>
                                    <p:set>
                                      <p:cBhvr>
                                        <p:cTn id="193" dur="1" fill="hold">
                                          <p:stCondLst>
                                            <p:cond delay="0"/>
                                          </p:stCondLst>
                                        </p:cTn>
                                        <p:tgtEl>
                                          <p:spTgt spid="12"/>
                                        </p:tgtEl>
                                        <p:attrNameLst>
                                          <p:attrName>style.visibility</p:attrName>
                                        </p:attrNameLst>
                                      </p:cBhvr>
                                      <p:to>
                                        <p:strVal val="visible"/>
                                      </p:to>
                                    </p:set>
                                    <p:animEffect transition="in" filter="fade">
                                      <p:cBhvr>
                                        <p:cTn id="194" dur="2000"/>
                                        <p:tgtEl>
                                          <p:spTgt spid="12"/>
                                        </p:tgtEl>
                                      </p:cBhvr>
                                    </p:animEffect>
                                    <p:anim calcmode="lin" valueType="num">
                                      <p:cBhvr>
                                        <p:cTn id="195" dur="2000" fill="hold"/>
                                        <p:tgtEl>
                                          <p:spTgt spid="12"/>
                                        </p:tgtEl>
                                        <p:attrNameLst>
                                          <p:attrName>ppt_w</p:attrName>
                                        </p:attrNameLst>
                                      </p:cBhvr>
                                      <p:tavLst>
                                        <p:tav tm="0" fmla="#ppt_w*sin(2.5*pi*$)">
                                          <p:val>
                                            <p:fltVal val="0"/>
                                          </p:val>
                                        </p:tav>
                                        <p:tav tm="100000">
                                          <p:val>
                                            <p:fltVal val="1"/>
                                          </p:val>
                                        </p:tav>
                                      </p:tavLst>
                                    </p:anim>
                                    <p:anim calcmode="lin" valueType="num">
                                      <p:cBhvr>
                                        <p:cTn id="196" dur="2000" fill="hold"/>
                                        <p:tgtEl>
                                          <p:spTgt spid="12"/>
                                        </p:tgtEl>
                                        <p:attrNameLst>
                                          <p:attrName>ppt_h</p:attrName>
                                        </p:attrNameLst>
                                      </p:cBhvr>
                                      <p:tavLst>
                                        <p:tav tm="0">
                                          <p:val>
                                            <p:strVal val="#ppt_h"/>
                                          </p:val>
                                        </p:tav>
                                        <p:tav tm="100000">
                                          <p:val>
                                            <p:strVal val="#ppt_h"/>
                                          </p:val>
                                        </p:tav>
                                      </p:tavLst>
                                    </p:anim>
                                  </p:childTnLst>
                                </p:cTn>
                              </p:par>
                              <p:par>
                                <p:cTn id="197" presetID="10" presetClass="exit" presetSubtype="0" fill="hold" nodeType="withEffect">
                                  <p:stCondLst>
                                    <p:cond delay="0"/>
                                  </p:stCondLst>
                                  <p:childTnLst>
                                    <p:animEffect transition="out" filter="fade">
                                      <p:cBhvr>
                                        <p:cTn id="198" dur="500"/>
                                        <p:tgtEl>
                                          <p:spTgt spid="6">
                                            <p:txEl>
                                              <p:pRg st="0" end="0"/>
                                            </p:txEl>
                                          </p:spTgt>
                                        </p:tgtEl>
                                      </p:cBhvr>
                                    </p:animEffect>
                                    <p:set>
                                      <p:cBhvr>
                                        <p:cTn id="199"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26" presetClass="entr" presetSubtype="0" fill="hold" grpId="0" nodeType="clickEffect">
                                  <p:stCondLst>
                                    <p:cond delay="0"/>
                                  </p:stCondLst>
                                  <p:childTnLst>
                                    <p:set>
                                      <p:cBhvr>
                                        <p:cTn id="203" dur="1" fill="hold">
                                          <p:stCondLst>
                                            <p:cond delay="0"/>
                                          </p:stCondLst>
                                        </p:cTn>
                                        <p:tgtEl>
                                          <p:spTgt spid="70"/>
                                        </p:tgtEl>
                                        <p:attrNameLst>
                                          <p:attrName>style.visibility</p:attrName>
                                        </p:attrNameLst>
                                      </p:cBhvr>
                                      <p:to>
                                        <p:strVal val="visible"/>
                                      </p:to>
                                    </p:set>
                                    <p:animEffect transition="in" filter="wipe(down)">
                                      <p:cBhvr>
                                        <p:cTn id="204" dur="580">
                                          <p:stCondLst>
                                            <p:cond delay="0"/>
                                          </p:stCondLst>
                                        </p:cTn>
                                        <p:tgtEl>
                                          <p:spTgt spid="70"/>
                                        </p:tgtEl>
                                      </p:cBhvr>
                                    </p:animEffect>
                                    <p:anim calcmode="lin" valueType="num">
                                      <p:cBhvr>
                                        <p:cTn id="205"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210" dur="26">
                                          <p:stCondLst>
                                            <p:cond delay="650"/>
                                          </p:stCondLst>
                                        </p:cTn>
                                        <p:tgtEl>
                                          <p:spTgt spid="70"/>
                                        </p:tgtEl>
                                      </p:cBhvr>
                                      <p:to x="100000" y="60000"/>
                                    </p:animScale>
                                    <p:animScale>
                                      <p:cBhvr>
                                        <p:cTn id="211" dur="166" decel="50000">
                                          <p:stCondLst>
                                            <p:cond delay="676"/>
                                          </p:stCondLst>
                                        </p:cTn>
                                        <p:tgtEl>
                                          <p:spTgt spid="70"/>
                                        </p:tgtEl>
                                      </p:cBhvr>
                                      <p:to x="100000" y="100000"/>
                                    </p:animScale>
                                    <p:animScale>
                                      <p:cBhvr>
                                        <p:cTn id="212" dur="26">
                                          <p:stCondLst>
                                            <p:cond delay="1312"/>
                                          </p:stCondLst>
                                        </p:cTn>
                                        <p:tgtEl>
                                          <p:spTgt spid="70"/>
                                        </p:tgtEl>
                                      </p:cBhvr>
                                      <p:to x="100000" y="80000"/>
                                    </p:animScale>
                                    <p:animScale>
                                      <p:cBhvr>
                                        <p:cTn id="213" dur="166" decel="50000">
                                          <p:stCondLst>
                                            <p:cond delay="1338"/>
                                          </p:stCondLst>
                                        </p:cTn>
                                        <p:tgtEl>
                                          <p:spTgt spid="70"/>
                                        </p:tgtEl>
                                      </p:cBhvr>
                                      <p:to x="100000" y="100000"/>
                                    </p:animScale>
                                    <p:animScale>
                                      <p:cBhvr>
                                        <p:cTn id="214" dur="26">
                                          <p:stCondLst>
                                            <p:cond delay="1642"/>
                                          </p:stCondLst>
                                        </p:cTn>
                                        <p:tgtEl>
                                          <p:spTgt spid="70"/>
                                        </p:tgtEl>
                                      </p:cBhvr>
                                      <p:to x="100000" y="90000"/>
                                    </p:animScale>
                                    <p:animScale>
                                      <p:cBhvr>
                                        <p:cTn id="215" dur="166" decel="50000">
                                          <p:stCondLst>
                                            <p:cond delay="1668"/>
                                          </p:stCondLst>
                                        </p:cTn>
                                        <p:tgtEl>
                                          <p:spTgt spid="70"/>
                                        </p:tgtEl>
                                      </p:cBhvr>
                                      <p:to x="100000" y="100000"/>
                                    </p:animScale>
                                    <p:animScale>
                                      <p:cBhvr>
                                        <p:cTn id="216" dur="26">
                                          <p:stCondLst>
                                            <p:cond delay="1808"/>
                                          </p:stCondLst>
                                        </p:cTn>
                                        <p:tgtEl>
                                          <p:spTgt spid="70"/>
                                        </p:tgtEl>
                                      </p:cBhvr>
                                      <p:to x="100000" y="95000"/>
                                    </p:animScale>
                                    <p:animScale>
                                      <p:cBhvr>
                                        <p:cTn id="217" dur="166" decel="50000">
                                          <p:stCondLst>
                                            <p:cond delay="1834"/>
                                          </p:stCondLst>
                                        </p:cTn>
                                        <p:tgtEl>
                                          <p:spTgt spid="70"/>
                                        </p:tgtEl>
                                      </p:cBhvr>
                                      <p:to x="100000" y="100000"/>
                                    </p:animScale>
                                  </p:childTnLst>
                                </p:cTn>
                              </p:par>
                            </p:childTnLst>
                          </p:cTn>
                        </p:par>
                        <p:par>
                          <p:cTn id="218" fill="hold">
                            <p:stCondLst>
                              <p:cond delay="2000"/>
                            </p:stCondLst>
                            <p:childTnLst>
                              <p:par>
                                <p:cTn id="219" presetID="45" presetClass="entr" presetSubtype="0" fill="hold" grpId="0" nodeType="afterEffect">
                                  <p:stCondLst>
                                    <p:cond delay="0"/>
                                  </p:stCondLst>
                                  <p:childTnLst>
                                    <p:set>
                                      <p:cBhvr>
                                        <p:cTn id="220" dur="1" fill="hold">
                                          <p:stCondLst>
                                            <p:cond delay="0"/>
                                          </p:stCondLst>
                                        </p:cTn>
                                        <p:tgtEl>
                                          <p:spTgt spid="73"/>
                                        </p:tgtEl>
                                        <p:attrNameLst>
                                          <p:attrName>style.visibility</p:attrName>
                                        </p:attrNameLst>
                                      </p:cBhvr>
                                      <p:to>
                                        <p:strVal val="visible"/>
                                      </p:to>
                                    </p:set>
                                    <p:animEffect transition="in" filter="fade">
                                      <p:cBhvr>
                                        <p:cTn id="221" dur="2000"/>
                                        <p:tgtEl>
                                          <p:spTgt spid="73"/>
                                        </p:tgtEl>
                                      </p:cBhvr>
                                    </p:animEffect>
                                    <p:anim calcmode="lin" valueType="num">
                                      <p:cBhvr>
                                        <p:cTn id="222" dur="2000" fill="hold"/>
                                        <p:tgtEl>
                                          <p:spTgt spid="73"/>
                                        </p:tgtEl>
                                        <p:attrNameLst>
                                          <p:attrName>ppt_w</p:attrName>
                                        </p:attrNameLst>
                                      </p:cBhvr>
                                      <p:tavLst>
                                        <p:tav tm="0" fmla="#ppt_w*sin(2.5*pi*$)">
                                          <p:val>
                                            <p:fltVal val="0"/>
                                          </p:val>
                                        </p:tav>
                                        <p:tav tm="100000">
                                          <p:val>
                                            <p:fltVal val="1"/>
                                          </p:val>
                                        </p:tav>
                                      </p:tavLst>
                                    </p:anim>
                                    <p:anim calcmode="lin" valueType="num">
                                      <p:cBhvr>
                                        <p:cTn id="223" dur="2000" fill="hold"/>
                                        <p:tgtEl>
                                          <p:spTgt spid="73"/>
                                        </p:tgtEl>
                                        <p:attrNameLst>
                                          <p:attrName>ppt_h</p:attrName>
                                        </p:attrNameLst>
                                      </p:cBhvr>
                                      <p:tavLst>
                                        <p:tav tm="0">
                                          <p:val>
                                            <p:strVal val="#ppt_h"/>
                                          </p:val>
                                        </p:tav>
                                        <p:tav tm="100000">
                                          <p:val>
                                            <p:strVal val="#ppt_h"/>
                                          </p:val>
                                        </p:tav>
                                      </p:tavLst>
                                    </p:anim>
                                  </p:childTnLst>
                                </p:cTn>
                              </p:par>
                              <p:par>
                                <p:cTn id="224" presetID="10" presetClass="exit" presetSubtype="0" fill="hold" nodeType="withEffect">
                                  <p:stCondLst>
                                    <p:cond delay="0"/>
                                  </p:stCondLst>
                                  <p:childTnLst>
                                    <p:animEffect transition="out" filter="fade">
                                      <p:cBhvr>
                                        <p:cTn id="225" dur="500"/>
                                        <p:tgtEl>
                                          <p:spTgt spid="6">
                                            <p:txEl>
                                              <p:pRg st="6" end="6"/>
                                            </p:txEl>
                                          </p:spTgt>
                                        </p:tgtEl>
                                      </p:cBhvr>
                                    </p:animEffect>
                                    <p:set>
                                      <p:cBhvr>
                                        <p:cTn id="226" dur="1" fill="hold">
                                          <p:stCondLst>
                                            <p:cond delay="499"/>
                                          </p:stCondLst>
                                        </p:cTn>
                                        <p:tgtEl>
                                          <p:spTgt spid="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allAtOnce"/>
      <p:bldP spid="7" grpId="0"/>
      <p:bldP spid="10" grpId="0"/>
      <p:bldP spid="65" grpId="0"/>
      <p:bldP spid="66" grpId="0"/>
      <p:bldP spid="67" grpId="0"/>
      <p:bldP spid="68" grpId="0"/>
      <p:bldP spid="69" grpId="0"/>
      <p:bldP spid="70" grpId="0"/>
      <p:bldP spid="12" grpId="0"/>
      <p:bldP spid="71" grpId="0"/>
      <p:bldP spid="72" grpId="0"/>
      <p:bldP spid="73" grpId="0"/>
      <p:bldP spid="74" grpId="0"/>
      <p:bldP spid="75" grpId="0"/>
      <p:bldP spid="7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838200" y="1825625"/>
            <a:ext cx="8206047" cy="4351338"/>
          </a:xfrm>
        </p:spPr>
        <p:txBody>
          <a:bodyPr/>
          <a:lstStyle/>
          <a:p>
            <a:pPr marL="0" indent="0">
              <a:buNone/>
            </a:pPr>
            <a:r>
              <a:rPr lang="en-GB" dirty="0" smtClean="0"/>
              <a:t>I worked out it.</a:t>
            </a:r>
          </a:p>
          <a:p>
            <a:pPr marL="0" indent="0">
              <a:buNone/>
            </a:pPr>
            <a:endParaRPr lang="en-GB" dirty="0" smtClean="0"/>
          </a:p>
          <a:p>
            <a:pPr marL="0" indent="0">
              <a:buNone/>
            </a:pPr>
            <a:endParaRPr lang="en-GB" dirty="0" smtClean="0"/>
          </a:p>
          <a:p>
            <a:pPr marL="0" indent="0">
              <a:buNone/>
            </a:pPr>
            <a:r>
              <a:rPr lang="en-GB" dirty="0" smtClean="0"/>
              <a:t>I’ll pick up you at 7.30.</a:t>
            </a:r>
          </a:p>
          <a:p>
            <a:pPr marL="0" indent="0">
              <a:buNone/>
            </a:pPr>
            <a:endParaRPr lang="en-GB" dirty="0" smtClean="0"/>
          </a:p>
          <a:p>
            <a:pPr marL="0" indent="0">
              <a:buNone/>
            </a:pPr>
            <a:endParaRPr lang="en-GB" dirty="0" smtClean="0"/>
          </a:p>
          <a:p>
            <a:pPr marL="0" indent="0">
              <a:buNone/>
            </a:pPr>
            <a:r>
              <a:rPr lang="en-GB" dirty="0" smtClean="0"/>
              <a:t>You should think over it.</a:t>
            </a:r>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GET IT RIGHT!</a:t>
            </a:r>
            <a:endParaRPr lang="en-GB" b="1" dirty="0"/>
          </a:p>
        </p:txBody>
      </p:sp>
      <p:sp>
        <p:nvSpPr>
          <p:cNvPr id="6" name="Multiply 5"/>
          <p:cNvSpPr/>
          <p:nvPr/>
        </p:nvSpPr>
        <p:spPr>
          <a:xfrm>
            <a:off x="3057525" y="1428749"/>
            <a:ext cx="1247775" cy="1283733"/>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9" name="TextBox 8"/>
          <p:cNvSpPr txBox="1"/>
          <p:nvPr/>
        </p:nvSpPr>
        <p:spPr>
          <a:xfrm>
            <a:off x="849145" y="2384758"/>
            <a:ext cx="5259555" cy="658959"/>
          </a:xfrm>
          <a:prstGeom prst="rect">
            <a:avLst/>
          </a:prstGeom>
          <a:noFill/>
        </p:spPr>
        <p:txBody>
          <a:bodyPr wrap="square" rtlCol="0">
            <a:noAutofit/>
          </a:bodyPr>
          <a:lstStyle/>
          <a:p>
            <a:r>
              <a:rPr lang="en-GB" sz="2800" dirty="0" smtClean="0"/>
              <a:t>I </a:t>
            </a:r>
            <a:r>
              <a:rPr lang="en-GB" sz="2800" b="1" dirty="0" smtClean="0">
                <a:solidFill>
                  <a:srgbClr val="00B0F0"/>
                </a:solidFill>
              </a:rPr>
              <a:t>worked </a:t>
            </a:r>
            <a:r>
              <a:rPr lang="en-GB" sz="2800" dirty="0" smtClean="0"/>
              <a:t>it</a:t>
            </a:r>
            <a:r>
              <a:rPr lang="en-GB" sz="2800" b="1" dirty="0" smtClean="0">
                <a:solidFill>
                  <a:srgbClr val="00B0F0"/>
                </a:solidFill>
              </a:rPr>
              <a:t> out</a:t>
            </a:r>
            <a:r>
              <a:rPr lang="en-GB" sz="2800" dirty="0" smtClean="0"/>
              <a:t>.</a:t>
            </a:r>
            <a:endParaRPr lang="en-GB" sz="2800" dirty="0"/>
          </a:p>
          <a:p>
            <a:endParaRPr lang="en-GB" sz="2800" dirty="0"/>
          </a:p>
        </p:txBody>
      </p:sp>
      <p:sp>
        <p:nvSpPr>
          <p:cNvPr id="10" name="TextBox 9"/>
          <p:cNvSpPr txBox="1"/>
          <p:nvPr/>
        </p:nvSpPr>
        <p:spPr>
          <a:xfrm>
            <a:off x="823745" y="3921410"/>
            <a:ext cx="4952366" cy="658959"/>
          </a:xfrm>
          <a:prstGeom prst="rect">
            <a:avLst/>
          </a:prstGeom>
          <a:noFill/>
        </p:spPr>
        <p:txBody>
          <a:bodyPr wrap="square" rtlCol="0">
            <a:normAutofit/>
          </a:bodyPr>
          <a:lstStyle/>
          <a:p>
            <a:r>
              <a:rPr lang="en-GB" sz="2800" dirty="0" smtClean="0"/>
              <a:t>I’ll </a:t>
            </a:r>
            <a:r>
              <a:rPr lang="en-GB" sz="2800" b="1" dirty="0" smtClean="0">
                <a:solidFill>
                  <a:srgbClr val="00B0F0"/>
                </a:solidFill>
              </a:rPr>
              <a:t>pick </a:t>
            </a:r>
            <a:r>
              <a:rPr lang="en-GB" sz="2800" dirty="0" smtClean="0"/>
              <a:t>you</a:t>
            </a:r>
            <a:r>
              <a:rPr lang="en-GB" sz="2800" b="1" dirty="0" smtClean="0">
                <a:solidFill>
                  <a:srgbClr val="00B0F0"/>
                </a:solidFill>
              </a:rPr>
              <a:t> up</a:t>
            </a:r>
            <a:r>
              <a:rPr lang="en-GB" sz="2800" dirty="0" smtClean="0"/>
              <a:t> at 7.30.</a:t>
            </a:r>
            <a:endParaRPr lang="en-GB" sz="2800" dirty="0"/>
          </a:p>
          <a:p>
            <a:endParaRPr lang="en-GB" sz="2800" dirty="0"/>
          </a:p>
          <a:p>
            <a:endParaRPr lang="en-GB" sz="2800" dirty="0"/>
          </a:p>
        </p:txBody>
      </p:sp>
      <p:sp>
        <p:nvSpPr>
          <p:cNvPr id="11" name="TextBox 10"/>
          <p:cNvSpPr txBox="1"/>
          <p:nvPr/>
        </p:nvSpPr>
        <p:spPr>
          <a:xfrm>
            <a:off x="832799" y="5469272"/>
            <a:ext cx="5848658" cy="658959"/>
          </a:xfrm>
          <a:prstGeom prst="rect">
            <a:avLst/>
          </a:prstGeom>
          <a:noFill/>
        </p:spPr>
        <p:txBody>
          <a:bodyPr wrap="square" rtlCol="0">
            <a:normAutofit/>
          </a:bodyPr>
          <a:lstStyle/>
          <a:p>
            <a:r>
              <a:rPr lang="en-GB" sz="2800" dirty="0"/>
              <a:t>You should </a:t>
            </a:r>
            <a:r>
              <a:rPr lang="en-GB" sz="2800" b="1" dirty="0">
                <a:solidFill>
                  <a:srgbClr val="00B0F0"/>
                </a:solidFill>
              </a:rPr>
              <a:t>think</a:t>
            </a:r>
            <a:r>
              <a:rPr lang="en-GB" sz="2800" dirty="0">
                <a:solidFill>
                  <a:srgbClr val="00B0F0"/>
                </a:solidFill>
              </a:rPr>
              <a:t> </a:t>
            </a:r>
            <a:r>
              <a:rPr lang="en-GB" sz="2800" b="1" dirty="0" smtClean="0">
                <a:solidFill>
                  <a:srgbClr val="00B0F0"/>
                </a:solidFill>
              </a:rPr>
              <a:t>it</a:t>
            </a:r>
            <a:r>
              <a:rPr lang="en-GB" sz="2800" dirty="0" smtClean="0"/>
              <a:t> over.</a:t>
            </a:r>
            <a:endParaRPr lang="en-GB" sz="2800" dirty="0"/>
          </a:p>
          <a:p>
            <a:endParaRPr lang="en-GB" sz="2800" dirty="0"/>
          </a:p>
          <a:p>
            <a:endParaRPr lang="en-GB" sz="2800" dirty="0"/>
          </a:p>
        </p:txBody>
      </p:sp>
      <p:cxnSp>
        <p:nvCxnSpPr>
          <p:cNvPr id="14" name="Straight Connector 13"/>
          <p:cNvCxnSpPr/>
          <p:nvPr/>
        </p:nvCxnSpPr>
        <p:spPr>
          <a:xfrm>
            <a:off x="849145" y="2070615"/>
            <a:ext cx="2275055"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950488" y="3601912"/>
            <a:ext cx="3240512" cy="5835"/>
          </a:xfrm>
          <a:prstGeom prst="line">
            <a:avLst/>
          </a:prstGeom>
          <a:ln w="38100"/>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950488" y="5127124"/>
            <a:ext cx="3478637" cy="0"/>
          </a:xfrm>
          <a:prstGeom prst="line">
            <a:avLst/>
          </a:prstGeom>
          <a:ln w="38100"/>
        </p:spPr>
        <p:style>
          <a:lnRef idx="3">
            <a:schemeClr val="dk1"/>
          </a:lnRef>
          <a:fillRef idx="0">
            <a:schemeClr val="dk1"/>
          </a:fillRef>
          <a:effectRef idx="2">
            <a:schemeClr val="dk1"/>
          </a:effectRef>
          <a:fontRef idx="minor">
            <a:schemeClr val="tx1"/>
          </a:fontRef>
        </p:style>
      </p:cxnSp>
      <p:sp>
        <p:nvSpPr>
          <p:cNvPr id="27" name="Multiply 26"/>
          <p:cNvSpPr/>
          <p:nvPr/>
        </p:nvSpPr>
        <p:spPr>
          <a:xfrm>
            <a:off x="4528336" y="4485257"/>
            <a:ext cx="1247775" cy="1283733"/>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8" name="Multiply 27"/>
          <p:cNvSpPr/>
          <p:nvPr/>
        </p:nvSpPr>
        <p:spPr>
          <a:xfrm>
            <a:off x="4176712" y="2962962"/>
            <a:ext cx="1247775" cy="1283733"/>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437" y="1310685"/>
            <a:ext cx="2718586" cy="280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5194" y="2847337"/>
            <a:ext cx="2718586" cy="280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682" y="4395199"/>
            <a:ext cx="2718586" cy="280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1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6"/>
                                        </p:tgtEl>
                                        <p:attrNameLst>
                                          <p:attrName>ppt_x</p:attrName>
                                        </p:attrNameLst>
                                      </p:cBhvr>
                                      <p:tavLst>
                                        <p:tav tm="0">
                                          <p:val>
                                            <p:strVal val="ppt_x"/>
                                          </p:val>
                                        </p:tav>
                                        <p:tav tm="100000">
                                          <p:val>
                                            <p:strVal val="ppt_x"/>
                                          </p:val>
                                        </p:tav>
                                      </p:tavLst>
                                    </p:anim>
                                    <p:anim calcmode="lin" valueType="num">
                                      <p:cBhvr additive="base">
                                        <p:cTn id="30" dur="500"/>
                                        <p:tgtEl>
                                          <p:spTgt spid="6"/>
                                        </p:tgtEl>
                                        <p:attrNameLst>
                                          <p:attrName>ppt_y</p:attrName>
                                        </p:attrNameLst>
                                      </p:cBhvr>
                                      <p:tavLst>
                                        <p:tav tm="0">
                                          <p:val>
                                            <p:strVal val="ppt_y"/>
                                          </p:val>
                                        </p:tav>
                                        <p:tav tm="100000">
                                          <p:val>
                                            <p:strVal val="1+ppt_h/2"/>
                                          </p:val>
                                        </p:tav>
                                      </p:tavLst>
                                    </p:anim>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childTnLst>
                          </p:cTn>
                        </p:par>
                        <p:par>
                          <p:cTn id="51" fill="hold">
                            <p:stCondLst>
                              <p:cond delay="1000"/>
                            </p:stCondLst>
                            <p:childTnLst>
                              <p:par>
                                <p:cTn id="52" presetID="14" presetClass="entr" presetSubtype="1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randombar(horizont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28"/>
                                        </p:tgtEl>
                                        <p:attrNameLst>
                                          <p:attrName>ppt_x</p:attrName>
                                        </p:attrNameLst>
                                      </p:cBhvr>
                                      <p:tavLst>
                                        <p:tav tm="0">
                                          <p:val>
                                            <p:strVal val="ppt_x"/>
                                          </p:val>
                                        </p:tav>
                                        <p:tav tm="100000">
                                          <p:val>
                                            <p:strVal val="ppt_x"/>
                                          </p:val>
                                        </p:tav>
                                      </p:tavLst>
                                    </p:anim>
                                    <p:anim calcmode="lin" valueType="num">
                                      <p:cBhvr additive="base">
                                        <p:cTn id="66" dur="500"/>
                                        <p:tgtEl>
                                          <p:spTgt spid="28"/>
                                        </p:tgtEl>
                                        <p:attrNameLst>
                                          <p:attrName>ppt_y</p:attrName>
                                        </p:attrNameLst>
                                      </p:cBhvr>
                                      <p:tavLst>
                                        <p:tav tm="0">
                                          <p:val>
                                            <p:strVal val="ppt_y"/>
                                          </p:val>
                                        </p:tav>
                                        <p:tav tm="100000">
                                          <p:val>
                                            <p:strVal val="1+ppt_h/2"/>
                                          </p:val>
                                        </p:tav>
                                      </p:tavLst>
                                    </p:anim>
                                    <p:set>
                                      <p:cBhvr>
                                        <p:cTn id="67" dur="1" fill="hold">
                                          <p:stCondLst>
                                            <p:cond delay="499"/>
                                          </p:stCondLst>
                                        </p:cTn>
                                        <p:tgtEl>
                                          <p:spTgt spid="28"/>
                                        </p:tgtEl>
                                        <p:attrNameLst>
                                          <p:attrName>style.visibility</p:attrName>
                                        </p:attrNameLst>
                                      </p:cBhvr>
                                      <p:to>
                                        <p:strVal val="hidden"/>
                                      </p:to>
                                    </p:set>
                                  </p:childTnLst>
                                </p:cTn>
                              </p:par>
                            </p:childTnLst>
                          </p:cTn>
                        </p:par>
                        <p:par>
                          <p:cTn id="68" fill="hold">
                            <p:stCondLst>
                              <p:cond delay="500"/>
                            </p:stCondLst>
                            <p:childTnLst>
                              <p:par>
                                <p:cTn id="69" presetID="31" presetClass="entr" presetSubtype="0"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1000" fill="hold"/>
                                        <p:tgtEl>
                                          <p:spTgt spid="30"/>
                                        </p:tgtEl>
                                        <p:attrNameLst>
                                          <p:attrName>ppt_w</p:attrName>
                                        </p:attrNameLst>
                                      </p:cBhvr>
                                      <p:tavLst>
                                        <p:tav tm="0">
                                          <p:val>
                                            <p:fltVal val="0"/>
                                          </p:val>
                                        </p:tav>
                                        <p:tav tm="100000">
                                          <p:val>
                                            <p:strVal val="#ppt_w"/>
                                          </p:val>
                                        </p:tav>
                                      </p:tavLst>
                                    </p:anim>
                                    <p:anim calcmode="lin" valueType="num">
                                      <p:cBhvr>
                                        <p:cTn id="72" dur="1000" fill="hold"/>
                                        <p:tgtEl>
                                          <p:spTgt spid="30"/>
                                        </p:tgtEl>
                                        <p:attrNameLst>
                                          <p:attrName>ppt_h</p:attrName>
                                        </p:attrNameLst>
                                      </p:cBhvr>
                                      <p:tavLst>
                                        <p:tav tm="0">
                                          <p:val>
                                            <p:fltVal val="0"/>
                                          </p:val>
                                        </p:tav>
                                        <p:tav tm="100000">
                                          <p:val>
                                            <p:strVal val="#ppt_h"/>
                                          </p:val>
                                        </p:tav>
                                      </p:tavLst>
                                    </p:anim>
                                    <p:anim calcmode="lin" valueType="num">
                                      <p:cBhvr>
                                        <p:cTn id="73" dur="1000" fill="hold"/>
                                        <p:tgtEl>
                                          <p:spTgt spid="30"/>
                                        </p:tgtEl>
                                        <p:attrNameLst>
                                          <p:attrName>style.rotation</p:attrName>
                                        </p:attrNameLst>
                                      </p:cBhvr>
                                      <p:tavLst>
                                        <p:tav tm="0">
                                          <p:val>
                                            <p:fltVal val="90"/>
                                          </p:val>
                                        </p:tav>
                                        <p:tav tm="100000">
                                          <p:val>
                                            <p:fltVal val="0"/>
                                          </p:val>
                                        </p:tav>
                                      </p:tavLst>
                                    </p:anim>
                                    <p:animEffect transition="in" filter="fade">
                                      <p:cBhvr>
                                        <p:cTn id="74" dur="10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1000" fill="hold"/>
                                        <p:tgtEl>
                                          <p:spTgt spid="27"/>
                                        </p:tgtEl>
                                        <p:attrNameLst>
                                          <p:attrName>ppt_w</p:attrName>
                                        </p:attrNameLst>
                                      </p:cBhvr>
                                      <p:tavLst>
                                        <p:tav tm="0">
                                          <p:val>
                                            <p:fltVal val="0"/>
                                          </p:val>
                                        </p:tav>
                                        <p:tav tm="100000">
                                          <p:val>
                                            <p:strVal val="#ppt_w"/>
                                          </p:val>
                                        </p:tav>
                                      </p:tavLst>
                                    </p:anim>
                                    <p:anim calcmode="lin" valueType="num">
                                      <p:cBhvr>
                                        <p:cTn id="84" dur="1000" fill="hold"/>
                                        <p:tgtEl>
                                          <p:spTgt spid="27"/>
                                        </p:tgtEl>
                                        <p:attrNameLst>
                                          <p:attrName>ppt_h</p:attrName>
                                        </p:attrNameLst>
                                      </p:cBhvr>
                                      <p:tavLst>
                                        <p:tav tm="0">
                                          <p:val>
                                            <p:fltVal val="0"/>
                                          </p:val>
                                        </p:tav>
                                        <p:tav tm="100000">
                                          <p:val>
                                            <p:strVal val="#ppt_h"/>
                                          </p:val>
                                        </p:tav>
                                      </p:tavLst>
                                    </p:anim>
                                    <p:anim calcmode="lin" valueType="num">
                                      <p:cBhvr>
                                        <p:cTn id="85" dur="1000" fill="hold"/>
                                        <p:tgtEl>
                                          <p:spTgt spid="27"/>
                                        </p:tgtEl>
                                        <p:attrNameLst>
                                          <p:attrName>style.rotation</p:attrName>
                                        </p:attrNameLst>
                                      </p:cBhvr>
                                      <p:tavLst>
                                        <p:tav tm="0">
                                          <p:val>
                                            <p:fltVal val="90"/>
                                          </p:val>
                                        </p:tav>
                                        <p:tav tm="100000">
                                          <p:val>
                                            <p:fltVal val="0"/>
                                          </p:val>
                                        </p:tav>
                                      </p:tavLst>
                                    </p:anim>
                                    <p:animEffect transition="in" filter="fade">
                                      <p:cBhvr>
                                        <p:cTn id="86" dur="1000"/>
                                        <p:tgtEl>
                                          <p:spTgt spid="27"/>
                                        </p:tgtEl>
                                      </p:cBhvr>
                                    </p:animEffect>
                                  </p:childTnLst>
                                </p:cTn>
                              </p:par>
                            </p:childTnLst>
                          </p:cTn>
                        </p:par>
                        <p:par>
                          <p:cTn id="87" fill="hold">
                            <p:stCondLst>
                              <p:cond delay="1000"/>
                            </p:stCondLst>
                            <p:childTnLst>
                              <p:par>
                                <p:cTn id="88" presetID="14" presetClass="entr" presetSubtype="10" fill="hold"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randombar(horizontal)">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xit" presetSubtype="4" fill="hold" grpId="1" nodeType="clickEffect">
                                  <p:stCondLst>
                                    <p:cond delay="0"/>
                                  </p:stCondLst>
                                  <p:childTnLst>
                                    <p:anim calcmode="lin" valueType="num">
                                      <p:cBhvr additive="base">
                                        <p:cTn id="101" dur="500"/>
                                        <p:tgtEl>
                                          <p:spTgt spid="27"/>
                                        </p:tgtEl>
                                        <p:attrNameLst>
                                          <p:attrName>ppt_x</p:attrName>
                                        </p:attrNameLst>
                                      </p:cBhvr>
                                      <p:tavLst>
                                        <p:tav tm="0">
                                          <p:val>
                                            <p:strVal val="ppt_x"/>
                                          </p:val>
                                        </p:tav>
                                        <p:tav tm="100000">
                                          <p:val>
                                            <p:strVal val="ppt_x"/>
                                          </p:val>
                                        </p:tav>
                                      </p:tavLst>
                                    </p:anim>
                                    <p:anim calcmode="lin" valueType="num">
                                      <p:cBhvr additive="base">
                                        <p:cTn id="102" dur="500"/>
                                        <p:tgtEl>
                                          <p:spTgt spid="27"/>
                                        </p:tgtEl>
                                        <p:attrNameLst>
                                          <p:attrName>ppt_y</p:attrName>
                                        </p:attrNameLst>
                                      </p:cBhvr>
                                      <p:tavLst>
                                        <p:tav tm="0">
                                          <p:val>
                                            <p:strVal val="ppt_y"/>
                                          </p:val>
                                        </p:tav>
                                        <p:tav tm="100000">
                                          <p:val>
                                            <p:strVal val="1+ppt_h/2"/>
                                          </p:val>
                                        </p:tav>
                                      </p:tavLst>
                                    </p:anim>
                                    <p:set>
                                      <p:cBhvr>
                                        <p:cTn id="103" dur="1" fill="hold">
                                          <p:stCondLst>
                                            <p:cond delay="499"/>
                                          </p:stCondLst>
                                        </p:cTn>
                                        <p:tgtEl>
                                          <p:spTgt spid="27"/>
                                        </p:tgtEl>
                                        <p:attrNameLst>
                                          <p:attrName>style.visibility</p:attrName>
                                        </p:attrNameLst>
                                      </p:cBhvr>
                                      <p:to>
                                        <p:strVal val="hidden"/>
                                      </p:to>
                                    </p:set>
                                  </p:childTnLst>
                                </p:cTn>
                              </p:par>
                            </p:childTnLst>
                          </p:cTn>
                        </p:par>
                        <p:par>
                          <p:cTn id="104" fill="hold">
                            <p:stCondLst>
                              <p:cond delay="500"/>
                            </p:stCondLst>
                            <p:childTnLst>
                              <p:par>
                                <p:cTn id="105" presetID="31"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1000" fill="hold"/>
                                        <p:tgtEl>
                                          <p:spTgt spid="31"/>
                                        </p:tgtEl>
                                        <p:attrNameLst>
                                          <p:attrName>ppt_w</p:attrName>
                                        </p:attrNameLst>
                                      </p:cBhvr>
                                      <p:tavLst>
                                        <p:tav tm="0">
                                          <p:val>
                                            <p:fltVal val="0"/>
                                          </p:val>
                                        </p:tav>
                                        <p:tav tm="100000">
                                          <p:val>
                                            <p:strVal val="#ppt_w"/>
                                          </p:val>
                                        </p:tav>
                                      </p:tavLst>
                                    </p:anim>
                                    <p:anim calcmode="lin" valueType="num">
                                      <p:cBhvr>
                                        <p:cTn id="108" dur="1000" fill="hold"/>
                                        <p:tgtEl>
                                          <p:spTgt spid="31"/>
                                        </p:tgtEl>
                                        <p:attrNameLst>
                                          <p:attrName>ppt_h</p:attrName>
                                        </p:attrNameLst>
                                      </p:cBhvr>
                                      <p:tavLst>
                                        <p:tav tm="0">
                                          <p:val>
                                            <p:fltVal val="0"/>
                                          </p:val>
                                        </p:tav>
                                        <p:tav tm="100000">
                                          <p:val>
                                            <p:strVal val="#ppt_h"/>
                                          </p:val>
                                        </p:tav>
                                      </p:tavLst>
                                    </p:anim>
                                    <p:anim calcmode="lin" valueType="num">
                                      <p:cBhvr>
                                        <p:cTn id="109" dur="1000" fill="hold"/>
                                        <p:tgtEl>
                                          <p:spTgt spid="31"/>
                                        </p:tgtEl>
                                        <p:attrNameLst>
                                          <p:attrName>style.rotation</p:attrName>
                                        </p:attrNameLst>
                                      </p:cBhvr>
                                      <p:tavLst>
                                        <p:tav tm="0">
                                          <p:val>
                                            <p:fltVal val="90"/>
                                          </p:val>
                                        </p:tav>
                                        <p:tav tm="100000">
                                          <p:val>
                                            <p:fltVal val="0"/>
                                          </p:val>
                                        </p:tav>
                                      </p:tavLst>
                                    </p:anim>
                                    <p:animEffect transition="in" filter="fade">
                                      <p:cBhvr>
                                        <p:cTn id="110" dur="10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nodeType="clickEffect">
                                  <p:stCondLst>
                                    <p:cond delay="0"/>
                                  </p:stCondLst>
                                  <p:childTnLst>
                                    <p:anim calcmode="lin" valueType="num">
                                      <p:cBhvr additive="base">
                                        <p:cTn id="11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5" dur="500"/>
                                        <p:tgtEl>
                                          <p:spTgt spid="3">
                                            <p:txEl>
                                              <p:pRg st="0" end="0"/>
                                            </p:txEl>
                                          </p:spTgt>
                                        </p:tgtEl>
                                        <p:attrNameLst>
                                          <p:attrName>ppt_y</p:attrName>
                                        </p:attrNameLst>
                                      </p:cBhvr>
                                      <p:tavLst>
                                        <p:tav tm="0">
                                          <p:val>
                                            <p:strVal val="ppt_y"/>
                                          </p:val>
                                        </p:tav>
                                        <p:tav tm="100000">
                                          <p:val>
                                            <p:strVal val="1+ppt_h/2"/>
                                          </p:val>
                                        </p:tav>
                                      </p:tavLst>
                                    </p:anim>
                                    <p:set>
                                      <p:cBhvr>
                                        <p:cTn id="116" dur="1" fill="hold">
                                          <p:stCondLst>
                                            <p:cond delay="499"/>
                                          </p:stCondLst>
                                        </p:cTn>
                                        <p:tgtEl>
                                          <p:spTgt spid="3">
                                            <p:txEl>
                                              <p:pRg st="0" end="0"/>
                                            </p:txEl>
                                          </p:spTgt>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14"/>
                                        </p:tgtEl>
                                        <p:attrNameLst>
                                          <p:attrName>ppt_x</p:attrName>
                                        </p:attrNameLst>
                                      </p:cBhvr>
                                      <p:tavLst>
                                        <p:tav tm="0">
                                          <p:val>
                                            <p:strVal val="ppt_x"/>
                                          </p:val>
                                        </p:tav>
                                        <p:tav tm="100000">
                                          <p:val>
                                            <p:strVal val="ppt_x"/>
                                          </p:val>
                                        </p:tav>
                                      </p:tavLst>
                                    </p:anim>
                                    <p:anim calcmode="lin" valueType="num">
                                      <p:cBhvr additive="base">
                                        <p:cTn id="119" dur="500"/>
                                        <p:tgtEl>
                                          <p:spTgt spid="14"/>
                                        </p:tgtEl>
                                        <p:attrNameLst>
                                          <p:attrName>ppt_y</p:attrName>
                                        </p:attrNameLst>
                                      </p:cBhvr>
                                      <p:tavLst>
                                        <p:tav tm="0">
                                          <p:val>
                                            <p:strVal val="ppt_y"/>
                                          </p:val>
                                        </p:tav>
                                        <p:tav tm="100000">
                                          <p:val>
                                            <p:strVal val="1+ppt_h/2"/>
                                          </p:val>
                                        </p:tav>
                                      </p:tavLst>
                                    </p:anim>
                                    <p:set>
                                      <p:cBhvr>
                                        <p:cTn id="120" dur="1" fill="hold">
                                          <p:stCondLst>
                                            <p:cond delay="499"/>
                                          </p:stCondLst>
                                        </p:cTn>
                                        <p:tgtEl>
                                          <p:spTgt spid="14"/>
                                        </p:tgtEl>
                                        <p:attrNameLst>
                                          <p:attrName>style.visibility</p:attrName>
                                        </p:attrNameLst>
                                      </p:cBhvr>
                                      <p:to>
                                        <p:strVal val="hidden"/>
                                      </p:to>
                                    </p:set>
                                  </p:childTnLst>
                                </p:cTn>
                              </p:par>
                            </p:childTnLst>
                          </p:cTn>
                        </p:par>
                        <p:par>
                          <p:cTn id="121" fill="hold">
                            <p:stCondLst>
                              <p:cond delay="500"/>
                            </p:stCondLst>
                            <p:childTnLst>
                              <p:par>
                                <p:cTn id="122" presetID="2" presetClass="exit" presetSubtype="4" fill="hold" nodeType="afterEffect">
                                  <p:stCondLst>
                                    <p:cond delay="0"/>
                                  </p:stCondLst>
                                  <p:childTnLst>
                                    <p:anim calcmode="lin" valueType="num">
                                      <p:cBhvr additive="base">
                                        <p:cTn id="12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4" dur="500"/>
                                        <p:tgtEl>
                                          <p:spTgt spid="3">
                                            <p:txEl>
                                              <p:pRg st="3" end="3"/>
                                            </p:txEl>
                                          </p:spTgt>
                                        </p:tgtEl>
                                        <p:attrNameLst>
                                          <p:attrName>ppt_y</p:attrName>
                                        </p:attrNameLst>
                                      </p:cBhvr>
                                      <p:tavLst>
                                        <p:tav tm="0">
                                          <p:val>
                                            <p:strVal val="ppt_y"/>
                                          </p:val>
                                        </p:tav>
                                        <p:tav tm="100000">
                                          <p:val>
                                            <p:strVal val="1+ppt_h/2"/>
                                          </p:val>
                                        </p:tav>
                                      </p:tavLst>
                                    </p:anim>
                                    <p:set>
                                      <p:cBhvr>
                                        <p:cTn id="125" dur="1" fill="hold">
                                          <p:stCondLst>
                                            <p:cond delay="499"/>
                                          </p:stCondLst>
                                        </p:cTn>
                                        <p:tgtEl>
                                          <p:spTgt spid="3">
                                            <p:txEl>
                                              <p:pRg st="3" end="3"/>
                                            </p:txEl>
                                          </p:spTgt>
                                        </p:tgtEl>
                                        <p:attrNameLst>
                                          <p:attrName>style.visibility</p:attrName>
                                        </p:attrNameLst>
                                      </p:cBhvr>
                                      <p:to>
                                        <p:strVal val="hidden"/>
                                      </p:to>
                                    </p:set>
                                  </p:childTnLst>
                                </p:cTn>
                              </p:par>
                              <p:par>
                                <p:cTn id="126" presetID="2" presetClass="exit" presetSubtype="4" fill="hold" nodeType="withEffect">
                                  <p:stCondLst>
                                    <p:cond delay="0"/>
                                  </p:stCondLst>
                                  <p:childTnLst>
                                    <p:anim calcmode="lin" valueType="num">
                                      <p:cBhvr additive="base">
                                        <p:cTn id="127" dur="500"/>
                                        <p:tgtEl>
                                          <p:spTgt spid="23"/>
                                        </p:tgtEl>
                                        <p:attrNameLst>
                                          <p:attrName>ppt_x</p:attrName>
                                        </p:attrNameLst>
                                      </p:cBhvr>
                                      <p:tavLst>
                                        <p:tav tm="0">
                                          <p:val>
                                            <p:strVal val="ppt_x"/>
                                          </p:val>
                                        </p:tav>
                                        <p:tav tm="100000">
                                          <p:val>
                                            <p:strVal val="ppt_x"/>
                                          </p:val>
                                        </p:tav>
                                      </p:tavLst>
                                    </p:anim>
                                    <p:anim calcmode="lin" valueType="num">
                                      <p:cBhvr additive="base">
                                        <p:cTn id="128" dur="500"/>
                                        <p:tgtEl>
                                          <p:spTgt spid="23"/>
                                        </p:tgtEl>
                                        <p:attrNameLst>
                                          <p:attrName>ppt_y</p:attrName>
                                        </p:attrNameLst>
                                      </p:cBhvr>
                                      <p:tavLst>
                                        <p:tav tm="0">
                                          <p:val>
                                            <p:strVal val="ppt_y"/>
                                          </p:val>
                                        </p:tav>
                                        <p:tav tm="100000">
                                          <p:val>
                                            <p:strVal val="1+ppt_h/2"/>
                                          </p:val>
                                        </p:tav>
                                      </p:tavLst>
                                    </p:anim>
                                    <p:set>
                                      <p:cBhvr>
                                        <p:cTn id="129" dur="1" fill="hold">
                                          <p:stCondLst>
                                            <p:cond delay="499"/>
                                          </p:stCondLst>
                                        </p:cTn>
                                        <p:tgtEl>
                                          <p:spTgt spid="23"/>
                                        </p:tgtEl>
                                        <p:attrNameLst>
                                          <p:attrName>style.visibility</p:attrName>
                                        </p:attrNameLst>
                                      </p:cBhvr>
                                      <p:to>
                                        <p:strVal val="hidden"/>
                                      </p:to>
                                    </p:set>
                                  </p:childTnLst>
                                </p:cTn>
                              </p:par>
                            </p:childTnLst>
                          </p:cTn>
                        </p:par>
                        <p:par>
                          <p:cTn id="130" fill="hold">
                            <p:stCondLst>
                              <p:cond delay="1000"/>
                            </p:stCondLst>
                            <p:childTnLst>
                              <p:par>
                                <p:cTn id="131" presetID="2" presetClass="exit" presetSubtype="4" fill="hold" nodeType="afterEffect">
                                  <p:stCondLst>
                                    <p:cond delay="0"/>
                                  </p:stCondLst>
                                  <p:childTnLst>
                                    <p:anim calcmode="lin" valueType="num">
                                      <p:cBhvr additive="base">
                                        <p:cTn id="132"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33" dur="500"/>
                                        <p:tgtEl>
                                          <p:spTgt spid="3">
                                            <p:txEl>
                                              <p:pRg st="6" end="6"/>
                                            </p:txEl>
                                          </p:spTgt>
                                        </p:tgtEl>
                                        <p:attrNameLst>
                                          <p:attrName>ppt_y</p:attrName>
                                        </p:attrNameLst>
                                      </p:cBhvr>
                                      <p:tavLst>
                                        <p:tav tm="0">
                                          <p:val>
                                            <p:strVal val="ppt_y"/>
                                          </p:val>
                                        </p:tav>
                                        <p:tav tm="100000">
                                          <p:val>
                                            <p:strVal val="1+ppt_h/2"/>
                                          </p:val>
                                        </p:tav>
                                      </p:tavLst>
                                    </p:anim>
                                    <p:set>
                                      <p:cBhvr>
                                        <p:cTn id="134" dur="1" fill="hold">
                                          <p:stCondLst>
                                            <p:cond delay="499"/>
                                          </p:stCondLst>
                                        </p:cTn>
                                        <p:tgtEl>
                                          <p:spTgt spid="3">
                                            <p:txEl>
                                              <p:pRg st="6" end="6"/>
                                            </p:txEl>
                                          </p:spTgt>
                                        </p:tgtEl>
                                        <p:attrNameLst>
                                          <p:attrName>style.visibility</p:attrName>
                                        </p:attrNameLst>
                                      </p:cBhvr>
                                      <p:to>
                                        <p:strVal val="hidden"/>
                                      </p:to>
                                    </p:set>
                                  </p:childTnLst>
                                </p:cTn>
                              </p:par>
                              <p:par>
                                <p:cTn id="135" presetID="2" presetClass="exit" presetSubtype="4" fill="hold" nodeType="withEffect">
                                  <p:stCondLst>
                                    <p:cond delay="0"/>
                                  </p:stCondLst>
                                  <p:childTnLst>
                                    <p:anim calcmode="lin" valueType="num">
                                      <p:cBhvr additive="base">
                                        <p:cTn id="136" dur="500"/>
                                        <p:tgtEl>
                                          <p:spTgt spid="25"/>
                                        </p:tgtEl>
                                        <p:attrNameLst>
                                          <p:attrName>ppt_x</p:attrName>
                                        </p:attrNameLst>
                                      </p:cBhvr>
                                      <p:tavLst>
                                        <p:tav tm="0">
                                          <p:val>
                                            <p:strVal val="ppt_x"/>
                                          </p:val>
                                        </p:tav>
                                        <p:tav tm="100000">
                                          <p:val>
                                            <p:strVal val="ppt_x"/>
                                          </p:val>
                                        </p:tav>
                                      </p:tavLst>
                                    </p:anim>
                                    <p:anim calcmode="lin" valueType="num">
                                      <p:cBhvr additive="base">
                                        <p:cTn id="137" dur="500"/>
                                        <p:tgtEl>
                                          <p:spTgt spid="25"/>
                                        </p:tgtEl>
                                        <p:attrNameLst>
                                          <p:attrName>ppt_y</p:attrName>
                                        </p:attrNameLst>
                                      </p:cBhvr>
                                      <p:tavLst>
                                        <p:tav tm="0">
                                          <p:val>
                                            <p:strVal val="ppt_y"/>
                                          </p:val>
                                        </p:tav>
                                        <p:tav tm="100000">
                                          <p:val>
                                            <p:strVal val="1+ppt_h/2"/>
                                          </p:val>
                                        </p:tav>
                                      </p:tavLst>
                                    </p:anim>
                                    <p:set>
                                      <p:cBhvr>
                                        <p:cTn id="138" dur="1" fill="hold">
                                          <p:stCondLst>
                                            <p:cond delay="499"/>
                                          </p:stCondLst>
                                        </p:cTn>
                                        <p:tgtEl>
                                          <p:spTgt spid="25"/>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64" presetClass="path" presetSubtype="0" accel="50000" decel="50000" fill="hold" grpId="1" nodeType="clickEffect">
                                  <p:stCondLst>
                                    <p:cond delay="0"/>
                                  </p:stCondLst>
                                  <p:childTnLst>
                                    <p:animMotion origin="layout" path="M 3.54167E-6 -1.85185E-6 L -0.00078 -0.09583 " pathEditMode="relative" rAng="0" ptsTypes="AA">
                                      <p:cBhvr>
                                        <p:cTn id="142" dur="2000" fill="hold"/>
                                        <p:tgtEl>
                                          <p:spTgt spid="9"/>
                                        </p:tgtEl>
                                        <p:attrNameLst>
                                          <p:attrName>ppt_x</p:attrName>
                                          <p:attrName>ppt_y</p:attrName>
                                        </p:attrNameLst>
                                      </p:cBhvr>
                                      <p:rCtr x="-39" y="-4792"/>
                                    </p:animMotion>
                                  </p:childTnLst>
                                </p:cTn>
                              </p:par>
                              <p:par>
                                <p:cTn id="143" presetID="64" presetClass="path" presetSubtype="0" accel="50000" decel="50000" fill="hold" nodeType="withEffect">
                                  <p:stCondLst>
                                    <p:cond delay="0"/>
                                  </p:stCondLst>
                                  <p:childTnLst>
                                    <p:animMotion origin="layout" path="M 2.29167E-6 -3.33333E-6 L -0.00156 -0.09861 " pathEditMode="relative" rAng="0" ptsTypes="AA">
                                      <p:cBhvr>
                                        <p:cTn id="144" dur="2000" fill="hold"/>
                                        <p:tgtEl>
                                          <p:spTgt spid="29"/>
                                        </p:tgtEl>
                                        <p:attrNameLst>
                                          <p:attrName>ppt_x</p:attrName>
                                          <p:attrName>ppt_y</p:attrName>
                                        </p:attrNameLst>
                                      </p:cBhvr>
                                      <p:rCtr x="-78" y="-4931"/>
                                    </p:animMotion>
                                  </p:childTnLst>
                                </p:cTn>
                              </p:par>
                            </p:childTnLst>
                          </p:cTn>
                        </p:par>
                      </p:childTnLst>
                    </p:cTn>
                  </p:par>
                  <p:par>
                    <p:cTn id="145" fill="hold">
                      <p:stCondLst>
                        <p:cond delay="indefinite"/>
                      </p:stCondLst>
                      <p:childTnLst>
                        <p:par>
                          <p:cTn id="146" fill="hold">
                            <p:stCondLst>
                              <p:cond delay="0"/>
                            </p:stCondLst>
                            <p:childTnLst>
                              <p:par>
                                <p:cTn id="147" presetID="64" presetClass="path" presetSubtype="0" accel="50000" decel="50000" fill="hold" grpId="1" nodeType="clickEffect">
                                  <p:stCondLst>
                                    <p:cond delay="0"/>
                                  </p:stCondLst>
                                  <p:childTnLst>
                                    <p:animMotion origin="layout" path="M -2.91667E-6 4.07407E-6 L -0.00078 -0.175 " pathEditMode="relative" rAng="0" ptsTypes="AA">
                                      <p:cBhvr>
                                        <p:cTn id="148" dur="2000" fill="hold"/>
                                        <p:tgtEl>
                                          <p:spTgt spid="10"/>
                                        </p:tgtEl>
                                        <p:attrNameLst>
                                          <p:attrName>ppt_x</p:attrName>
                                          <p:attrName>ppt_y</p:attrName>
                                        </p:attrNameLst>
                                      </p:cBhvr>
                                      <p:rCtr x="-39" y="-8750"/>
                                    </p:animMotion>
                                  </p:childTnLst>
                                </p:cTn>
                              </p:par>
                              <p:par>
                                <p:cTn id="149" presetID="64" presetClass="path" presetSubtype="0" accel="50000" decel="50000" fill="hold" nodeType="withEffect">
                                  <p:stCondLst>
                                    <p:cond delay="0"/>
                                  </p:stCondLst>
                                  <p:childTnLst>
                                    <p:animMotion origin="layout" path="M -1.875E-6 2.59259E-6 L -0.00234 -0.18056 " pathEditMode="relative" rAng="0" ptsTypes="AA">
                                      <p:cBhvr>
                                        <p:cTn id="150" dur="2000" fill="hold"/>
                                        <p:tgtEl>
                                          <p:spTgt spid="30"/>
                                        </p:tgtEl>
                                        <p:attrNameLst>
                                          <p:attrName>ppt_x</p:attrName>
                                          <p:attrName>ppt_y</p:attrName>
                                        </p:attrNameLst>
                                      </p:cBhvr>
                                      <p:rCtr x="-117" y="-9028"/>
                                    </p:animMotion>
                                  </p:childTnLst>
                                </p:cTn>
                              </p:par>
                            </p:childTnLst>
                          </p:cTn>
                        </p:par>
                      </p:childTnLst>
                    </p:cTn>
                  </p:par>
                  <p:par>
                    <p:cTn id="151" fill="hold">
                      <p:stCondLst>
                        <p:cond delay="indefinite"/>
                      </p:stCondLst>
                      <p:childTnLst>
                        <p:par>
                          <p:cTn id="152" fill="hold">
                            <p:stCondLst>
                              <p:cond delay="0"/>
                            </p:stCondLst>
                            <p:childTnLst>
                              <p:par>
                                <p:cTn id="153" presetID="64" presetClass="path" presetSubtype="0" accel="50000" decel="50000" fill="hold" grpId="1" nodeType="clickEffect">
                                  <p:stCondLst>
                                    <p:cond delay="0"/>
                                  </p:stCondLst>
                                  <p:childTnLst>
                                    <p:animMotion origin="layout" path="M -3.125E-6 -3.7037E-7 L -3.125E-6 -0.23611 " pathEditMode="relative" rAng="0" ptsTypes="AA">
                                      <p:cBhvr>
                                        <p:cTn id="154" dur="2000" fill="hold"/>
                                        <p:tgtEl>
                                          <p:spTgt spid="11"/>
                                        </p:tgtEl>
                                        <p:attrNameLst>
                                          <p:attrName>ppt_x</p:attrName>
                                          <p:attrName>ppt_y</p:attrName>
                                        </p:attrNameLst>
                                      </p:cBhvr>
                                      <p:rCtr x="0" y="-11806"/>
                                    </p:animMotion>
                                  </p:childTnLst>
                                </p:cTn>
                              </p:par>
                              <p:par>
                                <p:cTn id="155" presetID="64" presetClass="path" presetSubtype="0" accel="50000" decel="50000" fill="hold" nodeType="withEffect">
                                  <p:stCondLst>
                                    <p:cond delay="0"/>
                                  </p:stCondLst>
                                  <p:childTnLst>
                                    <p:animMotion origin="layout" path="M -0.01771 0.01041 L -0.01849 -0.2257 " pathEditMode="relative" rAng="0" ptsTypes="AA">
                                      <p:cBhvr>
                                        <p:cTn id="156" dur="2000" fill="hold"/>
                                        <p:tgtEl>
                                          <p:spTgt spid="31"/>
                                        </p:tgtEl>
                                        <p:attrNameLst>
                                          <p:attrName>ppt_x</p:attrName>
                                          <p:attrName>ppt_y</p:attrName>
                                        </p:attrNameLst>
                                      </p:cBhvr>
                                      <p:rCtr x="-39" y="-1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9" grpId="1"/>
      <p:bldP spid="10" grpId="0"/>
      <p:bldP spid="10" grpId="1"/>
      <p:bldP spid="11" grpId="0"/>
      <p:bldP spid="11" grpId="1"/>
      <p:bldP spid="27" grpId="0" animBg="1"/>
      <p:bldP spid="27" grpId="1" animBg="1"/>
      <p:bldP spid="28" grpId="0" animBg="1"/>
      <p:bldP spid="2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2016</a:t>
            </a:r>
            <a:endParaRPr lang="en-US" dirty="0"/>
          </a:p>
        </p:txBody>
      </p:sp>
      <p:sp>
        <p:nvSpPr>
          <p:cNvPr id="2" name="Title 1"/>
          <p:cNvSpPr>
            <a:spLocks noGrp="1"/>
          </p:cNvSpPr>
          <p:nvPr>
            <p:ph type="title"/>
          </p:nvPr>
        </p:nvSpPr>
        <p:spPr/>
        <p:txBody>
          <a:bodyPr/>
          <a:lstStyle/>
          <a:p>
            <a:r>
              <a:rPr lang="en-GB" b="1" dirty="0" smtClean="0"/>
              <a:t>Language in action</a:t>
            </a:r>
            <a:endParaRPr lang="en-GB" b="1" dirty="0"/>
          </a:p>
        </p:txBody>
      </p:sp>
      <p:sp>
        <p:nvSpPr>
          <p:cNvPr id="26" name="TextBox 25"/>
          <p:cNvSpPr txBox="1"/>
          <p:nvPr/>
        </p:nvSpPr>
        <p:spPr>
          <a:xfrm>
            <a:off x="931025" y="1629295"/>
            <a:ext cx="10050828" cy="3724096"/>
          </a:xfrm>
          <a:prstGeom prst="rect">
            <a:avLst/>
          </a:prstGeom>
          <a:noFill/>
        </p:spPr>
        <p:txBody>
          <a:bodyPr wrap="square" rtlCol="0">
            <a:spAutoFit/>
          </a:bodyPr>
          <a:lstStyle/>
          <a:p>
            <a:r>
              <a:rPr lang="en-GB" sz="2400" b="1" dirty="0" smtClean="0"/>
              <a:t>Mia:</a:t>
            </a:r>
            <a:r>
              <a:rPr lang="en-GB" sz="2400" b="1" dirty="0"/>
              <a:t>	</a:t>
            </a:r>
            <a:r>
              <a:rPr lang="en-GB" sz="2400" dirty="0" smtClean="0"/>
              <a:t>I’m really </a:t>
            </a:r>
            <a:r>
              <a:rPr lang="en-GB" sz="2400" dirty="0"/>
              <a:t> </a:t>
            </a:r>
            <a:r>
              <a:rPr lang="en-GB" sz="2400" dirty="0" smtClean="0"/>
              <a:t>                                  your birthday party next week, Jamie!</a:t>
            </a:r>
            <a:endParaRPr lang="en-GB" sz="2400" dirty="0"/>
          </a:p>
          <a:p>
            <a:r>
              <a:rPr lang="en-GB" sz="2400" b="1" dirty="0" smtClean="0"/>
              <a:t>Jamie:</a:t>
            </a:r>
            <a:r>
              <a:rPr lang="en-GB" sz="2400" b="1" dirty="0"/>
              <a:t>	</a:t>
            </a:r>
            <a:r>
              <a:rPr lang="en-GB" sz="2400" dirty="0" smtClean="0"/>
              <a:t>Me too! I can’t believe I’ll be eighteen. Did you </a:t>
            </a:r>
            <a:r>
              <a:rPr lang="en-GB" sz="2400" dirty="0"/>
              <a:t> </a:t>
            </a:r>
            <a:r>
              <a:rPr lang="en-GB" sz="2400" dirty="0" smtClean="0"/>
              <a:t>                what to wear?</a:t>
            </a:r>
            <a:endParaRPr lang="en-GB" sz="2400" dirty="0"/>
          </a:p>
          <a:p>
            <a:r>
              <a:rPr lang="en-GB" sz="2400" b="1" dirty="0" smtClean="0"/>
              <a:t>Mia: </a:t>
            </a:r>
            <a:r>
              <a:rPr lang="en-GB" sz="2400" b="1" dirty="0"/>
              <a:t>	</a:t>
            </a:r>
            <a:r>
              <a:rPr lang="en-GB" sz="2400" dirty="0" smtClean="0"/>
              <a:t>Yes. It’s a fancy dress party and I want to </a:t>
            </a:r>
            <a:r>
              <a:rPr lang="en-GB" sz="2400" dirty="0"/>
              <a:t> </a:t>
            </a:r>
            <a:r>
              <a:rPr lang="en-GB" sz="2400" dirty="0" smtClean="0"/>
              <a:t>                    from everyone, so 	I’m coming as Madonna – from the 80s! What about you?</a:t>
            </a:r>
            <a:endParaRPr lang="en-GB" sz="2400" dirty="0"/>
          </a:p>
          <a:p>
            <a:r>
              <a:rPr lang="en-GB" sz="2400" b="1" dirty="0" smtClean="0"/>
              <a:t>Jamie:</a:t>
            </a:r>
            <a:r>
              <a:rPr lang="en-GB" sz="2400" b="1" dirty="0"/>
              <a:t>	</a:t>
            </a:r>
            <a:r>
              <a:rPr lang="en-GB" sz="2400" dirty="0" smtClean="0"/>
              <a:t>Well, I can’t </a:t>
            </a:r>
            <a:r>
              <a:rPr lang="en-GB" sz="2400" dirty="0"/>
              <a:t> </a:t>
            </a:r>
            <a:r>
              <a:rPr lang="en-GB" sz="2400" dirty="0" smtClean="0"/>
              <a:t>                  whether to come as Michael Jackson or Alice 	Cooper. I 	</a:t>
            </a:r>
            <a:r>
              <a:rPr lang="en-GB" sz="2400" dirty="0"/>
              <a:t> </a:t>
            </a:r>
            <a:r>
              <a:rPr lang="en-GB" sz="2400" dirty="0" smtClean="0"/>
              <a:t>            hiring a costume from a shop and it’s quite 	expensive, I’m going to try them both tomorrow.</a:t>
            </a:r>
            <a:endParaRPr lang="en-GB" sz="2400" dirty="0"/>
          </a:p>
          <a:p>
            <a:r>
              <a:rPr lang="en-GB" sz="2400" b="1" dirty="0" smtClean="0"/>
              <a:t>Mia</a:t>
            </a:r>
            <a:r>
              <a:rPr lang="en-GB" sz="2400" b="1" dirty="0"/>
              <a:t>: 	</a:t>
            </a:r>
            <a:r>
              <a:rPr lang="en-GB" sz="2400" dirty="0" smtClean="0"/>
              <a:t>What about a cake or are you too old to                    candles now?</a:t>
            </a:r>
            <a:endParaRPr lang="en-GB" sz="2400" dirty="0"/>
          </a:p>
          <a:p>
            <a:r>
              <a:rPr lang="en-GB" sz="2400" b="1" dirty="0" smtClean="0"/>
              <a:t>Jamie:</a:t>
            </a:r>
            <a:r>
              <a:rPr lang="en-GB" sz="2400" dirty="0"/>
              <a:t>	</a:t>
            </a:r>
            <a:r>
              <a:rPr lang="en-GB" sz="2400" dirty="0" smtClean="0"/>
              <a:t>Not at all! You’re never too old to                 cake!</a:t>
            </a:r>
            <a:endParaRPr lang="en-GB" sz="2400" dirty="0"/>
          </a:p>
          <a:p>
            <a:endParaRPr lang="en-GB" sz="2000" dirty="0"/>
          </a:p>
        </p:txBody>
      </p:sp>
      <p:sp>
        <p:nvSpPr>
          <p:cNvPr id="27" name="TextBox 26"/>
          <p:cNvSpPr txBox="1"/>
          <p:nvPr/>
        </p:nvSpPr>
        <p:spPr>
          <a:xfrm>
            <a:off x="3029085" y="1632607"/>
            <a:ext cx="2694822" cy="461665"/>
          </a:xfrm>
          <a:prstGeom prst="rect">
            <a:avLst/>
          </a:prstGeom>
          <a:noFill/>
        </p:spPr>
        <p:txBody>
          <a:bodyPr wrap="square" rtlCol="0">
            <a:spAutoFit/>
          </a:bodyPr>
          <a:lstStyle/>
          <a:p>
            <a:r>
              <a:rPr lang="en-GB" sz="2400" b="1" dirty="0" smtClean="0">
                <a:solidFill>
                  <a:srgbClr val="00B0F0"/>
                </a:solidFill>
              </a:rPr>
              <a:t>looking forward to</a:t>
            </a:r>
            <a:endParaRPr lang="en-GB" sz="2400" b="1" dirty="0">
              <a:solidFill>
                <a:srgbClr val="00B0F0"/>
              </a:solidFill>
            </a:endParaRPr>
          </a:p>
        </p:txBody>
      </p:sp>
      <p:sp>
        <p:nvSpPr>
          <p:cNvPr id="28" name="TextBox 27"/>
          <p:cNvSpPr txBox="1"/>
          <p:nvPr/>
        </p:nvSpPr>
        <p:spPr>
          <a:xfrm>
            <a:off x="7707086" y="2001871"/>
            <a:ext cx="1401287" cy="461665"/>
          </a:xfrm>
          <a:prstGeom prst="rect">
            <a:avLst/>
          </a:prstGeom>
          <a:noFill/>
        </p:spPr>
        <p:txBody>
          <a:bodyPr wrap="square" rtlCol="0">
            <a:spAutoFit/>
          </a:bodyPr>
          <a:lstStyle/>
          <a:p>
            <a:r>
              <a:rPr lang="en-GB" sz="2400" b="1" dirty="0">
                <a:solidFill>
                  <a:srgbClr val="00B0F0"/>
                </a:solidFill>
              </a:rPr>
              <a:t>s</a:t>
            </a:r>
            <a:r>
              <a:rPr lang="en-GB" sz="2400" b="1" dirty="0" smtClean="0">
                <a:solidFill>
                  <a:srgbClr val="00B0F0"/>
                </a:solidFill>
              </a:rPr>
              <a:t>ort out</a:t>
            </a:r>
            <a:endParaRPr lang="en-GB" sz="2400" b="1" dirty="0">
              <a:solidFill>
                <a:srgbClr val="00B0F0"/>
              </a:solidFill>
            </a:endParaRPr>
          </a:p>
        </p:txBody>
      </p:sp>
      <p:sp>
        <p:nvSpPr>
          <p:cNvPr id="29" name="TextBox 28"/>
          <p:cNvSpPr txBox="1"/>
          <p:nvPr/>
        </p:nvSpPr>
        <p:spPr>
          <a:xfrm>
            <a:off x="6939341" y="2355850"/>
            <a:ext cx="2037133" cy="461665"/>
          </a:xfrm>
          <a:prstGeom prst="rect">
            <a:avLst/>
          </a:prstGeom>
          <a:noFill/>
        </p:spPr>
        <p:txBody>
          <a:bodyPr wrap="square" rtlCol="0">
            <a:spAutoFit/>
          </a:bodyPr>
          <a:lstStyle/>
          <a:p>
            <a:r>
              <a:rPr lang="en-GB" sz="2400" b="1" dirty="0" smtClean="0">
                <a:solidFill>
                  <a:srgbClr val="00B0F0"/>
                </a:solidFill>
              </a:rPr>
              <a:t>stand out</a:t>
            </a:r>
            <a:endParaRPr lang="en-GB" sz="2400" b="1" dirty="0">
              <a:solidFill>
                <a:srgbClr val="00B0F0"/>
              </a:solidFill>
            </a:endParaRPr>
          </a:p>
        </p:txBody>
      </p:sp>
      <p:sp>
        <p:nvSpPr>
          <p:cNvPr id="30" name="TextBox 29"/>
          <p:cNvSpPr txBox="1"/>
          <p:nvPr/>
        </p:nvSpPr>
        <p:spPr>
          <a:xfrm>
            <a:off x="3394566" y="3086707"/>
            <a:ext cx="1727628" cy="461665"/>
          </a:xfrm>
          <a:prstGeom prst="rect">
            <a:avLst/>
          </a:prstGeom>
          <a:noFill/>
        </p:spPr>
        <p:txBody>
          <a:bodyPr wrap="square" rtlCol="0">
            <a:spAutoFit/>
          </a:bodyPr>
          <a:lstStyle/>
          <a:p>
            <a:r>
              <a:rPr lang="en-GB" sz="2400" b="1" dirty="0" smtClean="0">
                <a:solidFill>
                  <a:srgbClr val="00B0F0"/>
                </a:solidFill>
              </a:rPr>
              <a:t>work out</a:t>
            </a:r>
            <a:endParaRPr lang="en-GB" sz="2400" b="1" dirty="0">
              <a:solidFill>
                <a:srgbClr val="00B0F0"/>
              </a:solidFill>
            </a:endParaRPr>
          </a:p>
        </p:txBody>
      </p:sp>
      <p:sp>
        <p:nvSpPr>
          <p:cNvPr id="31" name="TextBox 30"/>
          <p:cNvSpPr txBox="1"/>
          <p:nvPr/>
        </p:nvSpPr>
        <p:spPr>
          <a:xfrm>
            <a:off x="3029085" y="3468627"/>
            <a:ext cx="1811426" cy="461665"/>
          </a:xfrm>
          <a:prstGeom prst="rect">
            <a:avLst/>
          </a:prstGeom>
          <a:noFill/>
        </p:spPr>
        <p:txBody>
          <a:bodyPr wrap="square" rtlCol="0">
            <a:spAutoFit/>
          </a:bodyPr>
          <a:lstStyle/>
          <a:p>
            <a:r>
              <a:rPr lang="en-GB" sz="2400" b="1" dirty="0" smtClean="0">
                <a:solidFill>
                  <a:srgbClr val="00B0F0"/>
                </a:solidFill>
              </a:rPr>
              <a:t>looked into</a:t>
            </a:r>
            <a:endParaRPr lang="en-GB" sz="2400" b="1" dirty="0">
              <a:solidFill>
                <a:srgbClr val="00B0F0"/>
              </a:solidFill>
            </a:endParaRPr>
          </a:p>
        </p:txBody>
      </p:sp>
      <p:sp>
        <p:nvSpPr>
          <p:cNvPr id="32" name="TextBox 31"/>
          <p:cNvSpPr txBox="1"/>
          <p:nvPr/>
        </p:nvSpPr>
        <p:spPr>
          <a:xfrm>
            <a:off x="6887211" y="4177957"/>
            <a:ext cx="1520518" cy="461665"/>
          </a:xfrm>
          <a:prstGeom prst="rect">
            <a:avLst/>
          </a:prstGeom>
          <a:noFill/>
        </p:spPr>
        <p:txBody>
          <a:bodyPr wrap="square" rtlCol="0">
            <a:spAutoFit/>
          </a:bodyPr>
          <a:lstStyle/>
          <a:p>
            <a:r>
              <a:rPr lang="en-GB" sz="2400" b="1" dirty="0">
                <a:solidFill>
                  <a:srgbClr val="00B0F0"/>
                </a:solidFill>
              </a:rPr>
              <a:t>b</a:t>
            </a:r>
            <a:r>
              <a:rPr lang="en-GB" sz="2400" b="1" dirty="0" smtClean="0">
                <a:solidFill>
                  <a:srgbClr val="00B0F0"/>
                </a:solidFill>
              </a:rPr>
              <a:t>low out</a:t>
            </a:r>
            <a:endParaRPr lang="en-GB" sz="2400" b="1" dirty="0">
              <a:solidFill>
                <a:srgbClr val="00B0F0"/>
              </a:solidFill>
            </a:endParaRPr>
          </a:p>
        </p:txBody>
      </p:sp>
      <p:sp>
        <p:nvSpPr>
          <p:cNvPr id="34" name="TextBox 33"/>
          <p:cNvSpPr txBox="1"/>
          <p:nvPr/>
        </p:nvSpPr>
        <p:spPr>
          <a:xfrm>
            <a:off x="6083300" y="4556493"/>
            <a:ext cx="1249386" cy="461665"/>
          </a:xfrm>
          <a:prstGeom prst="rect">
            <a:avLst/>
          </a:prstGeom>
          <a:noFill/>
        </p:spPr>
        <p:txBody>
          <a:bodyPr wrap="square" rtlCol="0">
            <a:spAutoFit/>
          </a:bodyPr>
          <a:lstStyle/>
          <a:p>
            <a:r>
              <a:rPr lang="en-GB" sz="2400" b="1" dirty="0">
                <a:solidFill>
                  <a:srgbClr val="00B0F0"/>
                </a:solidFill>
              </a:rPr>
              <a:t>g</a:t>
            </a:r>
            <a:r>
              <a:rPr lang="en-GB" sz="2400" b="1" dirty="0" smtClean="0">
                <a:solidFill>
                  <a:srgbClr val="00B0F0"/>
                </a:solidFill>
              </a:rPr>
              <a:t>ive up</a:t>
            </a:r>
            <a:endParaRPr lang="en-GB" sz="2400" b="1" dirty="0">
              <a:solidFill>
                <a:srgbClr val="00B0F0"/>
              </a:solidFill>
            </a:endParaRPr>
          </a:p>
        </p:txBody>
      </p:sp>
    </p:spTree>
    <p:extLst>
      <p:ext uri="{BB962C8B-B14F-4D97-AF65-F5344CB8AC3E}">
        <p14:creationId xmlns:p14="http://schemas.microsoft.com/office/powerpoint/2010/main" val="34486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circle(in)">
                                      <p:cBhvr>
                                        <p:cTn id="11" dur="20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6">
                                            <p:txEl>
                                              <p:pRg st="1" end="1"/>
                                            </p:txEl>
                                          </p:spTgt>
                                        </p:tgtEl>
                                        <p:attrNameLst>
                                          <p:attrName>style.visibility</p:attrName>
                                        </p:attrNameLst>
                                      </p:cBhvr>
                                      <p:to>
                                        <p:strVal val="visible"/>
                                      </p:to>
                                    </p:set>
                                    <p:anim calcmode="lin" valueType="num">
                                      <p:cBhvr additive="base">
                                        <p:cTn id="16"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2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xEl>
                                              <p:pRg st="2" end="2"/>
                                            </p:txEl>
                                          </p:spTgt>
                                        </p:tgtEl>
                                        <p:attrNameLst>
                                          <p:attrName>style.visibility</p:attrName>
                                        </p:attrNameLst>
                                      </p:cBhvr>
                                      <p:to>
                                        <p:strVal val="visible"/>
                                      </p:to>
                                    </p:set>
                                    <p:anim calcmode="lin" valueType="num">
                                      <p:cBhvr additive="base">
                                        <p:cTn id="25"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circle(in)">
                                      <p:cBhvr>
                                        <p:cTn id="29" dur="2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6">
                                            <p:txEl>
                                              <p:pRg st="3" end="3"/>
                                            </p:txEl>
                                          </p:spTgt>
                                        </p:tgtEl>
                                        <p:attrNameLst>
                                          <p:attrName>style.visibility</p:attrName>
                                        </p:attrNameLst>
                                      </p:cBhvr>
                                      <p:to>
                                        <p:strVal val="visible"/>
                                      </p:to>
                                    </p:set>
                                    <p:anim calcmode="lin" valueType="num">
                                      <p:cBhvr additive="base">
                                        <p:cTn id="3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6">
                                            <p:txEl>
                                              <p:pRg st="3" end="3"/>
                                            </p:txEl>
                                          </p:spTgt>
                                        </p:tgtEl>
                                        <p:attrNameLst>
                                          <p:attrName>ppt_y</p:attrName>
                                        </p:attrNameLst>
                                      </p:cBhvr>
                                      <p:tavLst>
                                        <p:tav tm="0">
                                          <p:val>
                                            <p:strVal val="1+#ppt_h/2"/>
                                          </p:val>
                                        </p:tav>
                                        <p:tav tm="100000">
                                          <p:val>
                                            <p:strVal val="#ppt_y"/>
                                          </p:val>
                                        </p:tav>
                                      </p:tavLst>
                                    </p:anim>
                                  </p:childTnLst>
                                </p:cTn>
                              </p:par>
                              <p:par>
                                <p:cTn id="36" presetID="6"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ircle(in)">
                                      <p:cBhvr>
                                        <p:cTn id="38" dur="2000"/>
                                        <p:tgtEl>
                                          <p:spTgt spid="30"/>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ircle(in)">
                                      <p:cBhvr>
                                        <p:cTn id="41" dur="2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xEl>
                                              <p:pRg st="4" end="4"/>
                                            </p:txEl>
                                          </p:spTgt>
                                        </p:tgtEl>
                                        <p:attrNameLst>
                                          <p:attrName>style.visibility</p:attrName>
                                        </p:attrNameLst>
                                      </p:cBhvr>
                                      <p:to>
                                        <p:strVal val="visible"/>
                                      </p:to>
                                    </p:set>
                                    <p:anim calcmode="lin" valueType="num">
                                      <p:cBhvr additive="base">
                                        <p:cTn id="46"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6">
                                            <p:txEl>
                                              <p:pRg st="4" end="4"/>
                                            </p:txEl>
                                          </p:spTgt>
                                        </p:tgtEl>
                                        <p:attrNameLst>
                                          <p:attrName>ppt_y</p:attrName>
                                        </p:attrNameLst>
                                      </p:cBhvr>
                                      <p:tavLst>
                                        <p:tav tm="0">
                                          <p:val>
                                            <p:strVal val="1+#ppt_h/2"/>
                                          </p:val>
                                        </p:tav>
                                        <p:tav tm="100000">
                                          <p:val>
                                            <p:strVal val="#ppt_y"/>
                                          </p:val>
                                        </p:tav>
                                      </p:tavLst>
                                    </p:anim>
                                  </p:childTnLst>
                                </p:cTn>
                              </p:par>
                              <p:par>
                                <p:cTn id="48" presetID="6" presetClass="entr" presetSubtype="1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circle(in)">
                                      <p:cBhvr>
                                        <p:cTn id="50" dur="20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5" end="5"/>
                                            </p:txEl>
                                          </p:spTgt>
                                        </p:tgtEl>
                                        <p:attrNameLst>
                                          <p:attrName>style.visibility</p:attrName>
                                        </p:attrNameLst>
                                      </p:cBhvr>
                                      <p:to>
                                        <p:strVal val="visible"/>
                                      </p:to>
                                    </p:set>
                                    <p:anim calcmode="lin" valueType="num">
                                      <p:cBhvr additive="base">
                                        <p:cTn id="55"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5" end="5"/>
                                            </p:txEl>
                                          </p:spTgt>
                                        </p:tgtEl>
                                        <p:attrNameLst>
                                          <p:attrName>ppt_y</p:attrName>
                                        </p:attrNameLst>
                                      </p:cBhvr>
                                      <p:tavLst>
                                        <p:tav tm="0">
                                          <p:val>
                                            <p:strVal val="1+#ppt_h/2"/>
                                          </p:val>
                                        </p:tav>
                                        <p:tav tm="100000">
                                          <p:val>
                                            <p:strVal val="#ppt_y"/>
                                          </p:val>
                                        </p:tav>
                                      </p:tavLst>
                                    </p:anim>
                                  </p:childTnLst>
                                </p:cTn>
                              </p:par>
                              <p:par>
                                <p:cTn id="57" presetID="6" presetClass="entr" presetSubtype="16"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circle(in)">
                                      <p:cBhvr>
                                        <p:cTn id="5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581891" y="1066800"/>
            <a:ext cx="10939549" cy="5250873"/>
          </a:xfrm>
        </p:spPr>
        <p:txBody>
          <a:bodyPr>
            <a:normAutofit fontScale="85000" lnSpcReduction="10000"/>
          </a:bodyPr>
          <a:lstStyle/>
          <a:p>
            <a:pPr marL="0" indent="0">
              <a:buNone/>
            </a:pPr>
            <a:r>
              <a:rPr lang="en-GB" dirty="0" smtClean="0"/>
              <a:t>A phrasal verb is a combination of a verb with a preposition or an adverb – this creates a new verb which often has a meaning that is completely different from the verb alone. For example, the verb ‘look’ means ‘use your eyes in order to see something’, but the phrasal verb ‘look after’ means ‘to take care of someone or something’. Phrasal verbs are frequent in both spoken and written English.</a:t>
            </a:r>
          </a:p>
          <a:p>
            <a:pPr marL="0" indent="0">
              <a:buNone/>
            </a:pPr>
            <a:r>
              <a:rPr lang="en-GB" b="1" dirty="0" smtClean="0"/>
              <a:t>1 Most phrasal verbs have two parts.</a:t>
            </a:r>
            <a:endParaRPr lang="en-GB" b="1" i="1" dirty="0" smtClean="0"/>
          </a:p>
          <a:p>
            <a:pPr marL="0" indent="0">
              <a:buNone/>
            </a:pPr>
            <a:r>
              <a:rPr lang="en-GB" i="1" dirty="0" smtClean="0"/>
              <a:t>I can’t </a:t>
            </a:r>
            <a:r>
              <a:rPr lang="en-GB" b="1" i="1" dirty="0" smtClean="0">
                <a:solidFill>
                  <a:srgbClr val="00B0F0"/>
                </a:solidFill>
              </a:rPr>
              <a:t>work out the answer</a:t>
            </a:r>
            <a:r>
              <a:rPr lang="en-GB" dirty="0" smtClean="0"/>
              <a:t>.</a:t>
            </a:r>
            <a:endParaRPr lang="en-GB" dirty="0"/>
          </a:p>
          <a:p>
            <a:pPr marL="0" indent="0">
              <a:buNone/>
            </a:pPr>
            <a:r>
              <a:rPr lang="en-GB" i="1" dirty="0" smtClean="0"/>
              <a:t>I always </a:t>
            </a:r>
            <a:r>
              <a:rPr lang="en-GB" b="1" i="1" dirty="0" smtClean="0">
                <a:solidFill>
                  <a:srgbClr val="00B0F0"/>
                </a:solidFill>
              </a:rPr>
              <a:t>look after</a:t>
            </a:r>
            <a:r>
              <a:rPr lang="en-GB" i="1" dirty="0" smtClean="0"/>
              <a:t> other people’s things. </a:t>
            </a:r>
            <a:endParaRPr lang="en-GB" dirty="0" smtClean="0"/>
          </a:p>
          <a:p>
            <a:pPr marL="0" indent="0">
              <a:buNone/>
            </a:pPr>
            <a:endParaRPr lang="en-GB" dirty="0" smtClean="0"/>
          </a:p>
          <a:p>
            <a:pPr marL="0" indent="0">
              <a:lnSpc>
                <a:spcPct val="100000"/>
              </a:lnSpc>
              <a:buNone/>
            </a:pPr>
            <a:r>
              <a:rPr lang="en-GB" b="1" dirty="0" smtClean="0"/>
              <a:t>2 </a:t>
            </a:r>
            <a:r>
              <a:rPr lang="en-GB" b="1" dirty="0"/>
              <a:t>With some phrasal verbs, the two parts can be separated by the object of the verb.</a:t>
            </a:r>
          </a:p>
          <a:p>
            <a:pPr marL="0" indent="0">
              <a:lnSpc>
                <a:spcPct val="100000"/>
              </a:lnSpc>
              <a:buNone/>
            </a:pPr>
            <a:r>
              <a:rPr lang="en-GB" i="1" dirty="0"/>
              <a:t>I </a:t>
            </a:r>
            <a:r>
              <a:rPr lang="en-GB" b="1" i="1" dirty="0">
                <a:solidFill>
                  <a:srgbClr val="00B0F0"/>
                </a:solidFill>
              </a:rPr>
              <a:t>worked out </a:t>
            </a:r>
            <a:r>
              <a:rPr lang="en-GB" i="1" dirty="0"/>
              <a:t>the answer. </a:t>
            </a:r>
          </a:p>
          <a:p>
            <a:pPr marL="0" indent="0">
              <a:lnSpc>
                <a:spcPct val="100000"/>
              </a:lnSpc>
              <a:buNone/>
            </a:pPr>
            <a:r>
              <a:rPr lang="en-GB" b="1" dirty="0"/>
              <a:t>However, when the object is a pronoun, it must come between the two parts.</a:t>
            </a:r>
          </a:p>
          <a:p>
            <a:pPr marL="0" indent="0">
              <a:lnSpc>
                <a:spcPct val="100000"/>
              </a:lnSpc>
              <a:buNone/>
            </a:pPr>
            <a:r>
              <a:rPr lang="en-GB" i="1" dirty="0"/>
              <a:t>I worked </a:t>
            </a:r>
            <a:r>
              <a:rPr lang="en-GB" b="1" i="1" dirty="0">
                <a:solidFill>
                  <a:srgbClr val="00B0F0"/>
                </a:solidFill>
              </a:rPr>
              <a:t>it </a:t>
            </a:r>
            <a:r>
              <a:rPr lang="en-GB" i="1" dirty="0" smtClean="0"/>
              <a:t>out.</a:t>
            </a:r>
            <a:endParaRPr lang="en-GB" i="1" dirty="0"/>
          </a:p>
        </p:txBody>
      </p:sp>
      <p:sp>
        <p:nvSpPr>
          <p:cNvPr id="4" name="Footer Placeholder 3"/>
          <p:cNvSpPr>
            <a:spLocks noGrp="1"/>
          </p:cNvSpPr>
          <p:nvPr>
            <p:ph type="ftr" sz="quarter" idx="11"/>
          </p:nvPr>
        </p:nvSpPr>
        <p:spPr/>
        <p:txBody>
          <a:bodyPr/>
          <a:lstStyle/>
          <a:p>
            <a:r>
              <a:rPr lang="en-US" smtClean="0"/>
              <a:t>© Cambridge University Press 2016</a:t>
            </a:r>
            <a:endParaRPr lang="en-US" dirty="0"/>
          </a:p>
        </p:txBody>
      </p:sp>
      <p:sp>
        <p:nvSpPr>
          <p:cNvPr id="2" name="Title 1"/>
          <p:cNvSpPr>
            <a:spLocks noGrp="1"/>
          </p:cNvSpPr>
          <p:nvPr>
            <p:ph type="title"/>
          </p:nvPr>
        </p:nvSpPr>
        <p:spPr>
          <a:xfrm>
            <a:off x="572200" y="82500"/>
            <a:ext cx="10515600" cy="1325563"/>
          </a:xfrm>
        </p:spPr>
        <p:txBody>
          <a:bodyPr/>
          <a:lstStyle/>
          <a:p>
            <a:r>
              <a:rPr lang="en-GB" b="1" dirty="0" smtClean="0"/>
              <a:t>Can you remember the rules?</a:t>
            </a:r>
            <a:endParaRPr lang="en-GB" b="1" dirty="0"/>
          </a:p>
        </p:txBody>
      </p:sp>
      <p:sp>
        <p:nvSpPr>
          <p:cNvPr id="6" name="TextBox 5"/>
          <p:cNvSpPr txBox="1"/>
          <p:nvPr/>
        </p:nvSpPr>
        <p:spPr>
          <a:xfrm>
            <a:off x="4148919" y="2987678"/>
            <a:ext cx="3220872" cy="461665"/>
          </a:xfrm>
          <a:prstGeom prst="rect">
            <a:avLst/>
          </a:prstGeom>
          <a:noFill/>
        </p:spPr>
        <p:txBody>
          <a:bodyPr wrap="square" rtlCol="0">
            <a:spAutoFit/>
          </a:bodyPr>
          <a:lstStyle/>
          <a:p>
            <a:r>
              <a:rPr lang="en-GB" sz="2400" b="1" i="1" dirty="0">
                <a:solidFill>
                  <a:srgbClr val="00B0F0"/>
                </a:solidFill>
              </a:rPr>
              <a:t> </a:t>
            </a:r>
            <a:r>
              <a:rPr lang="en-GB" sz="2400" dirty="0"/>
              <a:t>(find by thinking</a:t>
            </a:r>
            <a:r>
              <a:rPr lang="en-GB" sz="2400" dirty="0" smtClean="0"/>
              <a:t>)</a:t>
            </a:r>
            <a:endParaRPr lang="en-US" sz="2400" dirty="0"/>
          </a:p>
        </p:txBody>
      </p:sp>
      <p:sp>
        <p:nvSpPr>
          <p:cNvPr id="7" name="TextBox 6"/>
          <p:cNvSpPr txBox="1"/>
          <p:nvPr/>
        </p:nvSpPr>
        <p:spPr>
          <a:xfrm>
            <a:off x="5609230" y="3392390"/>
            <a:ext cx="3220872" cy="461665"/>
          </a:xfrm>
          <a:prstGeom prst="rect">
            <a:avLst/>
          </a:prstGeom>
          <a:noFill/>
        </p:spPr>
        <p:txBody>
          <a:bodyPr wrap="square" rtlCol="0">
            <a:spAutoFit/>
          </a:bodyPr>
          <a:lstStyle/>
          <a:p>
            <a:r>
              <a:rPr lang="en-GB" sz="2400" b="1" i="1" dirty="0">
                <a:solidFill>
                  <a:srgbClr val="00B0F0"/>
                </a:solidFill>
              </a:rPr>
              <a:t> </a:t>
            </a:r>
            <a:r>
              <a:rPr lang="en-GB" sz="2400" dirty="0" smtClean="0"/>
              <a:t>(take care of)</a:t>
            </a:r>
            <a:endParaRPr lang="en-US" sz="2400" dirty="0"/>
          </a:p>
        </p:txBody>
      </p:sp>
      <p:sp>
        <p:nvSpPr>
          <p:cNvPr id="8" name="TextBox 7"/>
          <p:cNvSpPr txBox="1"/>
          <p:nvPr/>
        </p:nvSpPr>
        <p:spPr>
          <a:xfrm>
            <a:off x="2819399" y="5655775"/>
            <a:ext cx="4158303" cy="461665"/>
          </a:xfrm>
          <a:prstGeom prst="rect">
            <a:avLst/>
          </a:prstGeom>
          <a:noFill/>
        </p:spPr>
        <p:txBody>
          <a:bodyPr wrap="square" rtlCol="0">
            <a:spAutoFit/>
          </a:bodyPr>
          <a:lstStyle/>
          <a:p>
            <a:r>
              <a:rPr lang="en-GB" sz="2400" dirty="0" smtClean="0"/>
              <a:t>NOT     </a:t>
            </a:r>
            <a:r>
              <a:rPr lang="en-GB" sz="2400" i="1" dirty="0" smtClean="0"/>
              <a:t>I </a:t>
            </a:r>
            <a:r>
              <a:rPr lang="en-GB" sz="2400" i="1" dirty="0" smtClean="0">
                <a:solidFill>
                  <a:srgbClr val="00B0F0"/>
                </a:solidFill>
              </a:rPr>
              <a:t>worked</a:t>
            </a:r>
            <a:r>
              <a:rPr lang="en-GB" sz="2400" i="1" dirty="0" smtClean="0"/>
              <a:t> out </a:t>
            </a:r>
            <a:r>
              <a:rPr lang="en-GB" sz="2400" i="1" dirty="0" smtClean="0">
                <a:solidFill>
                  <a:srgbClr val="00B0F0"/>
                </a:solidFill>
              </a:rPr>
              <a:t>it</a:t>
            </a:r>
            <a:r>
              <a:rPr lang="en-GB" sz="2400" i="1" dirty="0" smtClean="0"/>
              <a:t>.</a:t>
            </a:r>
            <a:endParaRPr lang="en-US" sz="2400" i="1" dirty="0"/>
          </a:p>
        </p:txBody>
      </p:sp>
      <p:sp>
        <p:nvSpPr>
          <p:cNvPr id="9" name="TextBox 8"/>
          <p:cNvSpPr txBox="1"/>
          <p:nvPr/>
        </p:nvSpPr>
        <p:spPr>
          <a:xfrm>
            <a:off x="4683315" y="4743450"/>
            <a:ext cx="3807725" cy="461665"/>
          </a:xfrm>
          <a:prstGeom prst="rect">
            <a:avLst/>
          </a:prstGeom>
          <a:noFill/>
        </p:spPr>
        <p:txBody>
          <a:bodyPr wrap="square" rtlCol="0">
            <a:spAutoFit/>
          </a:bodyPr>
          <a:lstStyle/>
          <a:p>
            <a:r>
              <a:rPr lang="en-GB" sz="2400" i="1" dirty="0" smtClean="0"/>
              <a:t>I </a:t>
            </a:r>
            <a:r>
              <a:rPr lang="en-GB" sz="2400" b="1" i="1" dirty="0" smtClean="0">
                <a:solidFill>
                  <a:srgbClr val="00B0F0"/>
                </a:solidFill>
              </a:rPr>
              <a:t>worked</a:t>
            </a:r>
            <a:r>
              <a:rPr lang="en-GB" sz="2400" i="1" dirty="0" smtClean="0"/>
              <a:t> the answer </a:t>
            </a:r>
            <a:r>
              <a:rPr lang="en-GB" sz="2400" b="1" i="1" dirty="0" smtClean="0">
                <a:solidFill>
                  <a:srgbClr val="00B0F0"/>
                </a:solidFill>
              </a:rPr>
              <a:t>out</a:t>
            </a:r>
            <a:r>
              <a:rPr lang="en-GB" sz="2400" i="1" dirty="0" smtClean="0"/>
              <a:t>.</a:t>
            </a:r>
            <a:endParaRPr lang="en-US" sz="2400" i="1" dirty="0"/>
          </a:p>
        </p:txBody>
      </p:sp>
      <p:sp>
        <p:nvSpPr>
          <p:cNvPr id="10" name="TextBox 9"/>
          <p:cNvSpPr txBox="1"/>
          <p:nvPr/>
        </p:nvSpPr>
        <p:spPr>
          <a:xfrm>
            <a:off x="3949890" y="4743450"/>
            <a:ext cx="631635" cy="461665"/>
          </a:xfrm>
          <a:prstGeom prst="rect">
            <a:avLst/>
          </a:prstGeom>
          <a:noFill/>
        </p:spPr>
        <p:txBody>
          <a:bodyPr wrap="square" rtlCol="0">
            <a:spAutoFit/>
          </a:bodyPr>
          <a:lstStyle/>
          <a:p>
            <a:r>
              <a:rPr lang="en-GB" sz="2400" dirty="0" smtClean="0"/>
              <a:t>OR</a:t>
            </a:r>
            <a:endParaRPr lang="en-US" sz="2400" dirty="0"/>
          </a:p>
        </p:txBody>
      </p:sp>
      <p:cxnSp>
        <p:nvCxnSpPr>
          <p:cNvPr id="12" name="Straight Connector 11"/>
          <p:cNvCxnSpPr/>
          <p:nvPr/>
        </p:nvCxnSpPr>
        <p:spPr>
          <a:xfrm>
            <a:off x="3752850" y="5905814"/>
            <a:ext cx="2006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19399" y="5655773"/>
            <a:ext cx="3143251" cy="461665"/>
          </a:xfrm>
          <a:prstGeom prst="rect">
            <a:avLst/>
          </a:prstGeom>
          <a:noFill/>
        </p:spPr>
        <p:txBody>
          <a:bodyPr wrap="square" rtlCol="0">
            <a:spAutoFit/>
          </a:bodyPr>
          <a:lstStyle/>
          <a:p>
            <a:r>
              <a:rPr lang="en-GB" sz="2400" dirty="0" smtClean="0">
                <a:solidFill>
                  <a:srgbClr val="FF0000"/>
                </a:solidFill>
              </a:rPr>
              <a:t>NOT     </a:t>
            </a:r>
            <a:r>
              <a:rPr lang="en-GB" sz="2400" i="1" dirty="0" smtClean="0">
                <a:solidFill>
                  <a:srgbClr val="FF0000"/>
                </a:solidFill>
              </a:rPr>
              <a:t>I worked out it.</a:t>
            </a:r>
            <a:endParaRPr lang="en-US" sz="2400" i="1" dirty="0">
              <a:solidFill>
                <a:srgbClr val="FF0000"/>
              </a:solidFill>
            </a:endParaRPr>
          </a:p>
        </p:txBody>
      </p:sp>
    </p:spTree>
    <p:extLst>
      <p:ext uri="{BB962C8B-B14F-4D97-AF65-F5344CB8AC3E}">
        <p14:creationId xmlns:p14="http://schemas.microsoft.com/office/powerpoint/2010/main" val="14267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2000"/>
                            </p:stCondLst>
                            <p:childTnLst>
                              <p:par>
                                <p:cTn id="21" presetID="45" presetClass="entr" presetSubtype="0"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2000"/>
                                        <p:tgtEl>
                                          <p:spTgt spid="6">
                                            <p:txEl>
                                              <p:pRg st="0" end="0"/>
                                            </p:txEl>
                                          </p:spTgt>
                                        </p:tgtEl>
                                      </p:cBhvr>
                                    </p:animEffect>
                                    <p:anim calcmode="lin" valueType="num">
                                      <p:cBhvr>
                                        <p:cTn id="24"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5"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heel(1)">
                                      <p:cBhvr>
                                        <p:cTn id="30" dur="2000"/>
                                        <p:tgtEl>
                                          <p:spTgt spid="3">
                                            <p:txEl>
                                              <p:pRg st="3" end="3"/>
                                            </p:txEl>
                                          </p:spTgt>
                                        </p:tgtEl>
                                      </p:cBhvr>
                                    </p:animEffect>
                                  </p:childTnLst>
                                </p:cTn>
                              </p:par>
                            </p:childTnLst>
                          </p:cTn>
                        </p:par>
                        <p:par>
                          <p:cTn id="31" fill="hold">
                            <p:stCondLst>
                              <p:cond delay="2000"/>
                            </p:stCondLst>
                            <p:childTnLst>
                              <p:par>
                                <p:cTn id="32" presetID="45" presetClass="entr" presetSubtype="0" fill="hold" nodeType="after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2000"/>
                                        <p:tgtEl>
                                          <p:spTgt spid="7">
                                            <p:txEl>
                                              <p:pRg st="0" end="0"/>
                                            </p:txEl>
                                          </p:spTgt>
                                        </p:tgtEl>
                                      </p:cBhvr>
                                    </p:animEffect>
                                    <p:anim calcmode="lin" valueType="num">
                                      <p:cBhvr>
                                        <p:cTn id="35"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6"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heel(1)">
                                      <p:cBhvr>
                                        <p:cTn id="48" dur="2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10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20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1000"/>
                                        <p:tgtEl>
                                          <p:spTgt spid="3">
                                            <p:txEl>
                                              <p:pRg st="7" end="7"/>
                                            </p:txEl>
                                          </p:spTgt>
                                        </p:tgtEl>
                                      </p:cBhvr>
                                    </p:animEffect>
                                    <p:anim calcmode="lin" valueType="num">
                                      <p:cBhvr>
                                        <p:cTn id="6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Effect transition="in" filter="wheel(1)">
                                      <p:cBhvr>
                                        <p:cTn id="72" dur="2000"/>
                                        <p:tgtEl>
                                          <p:spTgt spid="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8">
                                            <p:txEl>
                                              <p:pRg st="0" end="0"/>
                                            </p:txEl>
                                          </p:spTgt>
                                        </p:tgtEl>
                                        <p:attrNameLst>
                                          <p:attrName>style.visibility</p:attrName>
                                        </p:attrNameLst>
                                      </p:cBhvr>
                                      <p:to>
                                        <p:strVal val="visible"/>
                                      </p:to>
                                    </p:set>
                                    <p:animEffect transition="in" filter="circle(in)">
                                      <p:cBhvr>
                                        <p:cTn id="77" dur="2000"/>
                                        <p:tgtEl>
                                          <p:spTgt spid="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2000"/>
                                        <p:tgtEl>
                                          <p:spTgt spid="12"/>
                                        </p:tgtEl>
                                      </p:cBhvr>
                                    </p:animEffect>
                                    <p:anim calcmode="lin" valueType="num">
                                      <p:cBhvr>
                                        <p:cTn id="83" dur="2000" fill="hold"/>
                                        <p:tgtEl>
                                          <p:spTgt spid="12"/>
                                        </p:tgtEl>
                                        <p:attrNameLst>
                                          <p:attrName>ppt_w</p:attrName>
                                        </p:attrNameLst>
                                      </p:cBhvr>
                                      <p:tavLst>
                                        <p:tav tm="0" fmla="#ppt_w*sin(2.5*pi*$)">
                                          <p:val>
                                            <p:fltVal val="0"/>
                                          </p:val>
                                        </p:tav>
                                        <p:tav tm="100000">
                                          <p:val>
                                            <p:fltVal val="1"/>
                                          </p:val>
                                        </p:tav>
                                      </p:tavLst>
                                    </p:anim>
                                    <p:anim calcmode="lin" valueType="num">
                                      <p:cBhvr>
                                        <p:cTn id="8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14">
                                            <p:txEl>
                                              <p:pRg st="0" end="0"/>
                                            </p:txEl>
                                          </p:spTgt>
                                        </p:tgtEl>
                                        <p:attrNameLst>
                                          <p:attrName>style.visibility</p:attrName>
                                        </p:attrNameLst>
                                      </p:cBhvr>
                                      <p:to>
                                        <p:strVal val="visible"/>
                                      </p:to>
                                    </p:set>
                                    <p:animEffect transition="in" filter="circle(in)">
                                      <p:cBhvr>
                                        <p:cTn id="89" dur="2000"/>
                                        <p:tgtEl>
                                          <p:spTgt spid="14">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8">
                                            <p:txEl>
                                              <p:pRg st="0" end="0"/>
                                            </p:txEl>
                                          </p:spTgt>
                                        </p:tgtEl>
                                        <p:attrNameLst>
                                          <p:attrName>style.visibility</p:attrName>
                                        </p:attrNameLst>
                                      </p:cBhvr>
                                      <p:to>
                                        <p:strVal val="hidden"/>
                                      </p:to>
                                    </p:set>
                                  </p:childTnLst>
                                </p:cTn>
                              </p:par>
                              <p:par>
                                <p:cTn id="94" presetID="14" presetClass="exit" presetSubtype="10" fill="hold" grpId="0" nodeType="withEffect">
                                  <p:stCondLst>
                                    <p:cond delay="0"/>
                                  </p:stCondLst>
                                  <p:childTnLst>
                                    <p:animEffect transition="out" filter="randombar(horizontal)">
                                      <p:cBhvr>
                                        <p:cTn id="95" dur="500"/>
                                        <p:tgtEl>
                                          <p:spTgt spid="14">
                                            <p:txEl>
                                              <p:pRg st="0" end="0"/>
                                            </p:txEl>
                                          </p:spTgt>
                                        </p:tgtEl>
                                      </p:cBhvr>
                                    </p:animEffect>
                                    <p:set>
                                      <p:cBhvr>
                                        <p:cTn id="96" dur="1" fill="hold">
                                          <p:stCondLst>
                                            <p:cond delay="499"/>
                                          </p:stCondLst>
                                        </p:cTn>
                                        <p:tgtEl>
                                          <p:spTgt spid="14">
                                            <p:txEl>
                                              <p:pRg st="0" end="0"/>
                                            </p:txEl>
                                          </p:spTgt>
                                        </p:tgtEl>
                                        <p:attrNameLst>
                                          <p:attrName>style.visibility</p:attrName>
                                        </p:attrNameLst>
                                      </p:cBhvr>
                                      <p:to>
                                        <p:strVal val="hidden"/>
                                      </p:to>
                                    </p:set>
                                  </p:childTnLst>
                                </p:cTn>
                              </p:par>
                              <p:par>
                                <p:cTn id="97" presetID="14" presetClass="exit" presetSubtype="10" fill="hold" nodeType="withEffect">
                                  <p:stCondLst>
                                    <p:cond delay="0"/>
                                  </p:stCondLst>
                                  <p:childTnLst>
                                    <p:animEffect transition="out" filter="randombar(horizontal)">
                                      <p:cBhvr>
                                        <p:cTn id="98" dur="500"/>
                                        <p:tgtEl>
                                          <p:spTgt spid="12"/>
                                        </p:tgtEl>
                                      </p:cBhvr>
                                    </p:animEffect>
                                    <p:set>
                                      <p:cBhvr>
                                        <p:cTn id="9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P spid="10" grpId="0"/>
      <p:bldP spid="1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681645" y="1213658"/>
            <a:ext cx="10823170" cy="5120639"/>
          </a:xfrm>
        </p:spPr>
        <p:txBody>
          <a:bodyPr>
            <a:normAutofit fontScale="92500" lnSpcReduction="10000"/>
          </a:bodyPr>
          <a:lstStyle/>
          <a:p>
            <a:pPr marL="0" indent="0">
              <a:lnSpc>
                <a:spcPct val="100000"/>
              </a:lnSpc>
              <a:buNone/>
            </a:pPr>
            <a:r>
              <a:rPr lang="en-GB" b="1" dirty="0" smtClean="0"/>
              <a:t>3 In other phrasal verbs, these parts can never be separated.</a:t>
            </a:r>
          </a:p>
          <a:p>
            <a:pPr marL="0" indent="0">
              <a:lnSpc>
                <a:spcPct val="100000"/>
              </a:lnSpc>
              <a:buNone/>
            </a:pPr>
            <a:r>
              <a:rPr lang="en-GB" i="1" dirty="0" smtClean="0"/>
              <a:t>I </a:t>
            </a:r>
            <a:r>
              <a:rPr lang="en-GB" b="1" i="1" dirty="0" smtClean="0">
                <a:solidFill>
                  <a:srgbClr val="00B0F0"/>
                </a:solidFill>
              </a:rPr>
              <a:t>look after </a:t>
            </a:r>
            <a:r>
              <a:rPr lang="en-GB" i="1" dirty="0" smtClean="0"/>
              <a:t>my clothes. </a:t>
            </a:r>
          </a:p>
          <a:p>
            <a:pPr marL="0" indent="0">
              <a:lnSpc>
                <a:spcPct val="100000"/>
              </a:lnSpc>
              <a:buNone/>
            </a:pPr>
            <a:endParaRPr lang="en-GB" dirty="0" smtClean="0"/>
          </a:p>
          <a:p>
            <a:pPr marL="0" indent="0">
              <a:lnSpc>
                <a:spcPct val="100000"/>
              </a:lnSpc>
              <a:buNone/>
            </a:pPr>
            <a:r>
              <a:rPr lang="en-GB" b="1" dirty="0" smtClean="0"/>
              <a:t>4 To find out if a phrasal verb can be split or not, look in a dictionary.</a:t>
            </a:r>
          </a:p>
          <a:p>
            <a:pPr marL="0" indent="0">
              <a:lnSpc>
                <a:spcPct val="100000"/>
              </a:lnSpc>
              <a:buNone/>
            </a:pPr>
            <a:r>
              <a:rPr lang="en-GB" dirty="0" smtClean="0"/>
              <a:t>If it </a:t>
            </a:r>
            <a:r>
              <a:rPr lang="en-GB" u="sng" dirty="0" smtClean="0"/>
              <a:t>can</a:t>
            </a:r>
            <a:r>
              <a:rPr lang="en-GB" dirty="0" smtClean="0"/>
              <a:t> be split, it will be listed: work</a:t>
            </a:r>
            <a:r>
              <a:rPr lang="en-GB" b="1" dirty="0" smtClean="0"/>
              <a:t> </a:t>
            </a:r>
            <a:r>
              <a:rPr lang="en-GB" b="1" dirty="0" err="1" smtClean="0"/>
              <a:t>st</a:t>
            </a:r>
            <a:r>
              <a:rPr lang="en-GB" b="1" dirty="0" smtClean="0"/>
              <a:t> </a:t>
            </a:r>
            <a:r>
              <a:rPr lang="en-GB" dirty="0" smtClean="0"/>
              <a:t>out</a:t>
            </a:r>
          </a:p>
          <a:p>
            <a:pPr marL="0" indent="0">
              <a:lnSpc>
                <a:spcPct val="100000"/>
              </a:lnSpc>
              <a:buNone/>
            </a:pPr>
            <a:r>
              <a:rPr lang="en-GB" dirty="0" smtClean="0"/>
              <a:t>If it </a:t>
            </a:r>
            <a:r>
              <a:rPr lang="en-GB" u="sng" dirty="0" smtClean="0"/>
              <a:t>can’t</a:t>
            </a:r>
            <a:r>
              <a:rPr lang="en-GB" dirty="0" smtClean="0"/>
              <a:t> be split, it will be listed: look after </a:t>
            </a:r>
            <a:r>
              <a:rPr lang="en-GB" b="1" dirty="0" err="1" smtClean="0"/>
              <a:t>sb</a:t>
            </a:r>
            <a:endParaRPr lang="en-GB" b="1" dirty="0" smtClean="0"/>
          </a:p>
          <a:p>
            <a:pPr marL="0" indent="0">
              <a:lnSpc>
                <a:spcPct val="100000"/>
              </a:lnSpc>
              <a:buNone/>
            </a:pPr>
            <a:endParaRPr lang="en-GB" dirty="0" smtClean="0"/>
          </a:p>
          <a:p>
            <a:pPr marL="0" indent="0">
              <a:lnSpc>
                <a:spcPct val="100000"/>
              </a:lnSpc>
              <a:buNone/>
            </a:pPr>
            <a:r>
              <a:rPr lang="en-GB" b="1" dirty="0" smtClean="0"/>
              <a:t>5 Some phrasal verbs have more than one meaning.</a:t>
            </a:r>
          </a:p>
          <a:p>
            <a:pPr marL="0" indent="0">
              <a:lnSpc>
                <a:spcPct val="100000"/>
              </a:lnSpc>
              <a:buNone/>
            </a:pPr>
            <a:r>
              <a:rPr lang="en-GB" i="1" dirty="0" smtClean="0"/>
              <a:t>My car’s </a:t>
            </a:r>
            <a:r>
              <a:rPr lang="en-GB" b="1" i="1" dirty="0" smtClean="0">
                <a:solidFill>
                  <a:srgbClr val="00B0F0"/>
                </a:solidFill>
              </a:rPr>
              <a:t>broken down</a:t>
            </a:r>
            <a:r>
              <a:rPr lang="en-GB" i="1" dirty="0" smtClean="0"/>
              <a:t>. </a:t>
            </a:r>
          </a:p>
          <a:p>
            <a:pPr marL="0" indent="0">
              <a:lnSpc>
                <a:spcPct val="100000"/>
              </a:lnSpc>
              <a:buNone/>
            </a:pPr>
            <a:r>
              <a:rPr lang="en-GB" i="1" dirty="0" smtClean="0"/>
              <a:t>When she heard the news, she </a:t>
            </a:r>
            <a:r>
              <a:rPr lang="en-GB" b="1" i="1" dirty="0" smtClean="0">
                <a:solidFill>
                  <a:srgbClr val="00B0F0"/>
                </a:solidFill>
              </a:rPr>
              <a:t>broke down</a:t>
            </a:r>
            <a:r>
              <a:rPr lang="en-GB" i="1" dirty="0" smtClean="0"/>
              <a:t>. </a:t>
            </a:r>
          </a:p>
        </p:txBody>
      </p:sp>
      <p:sp>
        <p:nvSpPr>
          <p:cNvPr id="4" name="Footer Placeholder 3"/>
          <p:cNvSpPr>
            <a:spLocks noGrp="1"/>
          </p:cNvSpPr>
          <p:nvPr>
            <p:ph type="ftr" sz="quarter" idx="11"/>
          </p:nvPr>
        </p:nvSpPr>
        <p:spPr/>
        <p:txBody>
          <a:bodyPr/>
          <a:lstStyle/>
          <a:p>
            <a:r>
              <a:rPr lang="en-US" smtClean="0"/>
              <a:t>© Cambridge University Press 2016</a:t>
            </a:r>
            <a:endParaRPr lang="en-US" dirty="0"/>
          </a:p>
        </p:txBody>
      </p:sp>
      <p:sp>
        <p:nvSpPr>
          <p:cNvPr id="2" name="Title 1"/>
          <p:cNvSpPr>
            <a:spLocks noGrp="1"/>
          </p:cNvSpPr>
          <p:nvPr>
            <p:ph type="title"/>
          </p:nvPr>
        </p:nvSpPr>
        <p:spPr>
          <a:xfrm>
            <a:off x="655325" y="115750"/>
            <a:ext cx="10515600" cy="1325563"/>
          </a:xfrm>
        </p:spPr>
        <p:txBody>
          <a:bodyPr/>
          <a:lstStyle/>
          <a:p>
            <a:r>
              <a:rPr lang="en-GB" b="1" dirty="0" smtClean="0"/>
              <a:t>Can you remember the rules?</a:t>
            </a:r>
            <a:endParaRPr lang="en-GB" b="1" dirty="0"/>
          </a:p>
        </p:txBody>
      </p:sp>
      <p:sp>
        <p:nvSpPr>
          <p:cNvPr id="6" name="TextBox 5"/>
          <p:cNvSpPr txBox="1"/>
          <p:nvPr/>
        </p:nvSpPr>
        <p:spPr>
          <a:xfrm>
            <a:off x="7010400" y="5519438"/>
            <a:ext cx="4124325" cy="492443"/>
          </a:xfrm>
          <a:prstGeom prst="rect">
            <a:avLst/>
          </a:prstGeom>
          <a:noFill/>
        </p:spPr>
        <p:txBody>
          <a:bodyPr wrap="square" rtlCol="0">
            <a:spAutoFit/>
          </a:bodyPr>
          <a:lstStyle/>
          <a:p>
            <a:r>
              <a:rPr lang="en-GB" sz="2600" dirty="0" smtClean="0"/>
              <a:t>(started crying)</a:t>
            </a:r>
            <a:endParaRPr lang="en-GB" sz="2600" dirty="0"/>
          </a:p>
        </p:txBody>
      </p:sp>
      <p:sp>
        <p:nvSpPr>
          <p:cNvPr id="7" name="TextBox 6"/>
          <p:cNvSpPr txBox="1"/>
          <p:nvPr/>
        </p:nvSpPr>
        <p:spPr>
          <a:xfrm>
            <a:off x="4190999" y="5026997"/>
            <a:ext cx="4124325" cy="492443"/>
          </a:xfrm>
          <a:prstGeom prst="rect">
            <a:avLst/>
          </a:prstGeom>
          <a:noFill/>
        </p:spPr>
        <p:txBody>
          <a:bodyPr wrap="square" rtlCol="0">
            <a:spAutoFit/>
          </a:bodyPr>
          <a:lstStyle/>
          <a:p>
            <a:r>
              <a:rPr lang="en-GB" sz="2600" dirty="0" smtClean="0"/>
              <a:t>(stopped working)</a:t>
            </a:r>
            <a:endParaRPr lang="en-GB" sz="2600" dirty="0"/>
          </a:p>
        </p:txBody>
      </p:sp>
      <p:sp>
        <p:nvSpPr>
          <p:cNvPr id="8" name="TextBox 7"/>
          <p:cNvSpPr txBox="1"/>
          <p:nvPr/>
        </p:nvSpPr>
        <p:spPr>
          <a:xfrm>
            <a:off x="4046537" y="1647825"/>
            <a:ext cx="4124325" cy="461665"/>
          </a:xfrm>
          <a:prstGeom prst="rect">
            <a:avLst/>
          </a:prstGeom>
          <a:noFill/>
        </p:spPr>
        <p:txBody>
          <a:bodyPr wrap="square" rtlCol="0">
            <a:spAutoFit/>
          </a:bodyPr>
          <a:lstStyle/>
          <a:p>
            <a:r>
              <a:rPr lang="en-GB" sz="2400" dirty="0" smtClean="0"/>
              <a:t>NOT      </a:t>
            </a:r>
            <a:r>
              <a:rPr lang="en-GB" sz="2400" i="1" dirty="0" smtClean="0"/>
              <a:t>I </a:t>
            </a:r>
            <a:r>
              <a:rPr lang="en-GB" sz="2400" b="1" i="1" dirty="0">
                <a:solidFill>
                  <a:srgbClr val="00B0F0"/>
                </a:solidFill>
              </a:rPr>
              <a:t>look</a:t>
            </a:r>
            <a:r>
              <a:rPr lang="en-GB" sz="2400" i="1" dirty="0"/>
              <a:t> my clothes </a:t>
            </a:r>
            <a:r>
              <a:rPr lang="en-GB" sz="2400" b="1" i="1" dirty="0">
                <a:solidFill>
                  <a:srgbClr val="00B0F0"/>
                </a:solidFill>
              </a:rPr>
              <a:t>after</a:t>
            </a:r>
            <a:r>
              <a:rPr lang="en-GB" sz="2400" i="1" dirty="0" smtClean="0"/>
              <a:t>.</a:t>
            </a:r>
            <a:endParaRPr lang="en-GB" sz="2400" i="1" dirty="0"/>
          </a:p>
        </p:txBody>
      </p:sp>
      <p:cxnSp>
        <p:nvCxnSpPr>
          <p:cNvPr id="9" name="Straight Connector 8"/>
          <p:cNvCxnSpPr/>
          <p:nvPr/>
        </p:nvCxnSpPr>
        <p:spPr>
          <a:xfrm flipV="1">
            <a:off x="5002259" y="1878656"/>
            <a:ext cx="3017791" cy="98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46536" y="1647825"/>
            <a:ext cx="4124325" cy="461665"/>
          </a:xfrm>
          <a:prstGeom prst="rect">
            <a:avLst/>
          </a:prstGeom>
          <a:noFill/>
        </p:spPr>
        <p:txBody>
          <a:bodyPr wrap="square" rtlCol="0">
            <a:spAutoFit/>
          </a:bodyPr>
          <a:lstStyle/>
          <a:p>
            <a:r>
              <a:rPr lang="en-GB" sz="2400" dirty="0" smtClean="0">
                <a:solidFill>
                  <a:srgbClr val="FF0000"/>
                </a:solidFill>
              </a:rPr>
              <a:t>NOT</a:t>
            </a:r>
            <a:r>
              <a:rPr lang="en-GB" sz="2400" i="1" dirty="0" smtClean="0">
                <a:solidFill>
                  <a:srgbClr val="FF0000"/>
                </a:solidFill>
              </a:rPr>
              <a:t>      I </a:t>
            </a:r>
            <a:r>
              <a:rPr lang="en-GB" sz="2400" b="1" i="1" dirty="0">
                <a:solidFill>
                  <a:srgbClr val="FF0000"/>
                </a:solidFill>
              </a:rPr>
              <a:t>look</a:t>
            </a:r>
            <a:r>
              <a:rPr lang="en-GB" sz="2400" i="1" dirty="0">
                <a:solidFill>
                  <a:srgbClr val="FF0000"/>
                </a:solidFill>
              </a:rPr>
              <a:t> my clothes </a:t>
            </a:r>
            <a:r>
              <a:rPr lang="en-GB" sz="2400" b="1" i="1" dirty="0">
                <a:solidFill>
                  <a:srgbClr val="FF0000"/>
                </a:solidFill>
              </a:rPr>
              <a:t>after</a:t>
            </a:r>
            <a:r>
              <a:rPr lang="en-GB" sz="2400" i="1" dirty="0" smtClean="0"/>
              <a:t>.</a:t>
            </a:r>
            <a:endParaRPr lang="en-GB" sz="2400" i="1" dirty="0"/>
          </a:p>
        </p:txBody>
      </p:sp>
    </p:spTree>
    <p:extLst>
      <p:ext uri="{BB962C8B-B14F-4D97-AF65-F5344CB8AC3E}">
        <p14:creationId xmlns:p14="http://schemas.microsoft.com/office/powerpoint/2010/main" val="35798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par>
                          <p:cTn id="30" fill="hold">
                            <p:stCondLst>
                              <p:cond delay="500"/>
                            </p:stCondLst>
                            <p:childTnLst>
                              <p:par>
                                <p:cTn id="31" presetID="1" presetClass="exit" presetSubtype="0" fill="hold" grpId="1" nodeType="after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heel(1)">
                                      <p:cBhvr>
                                        <p:cTn id="57" dur="2000"/>
                                        <p:tgtEl>
                                          <p:spTgt spid="3">
                                            <p:txEl>
                                              <p:pRg st="8" end="8"/>
                                            </p:txEl>
                                          </p:spTgt>
                                        </p:tgtEl>
                                      </p:cBhvr>
                                    </p:animEffect>
                                  </p:childTnLst>
                                </p:cTn>
                              </p:par>
                            </p:childTnLst>
                          </p:cTn>
                        </p:par>
                        <p:par>
                          <p:cTn id="58" fill="hold">
                            <p:stCondLst>
                              <p:cond delay="2000"/>
                            </p:stCondLst>
                            <p:childTnLst>
                              <p:par>
                                <p:cTn id="59" presetID="45" presetClass="entr" presetSubtype="0" fill="hold" nodeType="after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fade">
                                      <p:cBhvr>
                                        <p:cTn id="61" dur="2000"/>
                                        <p:tgtEl>
                                          <p:spTgt spid="7">
                                            <p:txEl>
                                              <p:pRg st="0" end="0"/>
                                            </p:txEl>
                                          </p:spTgt>
                                        </p:tgtEl>
                                      </p:cBhvr>
                                    </p:animEffect>
                                    <p:anim calcmode="lin" valueType="num">
                                      <p:cBhvr>
                                        <p:cTn id="62"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63"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wheel(1)">
                                      <p:cBhvr>
                                        <p:cTn id="68" dur="2000"/>
                                        <p:tgtEl>
                                          <p:spTgt spid="3">
                                            <p:txEl>
                                              <p:pRg st="9" end="9"/>
                                            </p:txEl>
                                          </p:spTgt>
                                        </p:tgtEl>
                                      </p:cBhvr>
                                    </p:animEffect>
                                  </p:childTnLst>
                                </p:cTn>
                              </p:par>
                            </p:childTnLst>
                          </p:cTn>
                        </p:par>
                        <p:par>
                          <p:cTn id="69" fill="hold">
                            <p:stCondLst>
                              <p:cond delay="2000"/>
                            </p:stCondLst>
                            <p:childTnLst>
                              <p:par>
                                <p:cTn id="70" presetID="45" presetClass="entr" presetSubtype="0" fill="hold" nodeType="afterEffect">
                                  <p:stCondLst>
                                    <p:cond delay="0"/>
                                  </p:stCondLst>
                                  <p:childTnLst>
                                    <p:set>
                                      <p:cBhvr>
                                        <p:cTn id="71" dur="1" fill="hold">
                                          <p:stCondLst>
                                            <p:cond delay="0"/>
                                          </p:stCondLst>
                                        </p:cTn>
                                        <p:tgtEl>
                                          <p:spTgt spid="6">
                                            <p:txEl>
                                              <p:pRg st="0" end="0"/>
                                            </p:txEl>
                                          </p:spTgt>
                                        </p:tgtEl>
                                        <p:attrNameLst>
                                          <p:attrName>style.visibility</p:attrName>
                                        </p:attrNameLst>
                                      </p:cBhvr>
                                      <p:to>
                                        <p:strVal val="visible"/>
                                      </p:to>
                                    </p:set>
                                    <p:animEffect transition="in" filter="fade">
                                      <p:cBhvr>
                                        <p:cTn id="72" dur="2000"/>
                                        <p:tgtEl>
                                          <p:spTgt spid="6">
                                            <p:txEl>
                                              <p:pRg st="0" end="0"/>
                                            </p:txEl>
                                          </p:spTgt>
                                        </p:tgtEl>
                                      </p:cBhvr>
                                    </p:animEffect>
                                    <p:anim calcmode="lin" valueType="num">
                                      <p:cBhvr>
                                        <p:cTn id="73"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74"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extBox 1"/>
          <p:cNvSpPr txBox="1"/>
          <p:nvPr/>
        </p:nvSpPr>
        <p:spPr>
          <a:xfrm>
            <a:off x="1014153" y="1910301"/>
            <a:ext cx="1305098" cy="523220"/>
          </a:xfrm>
          <a:prstGeom prst="rect">
            <a:avLst/>
          </a:prstGeom>
          <a:noFill/>
        </p:spPr>
        <p:txBody>
          <a:bodyPr wrap="square" rtlCol="0">
            <a:spAutoFit/>
          </a:bodyPr>
          <a:lstStyle/>
          <a:p>
            <a:r>
              <a:rPr lang="en-GB" sz="2800" b="1" dirty="0">
                <a:solidFill>
                  <a:srgbClr val="00B0F0"/>
                </a:solidFill>
              </a:rPr>
              <a:t>p</a:t>
            </a:r>
            <a:r>
              <a:rPr lang="en-GB" sz="2800" b="1" dirty="0" smtClean="0">
                <a:solidFill>
                  <a:srgbClr val="00B0F0"/>
                </a:solidFill>
              </a:rPr>
              <a:t>ick up</a:t>
            </a:r>
            <a:endParaRPr lang="en-GB" sz="2800" b="1" dirty="0">
              <a:solidFill>
                <a:srgbClr val="00B0F0"/>
              </a:solidFill>
            </a:endParaRPr>
          </a:p>
        </p:txBody>
      </p:sp>
      <p:sp>
        <p:nvSpPr>
          <p:cNvPr id="6" name="TextBox 5"/>
          <p:cNvSpPr txBox="1"/>
          <p:nvPr/>
        </p:nvSpPr>
        <p:spPr>
          <a:xfrm>
            <a:off x="7450973" y="2392439"/>
            <a:ext cx="2042162" cy="523220"/>
          </a:xfrm>
          <a:prstGeom prst="rect">
            <a:avLst/>
          </a:prstGeom>
          <a:noFill/>
        </p:spPr>
        <p:txBody>
          <a:bodyPr wrap="square" rtlCol="0">
            <a:spAutoFit/>
          </a:bodyPr>
          <a:lstStyle/>
          <a:p>
            <a:r>
              <a:rPr lang="en-GB" sz="2800" b="1" dirty="0">
                <a:solidFill>
                  <a:srgbClr val="FF0066"/>
                </a:solidFill>
              </a:rPr>
              <a:t>g</a:t>
            </a:r>
            <a:r>
              <a:rPr lang="en-GB" sz="2800" b="1" dirty="0" smtClean="0">
                <a:solidFill>
                  <a:srgbClr val="FF0066"/>
                </a:solidFill>
              </a:rPr>
              <a:t>et s/t back</a:t>
            </a:r>
            <a:endParaRPr lang="en-GB" sz="2800" b="1" dirty="0">
              <a:solidFill>
                <a:srgbClr val="FF0066"/>
              </a:solidFill>
            </a:endParaRPr>
          </a:p>
        </p:txBody>
      </p:sp>
      <p:sp>
        <p:nvSpPr>
          <p:cNvPr id="7" name="TextBox 6"/>
          <p:cNvSpPr txBox="1"/>
          <p:nvPr/>
        </p:nvSpPr>
        <p:spPr>
          <a:xfrm>
            <a:off x="5924202" y="3359486"/>
            <a:ext cx="2255522" cy="523220"/>
          </a:xfrm>
          <a:prstGeom prst="rect">
            <a:avLst/>
          </a:prstGeom>
          <a:noFill/>
        </p:spPr>
        <p:txBody>
          <a:bodyPr wrap="square" rtlCol="0">
            <a:spAutoFit/>
          </a:bodyPr>
          <a:lstStyle/>
          <a:p>
            <a:r>
              <a:rPr lang="en-GB" sz="2800" b="1" dirty="0">
                <a:solidFill>
                  <a:srgbClr val="7030A0"/>
                </a:solidFill>
              </a:rPr>
              <a:t>t</a:t>
            </a:r>
            <a:r>
              <a:rPr lang="en-GB" sz="2800" b="1" dirty="0" smtClean="0">
                <a:solidFill>
                  <a:srgbClr val="7030A0"/>
                </a:solidFill>
              </a:rPr>
              <a:t>hink s/t over</a:t>
            </a:r>
            <a:endParaRPr lang="en-GB" sz="2800" b="1" dirty="0">
              <a:solidFill>
                <a:srgbClr val="7030A0"/>
              </a:solidFill>
            </a:endParaRPr>
          </a:p>
        </p:txBody>
      </p:sp>
      <p:sp>
        <p:nvSpPr>
          <p:cNvPr id="8" name="TextBox 7"/>
          <p:cNvSpPr txBox="1"/>
          <p:nvPr/>
        </p:nvSpPr>
        <p:spPr>
          <a:xfrm>
            <a:off x="532593" y="2908972"/>
            <a:ext cx="1443643" cy="523220"/>
          </a:xfrm>
          <a:prstGeom prst="rect">
            <a:avLst/>
          </a:prstGeom>
          <a:noFill/>
        </p:spPr>
        <p:txBody>
          <a:bodyPr wrap="square" rtlCol="0">
            <a:spAutoFit/>
          </a:bodyPr>
          <a:lstStyle/>
          <a:p>
            <a:r>
              <a:rPr lang="en-GB" sz="2800" b="1" dirty="0">
                <a:solidFill>
                  <a:srgbClr val="FF0066"/>
                </a:solidFill>
              </a:rPr>
              <a:t>t</a:t>
            </a:r>
            <a:r>
              <a:rPr lang="en-GB" sz="2800" b="1" dirty="0" smtClean="0">
                <a:solidFill>
                  <a:srgbClr val="FF0066"/>
                </a:solidFill>
              </a:rPr>
              <a:t>ake out</a:t>
            </a:r>
            <a:endParaRPr lang="en-GB" sz="2800" b="1" dirty="0">
              <a:solidFill>
                <a:srgbClr val="FF0066"/>
              </a:solidFill>
            </a:endParaRPr>
          </a:p>
        </p:txBody>
      </p:sp>
      <p:sp>
        <p:nvSpPr>
          <p:cNvPr id="9" name="TextBox 8"/>
          <p:cNvSpPr txBox="1"/>
          <p:nvPr/>
        </p:nvSpPr>
        <p:spPr>
          <a:xfrm>
            <a:off x="1332806" y="4064924"/>
            <a:ext cx="1641763" cy="523220"/>
          </a:xfrm>
          <a:prstGeom prst="rect">
            <a:avLst/>
          </a:prstGeom>
          <a:noFill/>
        </p:spPr>
        <p:txBody>
          <a:bodyPr wrap="square" rtlCol="0">
            <a:spAutoFit/>
          </a:bodyPr>
          <a:lstStyle/>
          <a:p>
            <a:r>
              <a:rPr lang="en-GB" sz="2800" b="1" dirty="0" smtClean="0">
                <a:solidFill>
                  <a:srgbClr val="00B0F0"/>
                </a:solidFill>
              </a:rPr>
              <a:t>work out</a:t>
            </a:r>
            <a:endParaRPr lang="en-GB" sz="2800" b="1" dirty="0">
              <a:solidFill>
                <a:srgbClr val="00B0F0"/>
              </a:solidFill>
            </a:endParaRPr>
          </a:p>
        </p:txBody>
      </p:sp>
      <p:sp>
        <p:nvSpPr>
          <p:cNvPr id="10" name="TextBox 9"/>
          <p:cNvSpPr txBox="1"/>
          <p:nvPr/>
        </p:nvSpPr>
        <p:spPr>
          <a:xfrm>
            <a:off x="2776450" y="5111364"/>
            <a:ext cx="1641763" cy="523220"/>
          </a:xfrm>
          <a:prstGeom prst="rect">
            <a:avLst/>
          </a:prstGeom>
          <a:noFill/>
        </p:spPr>
        <p:txBody>
          <a:bodyPr wrap="square" rtlCol="0">
            <a:spAutoFit/>
          </a:bodyPr>
          <a:lstStyle/>
          <a:p>
            <a:r>
              <a:rPr lang="en-GB" sz="2800" b="1" dirty="0">
                <a:solidFill>
                  <a:srgbClr val="FF0066"/>
                </a:solidFill>
              </a:rPr>
              <a:t>c</a:t>
            </a:r>
            <a:r>
              <a:rPr lang="en-GB" sz="2800" b="1" dirty="0" smtClean="0">
                <a:solidFill>
                  <a:srgbClr val="FF0066"/>
                </a:solidFill>
              </a:rPr>
              <a:t>arry out</a:t>
            </a:r>
            <a:endParaRPr lang="en-GB" sz="2800" b="1" dirty="0">
              <a:solidFill>
                <a:srgbClr val="FF0066"/>
              </a:solidFill>
            </a:endParaRPr>
          </a:p>
        </p:txBody>
      </p:sp>
      <p:sp>
        <p:nvSpPr>
          <p:cNvPr id="11" name="TextBox 10"/>
          <p:cNvSpPr txBox="1"/>
          <p:nvPr/>
        </p:nvSpPr>
        <p:spPr>
          <a:xfrm>
            <a:off x="4796441" y="1910301"/>
            <a:ext cx="1286859" cy="523220"/>
          </a:xfrm>
          <a:prstGeom prst="rect">
            <a:avLst/>
          </a:prstGeom>
          <a:noFill/>
        </p:spPr>
        <p:txBody>
          <a:bodyPr wrap="square" rtlCol="0">
            <a:spAutoFit/>
          </a:bodyPr>
          <a:lstStyle/>
          <a:p>
            <a:r>
              <a:rPr lang="en-GB" sz="2800" b="1" dirty="0">
                <a:solidFill>
                  <a:srgbClr val="C00000"/>
                </a:solidFill>
              </a:rPr>
              <a:t>e</a:t>
            </a:r>
            <a:r>
              <a:rPr lang="en-GB" sz="2800" b="1" dirty="0" smtClean="0">
                <a:solidFill>
                  <a:srgbClr val="C00000"/>
                </a:solidFill>
              </a:rPr>
              <a:t>nd up</a:t>
            </a:r>
            <a:endParaRPr lang="en-GB" sz="2800" b="1" dirty="0">
              <a:solidFill>
                <a:srgbClr val="C00000"/>
              </a:solidFill>
            </a:endParaRPr>
          </a:p>
        </p:txBody>
      </p:sp>
      <p:sp>
        <p:nvSpPr>
          <p:cNvPr id="12" name="TextBox 11"/>
          <p:cNvSpPr txBox="1"/>
          <p:nvPr/>
        </p:nvSpPr>
        <p:spPr>
          <a:xfrm>
            <a:off x="3275214" y="3097876"/>
            <a:ext cx="1778924" cy="523220"/>
          </a:xfrm>
          <a:prstGeom prst="rect">
            <a:avLst/>
          </a:prstGeom>
          <a:noFill/>
        </p:spPr>
        <p:txBody>
          <a:bodyPr wrap="square" rtlCol="0">
            <a:spAutoFit/>
          </a:bodyPr>
          <a:lstStyle/>
          <a:p>
            <a:r>
              <a:rPr lang="en-GB" sz="2800" b="1" dirty="0">
                <a:solidFill>
                  <a:srgbClr val="00B050"/>
                </a:solidFill>
              </a:rPr>
              <a:t>l</a:t>
            </a:r>
            <a:r>
              <a:rPr lang="en-GB" sz="2800" b="1" dirty="0" smtClean="0">
                <a:solidFill>
                  <a:srgbClr val="00B050"/>
                </a:solidFill>
              </a:rPr>
              <a:t>ook after</a:t>
            </a:r>
            <a:endParaRPr lang="en-GB" sz="2800" b="1" dirty="0">
              <a:solidFill>
                <a:srgbClr val="00B050"/>
              </a:solidFill>
            </a:endParaRPr>
          </a:p>
        </p:txBody>
      </p:sp>
      <p:sp>
        <p:nvSpPr>
          <p:cNvPr id="13" name="TextBox 12"/>
          <p:cNvSpPr txBox="1"/>
          <p:nvPr/>
        </p:nvSpPr>
        <p:spPr>
          <a:xfrm>
            <a:off x="5669280" y="4849754"/>
            <a:ext cx="1609900" cy="523220"/>
          </a:xfrm>
          <a:prstGeom prst="rect">
            <a:avLst/>
          </a:prstGeom>
          <a:noFill/>
        </p:spPr>
        <p:txBody>
          <a:bodyPr wrap="square" rtlCol="0">
            <a:spAutoFit/>
          </a:bodyPr>
          <a:lstStyle/>
          <a:p>
            <a:r>
              <a:rPr lang="en-GB" sz="2800" b="1" dirty="0">
                <a:solidFill>
                  <a:srgbClr val="00B050"/>
                </a:solidFill>
              </a:rPr>
              <a:t>h</a:t>
            </a:r>
            <a:r>
              <a:rPr lang="en-GB" sz="2800" b="1" dirty="0" smtClean="0">
                <a:solidFill>
                  <a:srgbClr val="00B050"/>
                </a:solidFill>
              </a:rPr>
              <a:t>ang out</a:t>
            </a:r>
            <a:endParaRPr lang="en-GB" sz="2800" b="1" dirty="0">
              <a:solidFill>
                <a:srgbClr val="00B050"/>
              </a:solidFill>
            </a:endParaRPr>
          </a:p>
        </p:txBody>
      </p:sp>
      <p:sp>
        <p:nvSpPr>
          <p:cNvPr id="14" name="TextBox 13"/>
          <p:cNvSpPr txBox="1"/>
          <p:nvPr/>
        </p:nvSpPr>
        <p:spPr>
          <a:xfrm>
            <a:off x="6807543" y="1524000"/>
            <a:ext cx="1286859" cy="523220"/>
          </a:xfrm>
          <a:prstGeom prst="rect">
            <a:avLst/>
          </a:prstGeom>
          <a:noFill/>
        </p:spPr>
        <p:txBody>
          <a:bodyPr wrap="square" rtlCol="0">
            <a:spAutoFit/>
          </a:bodyPr>
          <a:lstStyle/>
          <a:p>
            <a:r>
              <a:rPr lang="en-GB" sz="2800" b="1" dirty="0">
                <a:solidFill>
                  <a:srgbClr val="FFCC00"/>
                </a:solidFill>
              </a:rPr>
              <a:t>g</a:t>
            </a:r>
            <a:r>
              <a:rPr lang="en-GB" sz="2800" b="1" dirty="0" smtClean="0">
                <a:solidFill>
                  <a:srgbClr val="FFCC00"/>
                </a:solidFill>
              </a:rPr>
              <a:t>et on</a:t>
            </a:r>
            <a:endParaRPr lang="en-GB" sz="2800" b="1" dirty="0">
              <a:solidFill>
                <a:srgbClr val="FFCC00"/>
              </a:solidFill>
            </a:endParaRPr>
          </a:p>
        </p:txBody>
      </p:sp>
      <p:sp>
        <p:nvSpPr>
          <p:cNvPr id="15" name="TextBox 14"/>
          <p:cNvSpPr txBox="1"/>
          <p:nvPr/>
        </p:nvSpPr>
        <p:spPr>
          <a:xfrm>
            <a:off x="8660245" y="4995830"/>
            <a:ext cx="2047820" cy="523220"/>
          </a:xfrm>
          <a:prstGeom prst="rect">
            <a:avLst/>
          </a:prstGeom>
          <a:noFill/>
        </p:spPr>
        <p:txBody>
          <a:bodyPr wrap="square" rtlCol="0">
            <a:spAutoFit/>
          </a:bodyPr>
          <a:lstStyle/>
          <a:p>
            <a:r>
              <a:rPr lang="en-GB" sz="2800" b="1" dirty="0">
                <a:solidFill>
                  <a:srgbClr val="7030A0"/>
                </a:solidFill>
              </a:rPr>
              <a:t>c</a:t>
            </a:r>
            <a:r>
              <a:rPr lang="en-GB" sz="2800" b="1" dirty="0" smtClean="0">
                <a:solidFill>
                  <a:srgbClr val="7030A0"/>
                </a:solidFill>
              </a:rPr>
              <a:t>ome round</a:t>
            </a:r>
            <a:endParaRPr lang="en-GB" sz="2800" b="1" dirty="0">
              <a:solidFill>
                <a:srgbClr val="7030A0"/>
              </a:solidFill>
            </a:endParaRPr>
          </a:p>
        </p:txBody>
      </p:sp>
      <p:sp>
        <p:nvSpPr>
          <p:cNvPr id="16" name="TextBox 15"/>
          <p:cNvSpPr txBox="1"/>
          <p:nvPr/>
        </p:nvSpPr>
        <p:spPr>
          <a:xfrm>
            <a:off x="2976648" y="1869219"/>
            <a:ext cx="1305098" cy="523220"/>
          </a:xfrm>
          <a:prstGeom prst="rect">
            <a:avLst/>
          </a:prstGeom>
          <a:noFill/>
        </p:spPr>
        <p:txBody>
          <a:bodyPr wrap="square" rtlCol="0">
            <a:spAutoFit/>
          </a:bodyPr>
          <a:lstStyle/>
          <a:p>
            <a:r>
              <a:rPr lang="en-GB" sz="2800" b="1" dirty="0" smtClean="0">
                <a:solidFill>
                  <a:srgbClr val="7030A0"/>
                </a:solidFill>
              </a:rPr>
              <a:t>take up</a:t>
            </a:r>
            <a:endParaRPr lang="en-GB" sz="2800" b="1" dirty="0">
              <a:solidFill>
                <a:srgbClr val="7030A0"/>
              </a:solidFill>
            </a:endParaRPr>
          </a:p>
        </p:txBody>
      </p:sp>
      <p:sp>
        <p:nvSpPr>
          <p:cNvPr id="17" name="TextBox 16"/>
          <p:cNvSpPr txBox="1"/>
          <p:nvPr/>
        </p:nvSpPr>
        <p:spPr>
          <a:xfrm>
            <a:off x="9493135" y="1648691"/>
            <a:ext cx="1435334" cy="523220"/>
          </a:xfrm>
          <a:prstGeom prst="rect">
            <a:avLst/>
          </a:prstGeom>
          <a:noFill/>
        </p:spPr>
        <p:txBody>
          <a:bodyPr wrap="square" rtlCol="0">
            <a:spAutoFit/>
          </a:bodyPr>
          <a:lstStyle/>
          <a:p>
            <a:r>
              <a:rPr lang="en-GB" sz="2800" b="1" dirty="0">
                <a:solidFill>
                  <a:srgbClr val="00B050"/>
                </a:solidFill>
              </a:rPr>
              <a:t>f</a:t>
            </a:r>
            <a:r>
              <a:rPr lang="en-GB" sz="2800" b="1" dirty="0" smtClean="0">
                <a:solidFill>
                  <a:srgbClr val="00B050"/>
                </a:solidFill>
              </a:rPr>
              <a:t>ind out</a:t>
            </a:r>
            <a:endParaRPr lang="en-GB" sz="2800" b="1" dirty="0">
              <a:solidFill>
                <a:srgbClr val="00B050"/>
              </a:solidFill>
            </a:endParaRPr>
          </a:p>
        </p:txBody>
      </p:sp>
      <p:sp>
        <p:nvSpPr>
          <p:cNvPr id="18" name="TextBox 17"/>
          <p:cNvSpPr txBox="1"/>
          <p:nvPr/>
        </p:nvSpPr>
        <p:spPr>
          <a:xfrm>
            <a:off x="9421095" y="3879153"/>
            <a:ext cx="1609900" cy="523220"/>
          </a:xfrm>
          <a:prstGeom prst="rect">
            <a:avLst/>
          </a:prstGeom>
          <a:noFill/>
        </p:spPr>
        <p:txBody>
          <a:bodyPr wrap="square" rtlCol="0">
            <a:spAutoFit/>
          </a:bodyPr>
          <a:lstStyle/>
          <a:p>
            <a:r>
              <a:rPr lang="en-GB" sz="2800" b="1" dirty="0">
                <a:solidFill>
                  <a:srgbClr val="C00000"/>
                </a:solidFill>
              </a:rPr>
              <a:t>s</a:t>
            </a:r>
            <a:r>
              <a:rPr lang="en-GB" sz="2800" b="1" dirty="0" smtClean="0">
                <a:solidFill>
                  <a:srgbClr val="C00000"/>
                </a:solidFill>
              </a:rPr>
              <a:t>how up</a:t>
            </a:r>
            <a:endParaRPr lang="en-GB" sz="2800" b="1" dirty="0">
              <a:solidFill>
                <a:srgbClr val="C00000"/>
              </a:solidFill>
            </a:endParaRPr>
          </a:p>
        </p:txBody>
      </p:sp>
      <p:sp>
        <p:nvSpPr>
          <p:cNvPr id="19" name="TextBox 18"/>
          <p:cNvSpPr txBox="1"/>
          <p:nvPr/>
        </p:nvSpPr>
        <p:spPr>
          <a:xfrm>
            <a:off x="689377" y="4849754"/>
            <a:ext cx="1286859" cy="523220"/>
          </a:xfrm>
          <a:prstGeom prst="rect">
            <a:avLst/>
          </a:prstGeom>
          <a:noFill/>
        </p:spPr>
        <p:txBody>
          <a:bodyPr wrap="square" rtlCol="0">
            <a:spAutoFit/>
          </a:bodyPr>
          <a:lstStyle/>
          <a:p>
            <a:r>
              <a:rPr lang="en-GB" sz="2800" b="1" dirty="0">
                <a:solidFill>
                  <a:srgbClr val="C00000"/>
                </a:solidFill>
              </a:rPr>
              <a:t>s</a:t>
            </a:r>
            <a:r>
              <a:rPr lang="en-GB" sz="2800" b="1" dirty="0" smtClean="0">
                <a:solidFill>
                  <a:srgbClr val="C00000"/>
                </a:solidFill>
              </a:rPr>
              <a:t>et off</a:t>
            </a:r>
            <a:endParaRPr lang="en-GB" sz="2800" b="1" dirty="0">
              <a:solidFill>
                <a:srgbClr val="C00000"/>
              </a:solidFill>
            </a:endParaRPr>
          </a:p>
        </p:txBody>
      </p:sp>
      <p:sp>
        <p:nvSpPr>
          <p:cNvPr id="20" name="TextBox 19"/>
          <p:cNvSpPr txBox="1"/>
          <p:nvPr/>
        </p:nvSpPr>
        <p:spPr>
          <a:xfrm>
            <a:off x="3638316" y="4064924"/>
            <a:ext cx="1286859" cy="523220"/>
          </a:xfrm>
          <a:prstGeom prst="rect">
            <a:avLst/>
          </a:prstGeom>
          <a:noFill/>
        </p:spPr>
        <p:txBody>
          <a:bodyPr wrap="square" rtlCol="0">
            <a:spAutoFit/>
          </a:bodyPr>
          <a:lstStyle/>
          <a:p>
            <a:r>
              <a:rPr lang="en-GB" sz="2800" b="1" dirty="0" smtClean="0">
                <a:solidFill>
                  <a:srgbClr val="FFCC00"/>
                </a:solidFill>
              </a:rPr>
              <a:t>give up</a:t>
            </a:r>
            <a:endParaRPr lang="en-GB" sz="2800" b="1" dirty="0">
              <a:solidFill>
                <a:srgbClr val="FFCC00"/>
              </a:solidFill>
            </a:endParaRPr>
          </a:p>
        </p:txBody>
      </p:sp>
      <p:sp>
        <p:nvSpPr>
          <p:cNvPr id="21" name="TextBox 20"/>
          <p:cNvSpPr txBox="1"/>
          <p:nvPr/>
        </p:nvSpPr>
        <p:spPr>
          <a:xfrm>
            <a:off x="881149" y="533400"/>
            <a:ext cx="4788131" cy="769441"/>
          </a:xfrm>
          <a:prstGeom prst="rect">
            <a:avLst/>
          </a:prstGeom>
          <a:noFill/>
        </p:spPr>
        <p:txBody>
          <a:bodyPr wrap="square" rtlCol="0">
            <a:spAutoFit/>
          </a:bodyPr>
          <a:lstStyle/>
          <a:p>
            <a:r>
              <a:rPr lang="en-GB" sz="4400" dirty="0" smtClean="0"/>
              <a:t>What’s the story?</a:t>
            </a:r>
            <a:endParaRPr lang="en-GB" sz="4400" dirty="0"/>
          </a:p>
        </p:txBody>
      </p:sp>
      <p:sp>
        <p:nvSpPr>
          <p:cNvPr id="22" name="TextBox 21"/>
          <p:cNvSpPr txBox="1"/>
          <p:nvPr/>
        </p:nvSpPr>
        <p:spPr>
          <a:xfrm>
            <a:off x="9837276" y="2970114"/>
            <a:ext cx="1741577" cy="523220"/>
          </a:xfrm>
          <a:prstGeom prst="rect">
            <a:avLst/>
          </a:prstGeom>
          <a:noFill/>
        </p:spPr>
        <p:txBody>
          <a:bodyPr wrap="square" rtlCol="0">
            <a:spAutoFit/>
          </a:bodyPr>
          <a:lstStyle/>
          <a:p>
            <a:r>
              <a:rPr lang="en-GB" sz="2800" b="1" dirty="0">
                <a:solidFill>
                  <a:srgbClr val="00B0F0"/>
                </a:solidFill>
              </a:rPr>
              <a:t>l</a:t>
            </a:r>
            <a:r>
              <a:rPr lang="en-GB" sz="2800" b="1" dirty="0" smtClean="0">
                <a:solidFill>
                  <a:srgbClr val="00B0F0"/>
                </a:solidFill>
              </a:rPr>
              <a:t>ook into</a:t>
            </a:r>
            <a:endParaRPr lang="en-GB" sz="2800" b="1" dirty="0">
              <a:solidFill>
                <a:srgbClr val="00B0F0"/>
              </a:solidFill>
            </a:endParaRPr>
          </a:p>
        </p:txBody>
      </p:sp>
    </p:spTree>
    <p:extLst>
      <p:ext uri="{BB962C8B-B14F-4D97-AF65-F5344CB8AC3E}">
        <p14:creationId xmlns:p14="http://schemas.microsoft.com/office/powerpoint/2010/main" val="132943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1744</TotalTime>
  <Words>983</Words>
  <Application>Microsoft Office PowerPoint</Application>
  <PresentationFormat>Custom</PresentationFormat>
  <Paragraphs>193</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Тема Office</vt:lpstr>
      <vt:lpstr>Phrasal verbs</vt:lpstr>
      <vt:lpstr>Separable phrasal verbs</vt:lpstr>
      <vt:lpstr>Inseparable phrasal verbs</vt:lpstr>
      <vt:lpstr>PowerPoint Presentation</vt:lpstr>
      <vt:lpstr>GET IT RIGHT!</vt:lpstr>
      <vt:lpstr>Language in action</vt:lpstr>
      <vt:lpstr>Can you remember the rules?</vt:lpstr>
      <vt:lpstr>Can you remember the rules?</vt:lpstr>
      <vt:lpstr>PowerPoint Presentation</vt:lpstr>
      <vt:lpstr>Choose and discuss in pairs or groups.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simple (form, auxiliaries in negative and question forms)</dc:title>
  <dc:creator>Ирина Риммер</dc:creator>
  <cp:lastModifiedBy>Mark Benn</cp:lastModifiedBy>
  <cp:revision>137</cp:revision>
  <dcterms:created xsi:type="dcterms:W3CDTF">2015-01-04T07:06:13Z</dcterms:created>
  <dcterms:modified xsi:type="dcterms:W3CDTF">2015-11-23T17:53:14Z</dcterms:modified>
</cp:coreProperties>
</file>