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0" r:id="rId2"/>
    <p:sldMasterId id="2147483712" r:id="rId3"/>
    <p:sldMasterId id="2147483714" r:id="rId4"/>
    <p:sldMasterId id="2147483716" r:id="rId5"/>
    <p:sldMasterId id="2147483718" r:id="rId6"/>
    <p:sldMasterId id="2147483720" r:id="rId7"/>
    <p:sldMasterId id="2147483722" r:id="rId8"/>
  </p:sldMasterIdLst>
  <p:notesMasterIdLst>
    <p:notesMasterId r:id="rId41"/>
  </p:notesMasterIdLst>
  <p:sldIdLst>
    <p:sldId id="266" r:id="rId9"/>
    <p:sldId id="299" r:id="rId10"/>
    <p:sldId id="294" r:id="rId11"/>
    <p:sldId id="280" r:id="rId12"/>
    <p:sldId id="295" r:id="rId13"/>
    <p:sldId id="260" r:id="rId14"/>
    <p:sldId id="296" r:id="rId15"/>
    <p:sldId id="301" r:id="rId16"/>
    <p:sldId id="302" r:id="rId17"/>
    <p:sldId id="303" r:id="rId18"/>
    <p:sldId id="304" r:id="rId19"/>
    <p:sldId id="305" r:id="rId20"/>
    <p:sldId id="306" r:id="rId21"/>
    <p:sldId id="307" r:id="rId22"/>
    <p:sldId id="300" r:id="rId23"/>
    <p:sldId id="308" r:id="rId24"/>
    <p:sldId id="286" r:id="rId25"/>
    <p:sldId id="287" r:id="rId26"/>
    <p:sldId id="309" r:id="rId27"/>
    <p:sldId id="274" r:id="rId28"/>
    <p:sldId id="310" r:id="rId29"/>
    <p:sldId id="291" r:id="rId30"/>
    <p:sldId id="256" r:id="rId31"/>
    <p:sldId id="290" r:id="rId32"/>
    <p:sldId id="279" r:id="rId33"/>
    <p:sldId id="314" r:id="rId34"/>
    <p:sldId id="315" r:id="rId35"/>
    <p:sldId id="272" r:id="rId36"/>
    <p:sldId id="293" r:id="rId37"/>
    <p:sldId id="311" r:id="rId38"/>
    <p:sldId id="312" r:id="rId39"/>
    <p:sldId id="313" r:id="rId40"/>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007200"/>
    <a:srgbClr val="00CC00"/>
    <a:srgbClr val="FF00FF"/>
    <a:srgbClr val="0000FF"/>
    <a:srgbClr val="FF5050"/>
    <a:srgbClr val="4490F6"/>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4" autoAdjust="0"/>
    <p:restoredTop sz="94660"/>
  </p:normalViewPr>
  <p:slideViewPr>
    <p:cSldViewPr>
      <p:cViewPr>
        <p:scale>
          <a:sx n="90" d="100"/>
          <a:sy n="90" d="100"/>
        </p:scale>
        <p:origin x="-2232" y="-6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GB"/>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3BD7F4E0-4C09-4308-8F81-F3267F9B8D29}" type="datetimeFigureOut">
              <a:rPr lang="en-GB"/>
              <a:pPr>
                <a:defRPr/>
              </a:pPr>
              <a:t>18/03/2020</a:t>
            </a:fld>
            <a:endParaRPr lang="en-GB"/>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C9112810-776F-4664-82E9-0549934A9FEF}" type="slidenum">
              <a:rPr lang="en-GB"/>
              <a:pPr>
                <a:defRPr/>
              </a:pPr>
              <a:t>‹#›</a:t>
            </a:fld>
            <a:endParaRPr lang="en-GB"/>
          </a:p>
        </p:txBody>
      </p:sp>
    </p:spTree>
    <p:extLst>
      <p:ext uri="{BB962C8B-B14F-4D97-AF65-F5344CB8AC3E}">
        <p14:creationId xmlns:p14="http://schemas.microsoft.com/office/powerpoint/2010/main" val="35045233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GB" smtClean="0"/>
          </a:p>
        </p:txBody>
      </p:sp>
      <p:sp>
        <p:nvSpPr>
          <p:cNvPr id="563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FD1A3928-3996-4B53-80C9-D9111E5311DE}" type="slidenum">
              <a:rPr lang="en-GB"/>
              <a:pPr eaLnBrk="1" hangingPunct="1"/>
              <a:t>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7223"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137224"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779A8646-C596-470D-A2F4-5BCE20A0A7BF}" type="slidenum">
              <a:rPr lang="sl-SI"/>
              <a:pPr>
                <a:defRPr/>
              </a:pPr>
              <a:t>‹#›</a:t>
            </a:fld>
            <a:endParaRPr lang="sl-SI"/>
          </a:p>
        </p:txBody>
      </p:sp>
    </p:spTree>
    <p:extLst>
      <p:ext uri="{BB962C8B-B14F-4D97-AF65-F5344CB8AC3E}">
        <p14:creationId xmlns:p14="http://schemas.microsoft.com/office/powerpoint/2010/main" val="995880351"/>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8372388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064657492"/>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3303"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183304"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B5C4596C-C605-4086-A0FE-C7AC46DBE09F}" type="slidenum">
              <a:rPr lang="sl-SI"/>
              <a:pPr>
                <a:defRPr/>
              </a:pPr>
              <a:t>‹#›</a:t>
            </a:fld>
            <a:endParaRPr lang="sl-SI"/>
          </a:p>
        </p:txBody>
      </p:sp>
    </p:spTree>
    <p:extLst>
      <p:ext uri="{BB962C8B-B14F-4D97-AF65-F5344CB8AC3E}">
        <p14:creationId xmlns:p14="http://schemas.microsoft.com/office/powerpoint/2010/main" val="332704542"/>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11513190"/>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528053405"/>
      </p:ext>
    </p:extLst>
  </p:cSld>
  <p:clrMapOvr>
    <a:masterClrMapping/>
  </p:clrMapOvr>
  <p:transition>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562638549"/>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15891713"/>
      </p:ext>
    </p:extLst>
  </p:cSld>
  <p:clrMapOvr>
    <a:masterClrMapping/>
  </p:clrMapOvr>
  <p:transition>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914559241"/>
      </p:ext>
    </p:extLst>
  </p:cSld>
  <p:clrMapOvr>
    <a:masterClrMapping/>
  </p:clrMapOvr>
  <p:transition>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802081"/>
      </p:ext>
    </p:extLst>
  </p:cSld>
  <p:clrMapOvr>
    <a:masterClrMapping/>
  </p:clrMapOvr>
  <p:transition>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23688098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88334612"/>
      </p:ext>
    </p:extLst>
  </p:cSld>
  <p:clrMapOvr>
    <a:masterClrMapping/>
  </p:clrMapOvr>
  <p:transition>
    <p:cu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797100766"/>
      </p:ext>
    </p:extLst>
  </p:cSld>
  <p:clrMapOvr>
    <a:masterClrMapping/>
  </p:clrMapOvr>
  <p:transition>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720429027"/>
      </p:ext>
    </p:extLst>
  </p:cSld>
  <p:clrMapOvr>
    <a:masterClrMapping/>
  </p:clrMapOvr>
  <p:transition>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950656070"/>
      </p:ext>
    </p:extLst>
  </p:cSld>
  <p:clrMapOvr>
    <a:masterClrMapping/>
  </p:clrMapOvr>
  <p:transition>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507243"/>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89447"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189448"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6191EBE5-17B2-4171-A7AE-6D91624E97F4}" type="slidenum">
              <a:rPr lang="sl-SI"/>
              <a:pPr>
                <a:defRPr/>
              </a:pPr>
              <a:t>‹#›</a:t>
            </a:fld>
            <a:endParaRPr lang="sl-SI"/>
          </a:p>
        </p:txBody>
      </p:sp>
    </p:spTree>
    <p:extLst>
      <p:ext uri="{BB962C8B-B14F-4D97-AF65-F5344CB8AC3E}">
        <p14:creationId xmlns:p14="http://schemas.microsoft.com/office/powerpoint/2010/main" val="2641650169"/>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07059161"/>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903057354"/>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143111355"/>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63711888"/>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53968475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145458305"/>
      </p:ext>
    </p:extLst>
  </p:cSld>
  <p:clrMapOvr>
    <a:masterClrMapping/>
  </p:clrMapOvr>
  <p:transition>
    <p:cu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87397650"/>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49614516"/>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94624699"/>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8793212"/>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03085688"/>
      </p:ext>
    </p:extLst>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659256"/>
      </p:ext>
    </p:extLst>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0711"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00712"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AEF33927-936C-4A26-8CCD-0206BA180407}" type="slidenum">
              <a:rPr lang="sl-SI"/>
              <a:pPr>
                <a:defRPr/>
              </a:pPr>
              <a:t>‹#›</a:t>
            </a:fld>
            <a:endParaRPr lang="sl-SI"/>
          </a:p>
        </p:txBody>
      </p:sp>
    </p:spTree>
    <p:extLst>
      <p:ext uri="{BB962C8B-B14F-4D97-AF65-F5344CB8AC3E}">
        <p14:creationId xmlns:p14="http://schemas.microsoft.com/office/powerpoint/2010/main" val="129511061"/>
      </p:ext>
    </p:extLst>
  </p:cSld>
  <p:clrMapOvr>
    <a:masterClrMapping/>
  </p:clrMapOvr>
  <p:transition>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33680786"/>
      </p:ext>
    </p:extLst>
  </p:cSld>
  <p:clrMapOvr>
    <a:masterClrMapping/>
  </p:clrMapOvr>
  <p:transition>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796090227"/>
      </p:ext>
    </p:extLst>
  </p:cSld>
  <p:clrMapOvr>
    <a:masterClrMapping/>
  </p:clrMapOvr>
  <p:transition>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661906544"/>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86400293"/>
      </p:ext>
    </p:extLst>
  </p:cSld>
  <p:clrMapOvr>
    <a:masterClrMapping/>
  </p:clrMapOvr>
  <p:transition>
    <p:cu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83198379"/>
      </p:ext>
    </p:extLst>
  </p:cSld>
  <p:clrMapOvr>
    <a:masterClrMapping/>
  </p:clrMapOvr>
  <p:transition>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865099377"/>
      </p:ext>
    </p:extLst>
  </p:cSld>
  <p:clrMapOvr>
    <a:masterClrMapping/>
  </p:clrMapOvr>
  <p:transition>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2077941"/>
      </p:ext>
    </p:extLst>
  </p:cSld>
  <p:clrMapOvr>
    <a:masterClrMapping/>
  </p:clrMapOvr>
  <p:transition>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03602895"/>
      </p:ext>
    </p:extLst>
  </p:cSld>
  <p:clrMapOvr>
    <a:masterClrMapping/>
  </p:clrMapOvr>
  <p:transition>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226136901"/>
      </p:ext>
    </p:extLst>
  </p:cSld>
  <p:clrMapOvr>
    <a:masterClrMapping/>
  </p:clrMapOvr>
  <p:transition>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18551354"/>
      </p:ext>
    </p:extLst>
  </p:cSld>
  <p:clrMapOvr>
    <a:masterClrMapping/>
  </p:clrMapOvr>
  <p:transition>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95529317"/>
      </p:ext>
    </p:extLst>
  </p:cSld>
  <p:clrMapOvr>
    <a:masterClrMapping/>
  </p:clrMapOvr>
  <p:transitio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220381"/>
      </p:ext>
    </p:extLst>
  </p:cSld>
  <p:clrMapOvr>
    <a:masterClrMapping/>
  </p:clrMapOvr>
  <p:transitio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2759"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02760"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22F8ABE9-7997-4845-8251-2BFB8F31C7E1}" type="slidenum">
              <a:rPr lang="sl-SI"/>
              <a:pPr>
                <a:defRPr/>
              </a:pPr>
              <a:t>‹#›</a:t>
            </a:fld>
            <a:endParaRPr lang="sl-SI"/>
          </a:p>
        </p:txBody>
      </p:sp>
    </p:spTree>
    <p:extLst>
      <p:ext uri="{BB962C8B-B14F-4D97-AF65-F5344CB8AC3E}">
        <p14:creationId xmlns:p14="http://schemas.microsoft.com/office/powerpoint/2010/main" val="1434483447"/>
      </p:ext>
    </p:extLst>
  </p:cSld>
  <p:clrMapOvr>
    <a:masterClrMapping/>
  </p:clrMapOvr>
  <p:transitio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119549765"/>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871044719"/>
      </p:ext>
    </p:extLst>
  </p:cSld>
  <p:clrMapOvr>
    <a:masterClrMapping/>
  </p:clrMapOvr>
  <p:transition>
    <p:cu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77803641"/>
      </p:ext>
    </p:extLst>
  </p:cSld>
  <p:clrMapOvr>
    <a:masterClrMapping/>
  </p:clrMapOvr>
  <p:transition>
    <p:cu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2350361"/>
      </p:ext>
    </p:extLst>
  </p:cSld>
  <p:clrMapOvr>
    <a:masterClrMapping/>
  </p:clrMapOvr>
  <p:transition>
    <p:cu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558520958"/>
      </p:ext>
    </p:extLst>
  </p:cSld>
  <p:clrMapOvr>
    <a:masterClrMapping/>
  </p:clrMapOvr>
  <p:transition>
    <p:cu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4168849727"/>
      </p:ext>
    </p:extLst>
  </p:cSld>
  <p:clrMapOvr>
    <a:masterClrMapping/>
  </p:clrMapOvr>
  <p:transition>
    <p:cu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965234"/>
      </p:ext>
    </p:extLst>
  </p:cSld>
  <p:clrMapOvr>
    <a:masterClrMapping/>
  </p:clrMapOvr>
  <p:transition>
    <p:cu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288799842"/>
      </p:ext>
    </p:extLst>
  </p:cSld>
  <p:clrMapOvr>
    <a:masterClrMapping/>
  </p:clrMapOvr>
  <p:transition>
    <p:cu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136197101"/>
      </p:ext>
    </p:extLst>
  </p:cSld>
  <p:clrMapOvr>
    <a:masterClrMapping/>
  </p:clrMapOvr>
  <p:transition>
    <p:cu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8363887"/>
      </p:ext>
    </p:extLst>
  </p:cSld>
  <p:clrMapOvr>
    <a:masterClrMapping/>
  </p:clrMapOvr>
  <p:transition>
    <p:cu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68457413"/>
      </p:ext>
    </p:extLst>
  </p:cSld>
  <p:clrMapOvr>
    <a:masterClrMapping/>
  </p:clrMapOvr>
  <p:transition>
    <p:cu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37382"/>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433643914"/>
      </p:ext>
    </p:extLst>
  </p:cSld>
  <p:clrMapOvr>
    <a:masterClrMapping/>
  </p:clrMapOvr>
  <p:transition>
    <p:cu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4807"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04808"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717BD215-A388-443E-88A0-D4891B8CBFC4}" type="slidenum">
              <a:rPr lang="sl-SI"/>
              <a:pPr>
                <a:defRPr/>
              </a:pPr>
              <a:t>‹#›</a:t>
            </a:fld>
            <a:endParaRPr lang="sl-SI"/>
          </a:p>
        </p:txBody>
      </p:sp>
    </p:spTree>
    <p:extLst>
      <p:ext uri="{BB962C8B-B14F-4D97-AF65-F5344CB8AC3E}">
        <p14:creationId xmlns:p14="http://schemas.microsoft.com/office/powerpoint/2010/main" val="3585903357"/>
      </p:ext>
    </p:extLst>
  </p:cSld>
  <p:clrMapOvr>
    <a:masterClrMapping/>
  </p:clrMapOvr>
  <p:transition>
    <p:cu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77464693"/>
      </p:ext>
    </p:extLst>
  </p:cSld>
  <p:clrMapOvr>
    <a:masterClrMapping/>
  </p:clrMapOvr>
  <p:transition>
    <p:cu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256752117"/>
      </p:ext>
    </p:extLst>
  </p:cSld>
  <p:clrMapOvr>
    <a:masterClrMapping/>
  </p:clrMapOvr>
  <p:transition>
    <p:cu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68215891"/>
      </p:ext>
    </p:extLst>
  </p:cSld>
  <p:clrMapOvr>
    <a:masterClrMapping/>
  </p:clrMapOvr>
  <p:transition>
    <p:cut/>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86903103"/>
      </p:ext>
    </p:extLst>
  </p:cSld>
  <p:clrMapOvr>
    <a:masterClrMapping/>
  </p:clrMapOvr>
  <p:transition>
    <p:cut/>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3690837363"/>
      </p:ext>
    </p:extLst>
  </p:cSld>
  <p:clrMapOvr>
    <a:masterClrMapping/>
  </p:clrMapOvr>
  <p:transition>
    <p:cut/>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7145427"/>
      </p:ext>
    </p:extLst>
  </p:cSld>
  <p:clrMapOvr>
    <a:masterClrMapping/>
  </p:clrMapOvr>
  <p:transition>
    <p:cu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3322219"/>
      </p:ext>
    </p:extLst>
  </p:cSld>
  <p:clrMapOvr>
    <a:masterClrMapping/>
  </p:clrMapOvr>
  <p:transition>
    <p:cu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134890023"/>
      </p:ext>
    </p:extLst>
  </p:cSld>
  <p:clrMapOvr>
    <a:masterClrMapping/>
  </p:clrMapOvr>
  <p:transition>
    <p:cut/>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73447239"/>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677170"/>
      </p:ext>
    </p:extLst>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444536447"/>
      </p:ext>
    </p:extLst>
  </p:cSld>
  <p:clrMapOvr>
    <a:masterClrMapping/>
  </p:clrMapOvr>
  <p:transition>
    <p:cut/>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type="title">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15009"/>
      </p:ext>
    </p:extLst>
  </p:cSld>
  <p:clrMapOvr>
    <a:masterClrMapping/>
  </p:clrMapOvr>
  <p:transition>
    <p:cu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6855"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06856"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7FDF1A6B-1420-4FD3-BA9C-5ECBF9C5B548}" type="slidenum">
              <a:rPr lang="sl-SI"/>
              <a:pPr>
                <a:defRPr/>
              </a:pPr>
              <a:t>‹#›</a:t>
            </a:fld>
            <a:endParaRPr lang="sl-SI"/>
          </a:p>
        </p:txBody>
      </p:sp>
    </p:spTree>
    <p:extLst>
      <p:ext uri="{BB962C8B-B14F-4D97-AF65-F5344CB8AC3E}">
        <p14:creationId xmlns:p14="http://schemas.microsoft.com/office/powerpoint/2010/main" val="3045742526"/>
      </p:ext>
    </p:extLst>
  </p:cSld>
  <p:clrMapOvr>
    <a:masterClrMapping/>
  </p:clrMapOvr>
  <p:transition>
    <p:cu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69287237"/>
      </p:ext>
    </p:extLst>
  </p:cSld>
  <p:clrMapOvr>
    <a:masterClrMapping/>
  </p:clrMapOvr>
  <p:transition>
    <p:cu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4031462644"/>
      </p:ext>
    </p:extLst>
  </p:cSld>
  <p:clrMapOvr>
    <a:masterClrMapping/>
  </p:clrMapOvr>
  <p:transition>
    <p:cu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93762428"/>
      </p:ext>
    </p:extLst>
  </p:cSld>
  <p:clrMapOvr>
    <a:masterClrMapping/>
  </p:clrMapOvr>
  <p:transition>
    <p:cu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771817328"/>
      </p:ext>
    </p:extLst>
  </p:cSld>
  <p:clrMapOvr>
    <a:masterClrMapping/>
  </p:clrMapOvr>
  <p:transition>
    <p:cu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718816779"/>
      </p:ext>
    </p:extLst>
  </p:cSld>
  <p:clrMapOvr>
    <a:masterClrMapping/>
  </p:clrMapOvr>
  <p:transition>
    <p:cu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590576"/>
      </p:ext>
    </p:extLst>
  </p:cSld>
  <p:clrMapOvr>
    <a:masterClrMapping/>
  </p:clrMapOvr>
  <p:transition>
    <p:cu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78016947"/>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4148058933"/>
      </p:ext>
    </p:extLst>
  </p:cSld>
  <p:clrMapOvr>
    <a:masterClrMapping/>
  </p:clrMapOvr>
  <p:transition>
    <p:cut/>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995736203"/>
      </p:ext>
    </p:extLst>
  </p:cSld>
  <p:clrMapOvr>
    <a:masterClrMapping/>
  </p:clrMapOvr>
  <p:transition>
    <p:cu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362263406"/>
      </p:ext>
    </p:extLst>
  </p:cSld>
  <p:clrMapOvr>
    <a:masterClrMapping/>
  </p:clrMapOvr>
  <p:transition>
    <p:cu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36402023"/>
      </p:ext>
    </p:extLst>
  </p:cSld>
  <p:clrMapOvr>
    <a:masterClrMapping/>
  </p:clrMapOvr>
  <p:transition>
    <p:cu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8231 w 4917"/>
                <a:gd name="T3" fmla="*/ 0 h 1000"/>
                <a:gd name="T4" fmla="*/ 42569 w 4917"/>
                <a:gd name="T5" fmla="*/ 881 h 1000"/>
                <a:gd name="T6" fmla="*/ 38240 w 4917"/>
                <a:gd name="T7" fmla="*/ 1761 h 1000"/>
                <a:gd name="T8" fmla="*/ 0 w 4917"/>
                <a:gd name="T9" fmla="*/ 1761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18119" name="Rectangle 7"/>
          <p:cNvSpPr>
            <a:spLocks noGrp="1" noChangeArrowheads="1"/>
          </p:cNvSpPr>
          <p:nvPr>
            <p:ph type="ctrTitle"/>
          </p:nvPr>
        </p:nvSpPr>
        <p:spPr bwMode="auto">
          <a:xfrm>
            <a:off x="228600" y="1427163"/>
            <a:ext cx="8077200" cy="16097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4600"/>
            </a:lvl1pPr>
          </a:lstStyle>
          <a:p>
            <a:pPr lvl="0"/>
            <a:r>
              <a:rPr lang="sl-SI" noProof="0" smtClean="0"/>
              <a:t>Kliknite, če želite urediti slog naslova matrice</a:t>
            </a:r>
          </a:p>
        </p:txBody>
      </p:sp>
      <p:sp>
        <p:nvSpPr>
          <p:cNvPr id="218120" name="Rectangle 8"/>
          <p:cNvSpPr>
            <a:spLocks noGrp="1" noChangeArrowheads="1"/>
          </p:cNvSpPr>
          <p:nvPr>
            <p:ph type="subTitle" idx="1"/>
          </p:nvPr>
        </p:nvSpPr>
        <p:spPr bwMode="auto">
          <a:xfrm>
            <a:off x="1066800" y="3441700"/>
            <a:ext cx="6629400" cy="1676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a:lvl1pPr>
          </a:lstStyle>
          <a:p>
            <a:pPr lvl="0"/>
            <a:r>
              <a:rPr lang="sl-SI" noProof="0" smtClean="0"/>
              <a:t>Kliknite, če želite urediti slog podnaslova matrice</a:t>
            </a:r>
          </a:p>
        </p:txBody>
      </p:sp>
      <p:sp>
        <p:nvSpPr>
          <p:cNvPr id="9" name="Rectangle 9"/>
          <p:cNvSpPr>
            <a:spLocks noGrp="1" noChangeArrowheads="1"/>
          </p:cNvSpPr>
          <p:nvPr>
            <p:ph type="dt" sz="half" idx="10"/>
          </p:nvPr>
        </p:nvSpPr>
        <p:spPr bwMode="auto">
          <a:xfrm>
            <a:off x="457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cs typeface="+mn-cs"/>
              </a:defRPr>
            </a:lvl1pPr>
          </a:lstStyle>
          <a:p>
            <a:pPr>
              <a:defRPr/>
            </a:pPr>
            <a:endParaRPr lang="sl-SI"/>
          </a:p>
        </p:txBody>
      </p:sp>
      <p:sp>
        <p:nvSpPr>
          <p:cNvPr id="10" name="Rectangle 10"/>
          <p:cNvSpPr>
            <a:spLocks noGrp="1" noChangeArrowheads="1"/>
          </p:cNvSpPr>
          <p:nvPr>
            <p:ph type="ftr" sz="quarter" idx="11"/>
          </p:nvPr>
        </p:nvSpPr>
        <p:spPr bwMode="auto">
          <a:xfrm>
            <a:off x="3124200" y="6253163"/>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cs typeface="+mn-cs"/>
              </a:defRPr>
            </a:lvl1pPr>
          </a:lstStyle>
          <a:p>
            <a:pPr>
              <a:defRPr/>
            </a:pPr>
            <a:endParaRPr lang="sl-SI"/>
          </a:p>
        </p:txBody>
      </p:sp>
      <p:sp>
        <p:nvSpPr>
          <p:cNvPr id="11" name="Rectangle 11"/>
          <p:cNvSpPr>
            <a:spLocks noGrp="1" noChangeArrowheads="1"/>
          </p:cNvSpPr>
          <p:nvPr>
            <p:ph type="sldNum" sz="quarter" idx="12"/>
          </p:nvPr>
        </p:nvSpPr>
        <p:spPr bwMode="auto">
          <a:xfrm>
            <a:off x="6553200" y="6248400"/>
            <a:ext cx="2133600" cy="4714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mn-cs"/>
              </a:defRPr>
            </a:lvl1pPr>
          </a:lstStyle>
          <a:p>
            <a:pPr>
              <a:defRPr/>
            </a:pPr>
            <a:fld id="{96EA86C2-F318-480E-9527-B548AA7B2EAF}" type="slidenum">
              <a:rPr lang="sl-SI"/>
              <a:pPr>
                <a:defRPr/>
              </a:pPr>
              <a:t>‹#›</a:t>
            </a:fld>
            <a:endParaRPr lang="sl-SI"/>
          </a:p>
        </p:txBody>
      </p:sp>
    </p:spTree>
    <p:extLst>
      <p:ext uri="{BB962C8B-B14F-4D97-AF65-F5344CB8AC3E}">
        <p14:creationId xmlns:p14="http://schemas.microsoft.com/office/powerpoint/2010/main" val="2041319999"/>
      </p:ext>
    </p:extLst>
  </p:cSld>
  <p:clrMapOvr>
    <a:masterClrMapping/>
  </p:clrMapOvr>
  <p:transition>
    <p:cu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926846735"/>
      </p:ext>
    </p:extLst>
  </p:cSld>
  <p:clrMapOvr>
    <a:masterClrMapping/>
  </p:clrMapOvr>
  <p:transition>
    <p:cu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018068151"/>
      </p:ext>
    </p:extLst>
  </p:cSld>
  <p:clrMapOvr>
    <a:masterClrMapping/>
  </p:clrMapOvr>
  <p:transition>
    <p:cu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678392420"/>
      </p:ext>
    </p:extLst>
  </p:cSld>
  <p:clrMapOvr>
    <a:masterClrMapping/>
  </p:clrMapOvr>
  <p:transition>
    <p:cu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74052511"/>
      </p:ext>
    </p:extLst>
  </p:cSld>
  <p:clrMapOvr>
    <a:masterClrMapping/>
  </p:clrMapOvr>
  <p:transition>
    <p:cu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880387425"/>
      </p:ext>
    </p:extLst>
  </p:cSld>
  <p:clrMapOvr>
    <a:masterClrMapping/>
  </p:clrMapOvr>
  <p:transition>
    <p:cu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38825"/>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2933471622"/>
      </p:ext>
    </p:extLst>
  </p:cSld>
  <p:clrMapOvr>
    <a:masterClrMapping/>
  </p:clrMapOvr>
  <p:transition>
    <p:cut/>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556266309"/>
      </p:ext>
    </p:extLst>
  </p:cSld>
  <p:clrMapOvr>
    <a:masterClrMapping/>
  </p:clrMapOvr>
  <p:transition>
    <p:cu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950228197"/>
      </p:ext>
    </p:extLst>
  </p:cSld>
  <p:clrMapOvr>
    <a:masterClrMapping/>
  </p:clrMapOvr>
  <p:transition>
    <p:cu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2748120431"/>
      </p:ext>
    </p:extLst>
  </p:cSld>
  <p:clrMapOvr>
    <a:masterClrMapping/>
  </p:clrMapOvr>
  <p:transition>
    <p:cu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422423449"/>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166688" y="493713"/>
            <a:ext cx="8870950" cy="6151562"/>
          </a:xfrm>
          <a:prstGeom prst="roundRect">
            <a:avLst>
              <a:gd name="adj" fmla="val 13727"/>
            </a:avLst>
          </a:prstGeom>
          <a:noFill/>
          <a:ln w="508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1027"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chemeClr val="tx1"/>
          </a:solidFill>
          <a:ln w="9525">
            <a:solidFill>
              <a:schemeClr val="tx1"/>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1" r:id="rId1"/>
    <p:sldLayoutId id="2147484261" r:id="rId2"/>
    <p:sldLayoutId id="2147484262" r:id="rId3"/>
    <p:sldLayoutId id="2147484263" r:id="rId4"/>
    <p:sldLayoutId id="2147484264" r:id="rId5"/>
    <p:sldLayoutId id="2147484265" r:id="rId6"/>
    <p:sldLayoutId id="2147484266" r:id="rId7"/>
    <p:sldLayoutId id="2147484267" r:id="rId8"/>
    <p:sldLayoutId id="2147484268" r:id="rId9"/>
    <p:sldLayoutId id="2147484269" r:id="rId10"/>
    <p:sldLayoutId id="2147484270" r:id="rId11"/>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a:off x="166688" y="493713"/>
            <a:ext cx="8870950" cy="6151562"/>
          </a:xfrm>
          <a:prstGeom prst="roundRect">
            <a:avLst>
              <a:gd name="adj" fmla="val 13727"/>
            </a:avLst>
          </a:prstGeom>
          <a:noFill/>
          <a:ln w="50800">
            <a:solidFill>
              <a:srgbClr val="81818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2051"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818181"/>
          </a:solidFill>
          <a:ln w="9525">
            <a:solidFill>
              <a:srgbClr val="818181"/>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2"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 id="2147484343"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p:cNvSpPr>
            <a:spLocks noChangeArrowheads="1"/>
          </p:cNvSpPr>
          <p:nvPr/>
        </p:nvSpPr>
        <p:spPr bwMode="auto">
          <a:xfrm>
            <a:off x="166688" y="493713"/>
            <a:ext cx="8870950" cy="6151562"/>
          </a:xfrm>
          <a:prstGeom prst="roundRect">
            <a:avLst>
              <a:gd name="adj" fmla="val 13727"/>
            </a:avLst>
          </a:prstGeom>
          <a:noFill/>
          <a:ln w="50800">
            <a:solidFill>
              <a:srgbClr val="66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3075"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6600CC"/>
          </a:solidFill>
          <a:ln w="9525">
            <a:solidFill>
              <a:srgbClr val="6600CC"/>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4"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345"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p:cNvSpPr>
            <a:spLocks noChangeArrowheads="1"/>
          </p:cNvSpPr>
          <p:nvPr/>
        </p:nvSpPr>
        <p:spPr bwMode="auto">
          <a:xfrm>
            <a:off x="166688" y="493713"/>
            <a:ext cx="8870950" cy="6151562"/>
          </a:xfrm>
          <a:prstGeom prst="roundRect">
            <a:avLst>
              <a:gd name="adj" fmla="val 13727"/>
            </a:avLst>
          </a:prstGeom>
          <a:noFill/>
          <a:ln w="50800">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4099"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FF00FF"/>
          </a:solidFill>
          <a:ln w="9525">
            <a:solidFill>
              <a:srgbClr val="FF00FF"/>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6"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47"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AutoShape 2"/>
          <p:cNvSpPr>
            <a:spLocks noChangeArrowheads="1"/>
          </p:cNvSpPr>
          <p:nvPr/>
        </p:nvSpPr>
        <p:spPr bwMode="auto">
          <a:xfrm>
            <a:off x="166688" y="493713"/>
            <a:ext cx="8870950" cy="6151562"/>
          </a:xfrm>
          <a:prstGeom prst="roundRect">
            <a:avLst>
              <a:gd name="adj" fmla="val 13727"/>
            </a:avLst>
          </a:prstGeom>
          <a:noFill/>
          <a:ln w="50800">
            <a:solidFill>
              <a:srgbClr val="00BBFE"/>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5123"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00BBFE"/>
          </a:solidFill>
          <a:ln w="9525">
            <a:solidFill>
              <a:srgbClr val="00BBFE"/>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48" r:id="rId1"/>
    <p:sldLayoutId id="2147484301" r:id="rId2"/>
    <p:sldLayoutId id="2147484302" r:id="rId3"/>
    <p:sldLayoutId id="2147484303" r:id="rId4"/>
    <p:sldLayoutId id="2147484304" r:id="rId5"/>
    <p:sldLayoutId id="2147484305" r:id="rId6"/>
    <p:sldLayoutId id="2147484306" r:id="rId7"/>
    <p:sldLayoutId id="2147484307" r:id="rId8"/>
    <p:sldLayoutId id="2147484308" r:id="rId9"/>
    <p:sldLayoutId id="2147484309" r:id="rId10"/>
    <p:sldLayoutId id="2147484310" r:id="rId11"/>
    <p:sldLayoutId id="2147484349"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AutoShape 2"/>
          <p:cNvSpPr>
            <a:spLocks noChangeArrowheads="1"/>
          </p:cNvSpPr>
          <p:nvPr/>
        </p:nvSpPr>
        <p:spPr bwMode="auto">
          <a:xfrm>
            <a:off x="166688" y="493713"/>
            <a:ext cx="8870950" cy="6151562"/>
          </a:xfrm>
          <a:prstGeom prst="roundRect">
            <a:avLst>
              <a:gd name="adj" fmla="val 13727"/>
            </a:avLst>
          </a:prstGeom>
          <a:noFill/>
          <a:ln w="50800">
            <a:solidFill>
              <a:srgbClr val="EA850A"/>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6147"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EA850A"/>
          </a:solidFill>
          <a:ln w="9525">
            <a:solidFill>
              <a:srgbClr val="EA850A"/>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5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51" r:id="rId12"/>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AutoShape 2"/>
          <p:cNvSpPr>
            <a:spLocks noChangeArrowheads="1"/>
          </p:cNvSpPr>
          <p:nvPr/>
        </p:nvSpPr>
        <p:spPr bwMode="auto">
          <a:xfrm>
            <a:off x="166688" y="493713"/>
            <a:ext cx="8870950" cy="6151562"/>
          </a:xfrm>
          <a:prstGeom prst="roundRect">
            <a:avLst>
              <a:gd name="adj" fmla="val 13727"/>
            </a:avLst>
          </a:prstGeom>
          <a:noFill/>
          <a:ln w="50800">
            <a:solidFill>
              <a:srgbClr val="00F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7171"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00F400"/>
          </a:solidFill>
          <a:ln w="9525">
            <a:solidFill>
              <a:srgbClr val="00F400"/>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52"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AutoShape 2"/>
          <p:cNvSpPr>
            <a:spLocks noChangeArrowheads="1"/>
          </p:cNvSpPr>
          <p:nvPr/>
        </p:nvSpPr>
        <p:spPr bwMode="auto">
          <a:xfrm>
            <a:off x="166688" y="493713"/>
            <a:ext cx="8870950" cy="6151562"/>
          </a:xfrm>
          <a:prstGeom prst="roundRect">
            <a:avLst>
              <a:gd name="adj" fmla="val 13727"/>
            </a:avLst>
          </a:prstGeom>
          <a:noFill/>
          <a:ln w="50800">
            <a:solidFill>
              <a:srgbClr val="FFF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s-ES" sz="2400">
              <a:latin typeface="Times New Roman" pitchFamily="18" charset="0"/>
            </a:endParaRPr>
          </a:p>
        </p:txBody>
      </p:sp>
      <p:sp>
        <p:nvSpPr>
          <p:cNvPr id="8195" name="AutoShape 3"/>
          <p:cNvSpPr>
            <a:spLocks noChangeArrowheads="1"/>
          </p:cNvSpPr>
          <p:nvPr/>
        </p:nvSpPr>
        <p:spPr bwMode="blackWhite">
          <a:xfrm>
            <a:off x="0" y="0"/>
            <a:ext cx="8534400" cy="1154113"/>
          </a:xfrm>
          <a:custGeom>
            <a:avLst/>
            <a:gdLst>
              <a:gd name="T0" fmla="*/ 0 w 7395"/>
              <a:gd name="T1" fmla="*/ 0 h 1000"/>
              <a:gd name="T2" fmla="*/ 2147483647 w 7395"/>
              <a:gd name="T3" fmla="*/ 0 h 1000"/>
              <a:gd name="T4" fmla="*/ 2147483647 w 7395"/>
              <a:gd name="T5" fmla="*/ 2147483647 h 1000"/>
              <a:gd name="T6" fmla="*/ 2147483647 w 7395"/>
              <a:gd name="T7" fmla="*/ 2147483647 h 1000"/>
              <a:gd name="T8" fmla="*/ 0 w 7395"/>
              <a:gd name="T9" fmla="*/ 2147483647 h 1000"/>
              <a:gd name="T10" fmla="*/ 0 60000 65536"/>
              <a:gd name="T11" fmla="*/ 0 60000 65536"/>
              <a:gd name="T12" fmla="*/ 0 60000 65536"/>
              <a:gd name="T13" fmla="*/ 0 60000 65536"/>
              <a:gd name="T14" fmla="*/ 0 60000 65536"/>
              <a:gd name="T15" fmla="*/ 0 w 7395"/>
              <a:gd name="T16" fmla="*/ 0 h 1000"/>
              <a:gd name="T17" fmla="*/ 3698 w 7395"/>
              <a:gd name="T18" fmla="*/ 1000 h 1000"/>
            </a:gdLst>
            <a:ahLst/>
            <a:cxnLst>
              <a:cxn ang="T10">
                <a:pos x="T0" y="T1"/>
              </a:cxn>
              <a:cxn ang="T11">
                <a:pos x="T2" y="T3"/>
              </a:cxn>
              <a:cxn ang="T12">
                <a:pos x="T4" y="T5"/>
              </a:cxn>
              <a:cxn ang="T13">
                <a:pos x="T6" y="T7"/>
              </a:cxn>
              <a:cxn ang="T14">
                <a:pos x="T8" y="T9"/>
              </a:cxn>
            </a:cxnLst>
            <a:rect l="T15" t="T16" r="T17" b="T18"/>
            <a:pathLst>
              <a:path w="7395" h="1000">
                <a:moveTo>
                  <a:pt x="0" y="0"/>
                </a:moveTo>
                <a:lnTo>
                  <a:pt x="6894" y="0"/>
                </a:lnTo>
                <a:cubicBezTo>
                  <a:pt x="7171" y="0"/>
                  <a:pt x="7395" y="223"/>
                  <a:pt x="7395" y="500"/>
                </a:cubicBezTo>
                <a:cubicBezTo>
                  <a:pt x="7395" y="776"/>
                  <a:pt x="7171" y="999"/>
                  <a:pt x="6895" y="1000"/>
                </a:cubicBezTo>
                <a:lnTo>
                  <a:pt x="0" y="1000"/>
                </a:lnTo>
                <a:lnTo>
                  <a:pt x="0" y="0"/>
                </a:lnTo>
                <a:close/>
              </a:path>
            </a:pathLst>
          </a:custGeom>
          <a:solidFill>
            <a:srgbClr val="FFFC00"/>
          </a:solidFill>
          <a:ln w="9525">
            <a:solidFill>
              <a:srgbClr val="FFFC00"/>
            </a:solidFill>
            <a:miter lim="800000"/>
            <a:headEnd/>
            <a:tailEnd/>
          </a:ln>
        </p:spPr>
        <p:txBody>
          <a:bodyPr/>
          <a:lstStyle/>
          <a:p>
            <a:endParaRPr lang="en-GB"/>
          </a:p>
        </p:txBody>
      </p:sp>
    </p:spTree>
  </p:cSld>
  <p:clrMap bg1="lt1" tx1="dk1" bg2="lt2" tx2="dk2" accent1="accent1" accent2="accent2" accent3="accent3" accent4="accent4" accent5="accent5" accent6="accent6" hlink="hlink" folHlink="folHlink"/>
  <p:sldLayoutIdLst>
    <p:sldLayoutId id="2147484353"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ransition>
    <p:cut/>
  </p:transition>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42.xml"/><Relationship Id="rId4" Type="http://schemas.openxmlformats.org/officeDocument/2006/relationships/image" Target="../media/image4.wmf"/></Relationships>
</file>

<file path=ppt/slides/_rels/slide1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42.xml"/><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35.xml"/><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slideLayout" Target="../slideLayouts/slideLayout35.xml"/><Relationship Id="rId4" Type="http://schemas.openxmlformats.org/officeDocument/2006/relationships/image" Target="../media/image7.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95536" y="1268760"/>
            <a:ext cx="8280920" cy="4345983"/>
          </a:xfrm>
          <a:prstGeom prst="rect">
            <a:avLst/>
          </a:prstGeom>
          <a:ln/>
          <a:extLst/>
        </p:spPr>
        <p:style>
          <a:lnRef idx="1">
            <a:schemeClr val="accent5"/>
          </a:lnRef>
          <a:fillRef idx="3">
            <a:schemeClr val="accent5"/>
          </a:fillRef>
          <a:effectRef idx="2">
            <a:schemeClr val="accent5"/>
          </a:effectRef>
          <a:fontRef idx="minor">
            <a:schemeClr val="lt1"/>
          </a:fontRef>
        </p:style>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ts val="3000"/>
              </a:spcBef>
            </a:pPr>
            <a:r>
              <a:rPr lang="sl-SI"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rPr>
              <a:t>CONDITIONALS</a:t>
            </a:r>
            <a:endParaRPr lang="es-E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endParaRPr>
          </a:p>
          <a:p>
            <a:pPr algn="ctr" eaLnBrk="1" hangingPunct="1">
              <a:spcBef>
                <a:spcPts val="3000"/>
              </a:spcBef>
            </a:pPr>
            <a:r>
              <a:rPr lang="es-E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rPr>
              <a:t>WISH – IF ONLY</a:t>
            </a:r>
          </a:p>
          <a:p>
            <a:pPr algn="ctr" eaLnBrk="1" hangingPunct="1">
              <a:spcBef>
                <a:spcPts val="3000"/>
              </a:spcBef>
            </a:pPr>
            <a:r>
              <a:rPr lang="es-E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rPr>
              <a:t>TIME CLAUSES</a:t>
            </a:r>
            <a:endParaRPr lang="sl-SI"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honar Bangla" pitchFamily="34" charset="0"/>
              <a:cs typeface="Shonar Bangla" pitchFamily="34" charset="0"/>
            </a:endParaRPr>
          </a:p>
        </p:txBody>
      </p:sp>
      <p:sp>
        <p:nvSpPr>
          <p:cNvPr id="22531" name="1 CuadroTexto"/>
          <p:cNvSpPr txBox="1">
            <a:spLocks noChangeArrowheads="1"/>
          </p:cNvSpPr>
          <p:nvPr/>
        </p:nvSpPr>
        <p:spPr bwMode="auto">
          <a:xfrm>
            <a:off x="2627784" y="6132513"/>
            <a:ext cx="67355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dirty="0" smtClean="0">
                <a:solidFill>
                  <a:srgbClr val="7030A0"/>
                </a:solidFill>
              </a:rPr>
              <a:t>Unit 7 True or false </a:t>
            </a:r>
            <a:r>
              <a:rPr lang="mk-MK" dirty="0" smtClean="0">
                <a:solidFill>
                  <a:srgbClr val="7030A0"/>
                </a:solidFill>
              </a:rPr>
              <a:t> </a:t>
            </a:r>
            <a:r>
              <a:rPr lang="en-US" dirty="0" smtClean="0">
                <a:solidFill>
                  <a:srgbClr val="7030A0"/>
                </a:solidFill>
              </a:rPr>
              <a:t>IV- </a:t>
            </a:r>
            <a:r>
              <a:rPr lang="mk-MK" dirty="0" smtClean="0">
                <a:solidFill>
                  <a:srgbClr val="7030A0"/>
                </a:solidFill>
              </a:rPr>
              <a:t>година                              </a:t>
            </a:r>
            <a:r>
              <a:rPr lang="en-US" dirty="0" smtClean="0">
                <a:solidFill>
                  <a:srgbClr val="7030A0"/>
                </a:solidFill>
              </a:rPr>
              <a:t>Made by </a:t>
            </a:r>
            <a:r>
              <a:rPr lang="mk-MK" dirty="0" smtClean="0">
                <a:solidFill>
                  <a:srgbClr val="7030A0"/>
                </a:solidFill>
              </a:rPr>
              <a:t>  Марија Гаштаров</a:t>
            </a:r>
            <a:endParaRPr lang="en-GB" dirty="0">
              <a:solidFill>
                <a:srgbClr val="7030A0"/>
              </a:solidFill>
            </a:endParaRPr>
          </a:p>
        </p:txBody>
      </p:sp>
    </p:spTree>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827088" y="260350"/>
            <a:ext cx="752157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4000" b="1" smtClean="0">
                <a:solidFill>
                  <a:schemeClr val="tx1"/>
                </a:solidFill>
              </a:rPr>
              <a:t>SUMMARY: Real Conditionals</a:t>
            </a:r>
          </a:p>
        </p:txBody>
      </p:sp>
      <p:sp>
        <p:nvSpPr>
          <p:cNvPr id="3" name="2 Marcador de contenido"/>
          <p:cNvSpPr>
            <a:spLocks noGrp="1"/>
          </p:cNvSpPr>
          <p:nvPr>
            <p:ph idx="1"/>
          </p:nvPr>
        </p:nvSpPr>
        <p:spPr>
          <a:xfrm>
            <a:off x="323850" y="1279525"/>
            <a:ext cx="8569325" cy="5173663"/>
          </a:xfrm>
        </p:spPr>
        <p:txBody>
          <a:bodyPr>
            <a:normAutofit/>
          </a:bodyPr>
          <a:lstStyle/>
          <a:p>
            <a:pPr algn="just">
              <a:spcBef>
                <a:spcPts val="1200"/>
              </a:spcBef>
              <a:buFont typeface="Arial" pitchFamily="34" charset="0"/>
              <a:buChar char="•"/>
              <a:defRPr/>
            </a:pPr>
            <a:r>
              <a:rPr lang="en-US" sz="2400" dirty="0" smtClean="0"/>
              <a:t>Conditionals are sentences in which one thing depends on another. </a:t>
            </a:r>
          </a:p>
          <a:p>
            <a:pPr algn="just">
              <a:spcBef>
                <a:spcPts val="1200"/>
              </a:spcBef>
              <a:buFont typeface="Arial" pitchFamily="34" charset="0"/>
              <a:buChar char="•"/>
              <a:defRPr/>
            </a:pPr>
            <a:r>
              <a:rPr lang="en-US" sz="2400" dirty="0" smtClean="0"/>
              <a:t>Use the </a:t>
            </a:r>
            <a:r>
              <a:rPr lang="en-US" sz="2400" dirty="0" smtClean="0">
                <a:solidFill>
                  <a:srgbClr val="00B0F0"/>
                </a:solidFill>
              </a:rPr>
              <a:t>zero conditional </a:t>
            </a:r>
            <a:r>
              <a:rPr lang="en-US" sz="2400" dirty="0" smtClean="0"/>
              <a:t>for things that happen regularly in daily life - </a:t>
            </a:r>
            <a:r>
              <a:rPr lang="en-US" sz="2400" dirty="0" smtClean="0">
                <a:solidFill>
                  <a:srgbClr val="00B0F0"/>
                </a:solidFill>
              </a:rPr>
              <a:t>"If you freeze water, it turns to ice." </a:t>
            </a:r>
            <a:r>
              <a:rPr lang="en-US" sz="2400" dirty="0" smtClean="0"/>
              <a:t>Both verbs are in the </a:t>
            </a:r>
            <a:r>
              <a:rPr lang="en-US" sz="2400" u="sng" dirty="0" smtClean="0"/>
              <a:t>present simple </a:t>
            </a:r>
            <a:r>
              <a:rPr lang="en-US" sz="2400" dirty="0" smtClean="0"/>
              <a:t>. </a:t>
            </a:r>
          </a:p>
          <a:p>
            <a:pPr algn="just">
              <a:spcBef>
                <a:spcPts val="1200"/>
              </a:spcBef>
              <a:buFont typeface="Arial" pitchFamily="34" charset="0"/>
              <a:buChar char="•"/>
              <a:defRPr/>
            </a:pPr>
            <a:r>
              <a:rPr lang="en-US" sz="2400" dirty="0" smtClean="0"/>
              <a:t>The word </a:t>
            </a:r>
            <a:r>
              <a:rPr lang="en-US" sz="2400" dirty="0" smtClean="0">
                <a:solidFill>
                  <a:schemeClr val="accent2">
                    <a:lumMod val="75000"/>
                  </a:schemeClr>
                </a:solidFill>
              </a:rPr>
              <a:t>if</a:t>
            </a:r>
            <a:r>
              <a:rPr lang="en-US" sz="2400" dirty="0" smtClean="0"/>
              <a:t> implies that a situation happens </a:t>
            </a:r>
            <a:r>
              <a:rPr lang="en-US" sz="2400" u="sng" dirty="0" smtClean="0"/>
              <a:t>less frequently</a:t>
            </a:r>
            <a:r>
              <a:rPr lang="en-US" sz="2400" dirty="0" smtClean="0"/>
              <a:t>, and the word </a:t>
            </a:r>
            <a:r>
              <a:rPr lang="en-US" sz="2400" dirty="0" smtClean="0">
                <a:solidFill>
                  <a:schemeClr val="accent2">
                    <a:lumMod val="75000"/>
                  </a:schemeClr>
                </a:solidFill>
              </a:rPr>
              <a:t>when</a:t>
            </a:r>
            <a:r>
              <a:rPr lang="en-US" sz="2400" dirty="0" smtClean="0"/>
              <a:t> implies it happens </a:t>
            </a:r>
            <a:r>
              <a:rPr lang="en-US" sz="2400" u="sng" dirty="0" smtClean="0"/>
              <a:t>more frequently</a:t>
            </a:r>
            <a:r>
              <a:rPr lang="en-US" sz="2400" dirty="0" smtClean="0"/>
              <a:t>.</a:t>
            </a:r>
          </a:p>
          <a:p>
            <a:pPr algn="just">
              <a:spcBef>
                <a:spcPts val="1200"/>
              </a:spcBef>
              <a:buFont typeface="Arial" pitchFamily="34" charset="0"/>
              <a:buChar char="•"/>
              <a:defRPr/>
            </a:pPr>
            <a:r>
              <a:rPr lang="en-US" sz="2400" dirty="0" smtClean="0"/>
              <a:t>Use the </a:t>
            </a:r>
            <a:r>
              <a:rPr lang="en-US" sz="2400" dirty="0" smtClean="0">
                <a:solidFill>
                  <a:srgbClr val="00B050"/>
                </a:solidFill>
              </a:rPr>
              <a:t>first conditional </a:t>
            </a:r>
            <a:r>
              <a:rPr lang="en-US" sz="2400" dirty="0" smtClean="0"/>
              <a:t>for things that are real possibilities in the </a:t>
            </a:r>
            <a:r>
              <a:rPr lang="en-US" sz="2400" u="sng" dirty="0" smtClean="0"/>
              <a:t>future</a:t>
            </a:r>
            <a:r>
              <a:rPr lang="en-US" sz="2400" dirty="0" smtClean="0"/>
              <a:t>: </a:t>
            </a:r>
            <a:r>
              <a:rPr lang="en-US" sz="2400" dirty="0" smtClean="0">
                <a:solidFill>
                  <a:srgbClr val="00B050"/>
                </a:solidFill>
              </a:rPr>
              <a:t>"If it's sunny tomorrow, then we'll go to the beach." </a:t>
            </a:r>
            <a:r>
              <a:rPr lang="en-US" sz="2400" dirty="0" smtClean="0"/>
              <a:t>Although both events are technically in the future, we use the </a:t>
            </a:r>
            <a:r>
              <a:rPr lang="en-US" sz="2400" i="1" u="sng" dirty="0" smtClean="0"/>
              <a:t>present simple  </a:t>
            </a:r>
            <a:r>
              <a:rPr lang="en-US" sz="2400" dirty="0" smtClean="0"/>
              <a:t>in the condition, and </a:t>
            </a:r>
            <a:r>
              <a:rPr lang="en-US" sz="2400" i="1" u="sng" dirty="0" smtClean="0"/>
              <a:t>will/going to </a:t>
            </a:r>
            <a:r>
              <a:rPr lang="en-US" sz="2400" dirty="0" smtClean="0"/>
              <a:t>in the result. </a:t>
            </a:r>
            <a:endParaRPr lang="en-GB" sz="24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395288" y="1557338"/>
            <a:ext cx="8424862" cy="311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nSpc>
                <a:spcPts val="2600"/>
              </a:lnSpc>
              <a:spcBef>
                <a:spcPts val="1200"/>
              </a:spcBef>
              <a:spcAft>
                <a:spcPts val="600"/>
              </a:spcAft>
              <a:buClr>
                <a:srgbClr val="A50021"/>
              </a:buClr>
              <a:buSzPct val="150000"/>
              <a:buFont typeface="Arial" charset="0"/>
              <a:buChar char="•"/>
            </a:pPr>
            <a:r>
              <a:rPr lang="en-US" sz="2400" dirty="0"/>
              <a:t>You can use </a:t>
            </a:r>
            <a:r>
              <a:rPr lang="en-US" sz="2400" b="1" u="sng" dirty="0">
                <a:solidFill>
                  <a:srgbClr val="FF9933"/>
                </a:solidFill>
              </a:rPr>
              <a:t>when</a:t>
            </a:r>
            <a:r>
              <a:rPr lang="en-US" sz="2400" dirty="0">
                <a:solidFill>
                  <a:srgbClr val="FF9933"/>
                </a:solidFill>
              </a:rPr>
              <a:t> </a:t>
            </a:r>
            <a:r>
              <a:rPr lang="en-US" sz="2400" dirty="0"/>
              <a:t>instead of </a:t>
            </a:r>
            <a:r>
              <a:rPr lang="en-US" sz="2400" b="1" u="sng" dirty="0"/>
              <a:t>if</a:t>
            </a:r>
            <a:r>
              <a:rPr lang="en-US" sz="2400" dirty="0"/>
              <a:t> when the condition will </a:t>
            </a:r>
            <a:r>
              <a:rPr lang="en-US" sz="2400" u="sng" dirty="0"/>
              <a:t>definitely</a:t>
            </a:r>
            <a:r>
              <a:rPr lang="en-US" sz="2400" dirty="0"/>
              <a:t> happen in the future. </a:t>
            </a:r>
          </a:p>
          <a:p>
            <a:pPr marL="285750" indent="-285750">
              <a:lnSpc>
                <a:spcPts val="2600"/>
              </a:lnSpc>
              <a:spcBef>
                <a:spcPts val="1200"/>
              </a:spcBef>
              <a:spcAft>
                <a:spcPts val="600"/>
              </a:spcAft>
              <a:buClr>
                <a:srgbClr val="A50021"/>
              </a:buClr>
              <a:buSzPct val="150000"/>
              <a:buFont typeface="Arial" charset="0"/>
              <a:buChar char="•"/>
            </a:pPr>
            <a:r>
              <a:rPr lang="en-US" sz="2400" dirty="0"/>
              <a:t>Use </a:t>
            </a:r>
            <a:r>
              <a:rPr lang="en-US" sz="2400" b="1" u="sng" dirty="0">
                <a:solidFill>
                  <a:srgbClr val="FF9933"/>
                </a:solidFill>
              </a:rPr>
              <a:t>as soon as </a:t>
            </a:r>
            <a:r>
              <a:rPr lang="en-US" sz="2400" dirty="0"/>
              <a:t>to emphasize that the result will </a:t>
            </a:r>
            <a:r>
              <a:rPr lang="en-US" sz="2400" u="sng" dirty="0"/>
              <a:t>immediately</a:t>
            </a:r>
            <a:r>
              <a:rPr lang="en-US" sz="2400" dirty="0"/>
              <a:t> follow the condition </a:t>
            </a:r>
          </a:p>
          <a:p>
            <a:pPr marL="285750" indent="-285750">
              <a:lnSpc>
                <a:spcPts val="2600"/>
              </a:lnSpc>
              <a:spcBef>
                <a:spcPts val="1200"/>
              </a:spcBef>
              <a:spcAft>
                <a:spcPts val="600"/>
              </a:spcAft>
              <a:buClr>
                <a:srgbClr val="A50021"/>
              </a:buClr>
              <a:buSzPct val="150000"/>
              <a:buFont typeface="Arial" charset="0"/>
              <a:buChar char="•"/>
            </a:pPr>
            <a:r>
              <a:rPr lang="en-US" sz="2400" dirty="0"/>
              <a:t>Use </a:t>
            </a:r>
            <a:r>
              <a:rPr lang="en-US" sz="2400" b="1" u="sng" dirty="0">
                <a:solidFill>
                  <a:srgbClr val="FF9933"/>
                </a:solidFill>
              </a:rPr>
              <a:t>unless</a:t>
            </a:r>
            <a:r>
              <a:rPr lang="en-US" sz="2400" dirty="0">
                <a:solidFill>
                  <a:srgbClr val="FF9933"/>
                </a:solidFill>
              </a:rPr>
              <a:t> </a:t>
            </a:r>
            <a:r>
              <a:rPr lang="en-US" sz="2400" dirty="0"/>
              <a:t>in place of "</a:t>
            </a:r>
            <a:r>
              <a:rPr lang="en-US" sz="2400" u="sng" dirty="0"/>
              <a:t>if not</a:t>
            </a:r>
            <a:r>
              <a:rPr lang="en-US" sz="2400" dirty="0" smtClean="0"/>
              <a:t>.“</a:t>
            </a:r>
          </a:p>
          <a:p>
            <a:pPr marL="285750" indent="-285750">
              <a:lnSpc>
                <a:spcPts val="2600"/>
              </a:lnSpc>
              <a:spcBef>
                <a:spcPts val="1200"/>
              </a:spcBef>
              <a:spcAft>
                <a:spcPts val="600"/>
              </a:spcAft>
              <a:buClr>
                <a:srgbClr val="A50021"/>
              </a:buClr>
              <a:buSzPct val="150000"/>
              <a:buFont typeface="Arial" charset="0"/>
              <a:buChar char="•"/>
            </a:pPr>
            <a:r>
              <a:rPr lang="en-US" sz="2400" dirty="0" smtClean="0"/>
              <a:t>Use </a:t>
            </a:r>
            <a:r>
              <a:rPr lang="en-US" sz="2400" b="1" u="sng" dirty="0" smtClean="0">
                <a:solidFill>
                  <a:srgbClr val="FF9933"/>
                </a:solidFill>
              </a:rPr>
              <a:t>as long as </a:t>
            </a:r>
            <a:r>
              <a:rPr lang="en-US" sz="2400" dirty="0" smtClean="0"/>
              <a:t>or </a:t>
            </a:r>
            <a:r>
              <a:rPr lang="en-US" sz="2400" b="1" u="sng" dirty="0" smtClean="0">
                <a:solidFill>
                  <a:srgbClr val="FF9933"/>
                </a:solidFill>
              </a:rPr>
              <a:t>providing that </a:t>
            </a:r>
            <a:r>
              <a:rPr lang="en-US" sz="2400" dirty="0" smtClean="0"/>
              <a:t>to emphasize the condition. It means “but only if”.</a:t>
            </a:r>
            <a:endParaRPr lang="en-GB" sz="2400" dirty="0"/>
          </a:p>
        </p:txBody>
      </p:sp>
      <p:sp>
        <p:nvSpPr>
          <p:cNvPr id="32771" name="1 Título"/>
          <p:cNvSpPr>
            <a:spLocks noGrp="1"/>
          </p:cNvSpPr>
          <p:nvPr>
            <p:ph type="title"/>
          </p:nvPr>
        </p:nvSpPr>
        <p:spPr bwMode="auto">
          <a:xfrm>
            <a:off x="827088" y="260350"/>
            <a:ext cx="7521575" cy="549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4000" b="1" smtClean="0">
                <a:solidFill>
                  <a:schemeClr val="tx1"/>
                </a:solidFill>
              </a:rPr>
              <a:t>SUMMARY</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bwMode="auto">
          <a:xfrm>
            <a:off x="703263" y="333375"/>
            <a:ext cx="7521575" cy="547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4000" smtClean="0">
                <a:latin typeface="Berlin Sans FB Demi" pitchFamily="34" charset="0"/>
              </a:rPr>
              <a:t> Unreal Conditionals</a:t>
            </a:r>
          </a:p>
        </p:txBody>
      </p:sp>
      <p:sp>
        <p:nvSpPr>
          <p:cNvPr id="6" name="5 Rectángulo"/>
          <p:cNvSpPr>
            <a:spLocks noChangeArrowheads="1"/>
          </p:cNvSpPr>
          <p:nvPr/>
        </p:nvSpPr>
        <p:spPr bwMode="auto">
          <a:xfrm>
            <a:off x="684213" y="1268413"/>
            <a:ext cx="82089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 They are used to talk about imaginary, unlikely, or impossible situations in the present and past: </a:t>
            </a:r>
            <a:endParaRPr lang="en-GB"/>
          </a:p>
        </p:txBody>
      </p:sp>
      <p:sp>
        <p:nvSpPr>
          <p:cNvPr id="7" name="6 Rectángulo"/>
          <p:cNvSpPr/>
          <p:nvPr/>
        </p:nvSpPr>
        <p:spPr>
          <a:xfrm>
            <a:off x="395288" y="1998663"/>
            <a:ext cx="8497887" cy="3878262"/>
          </a:xfrm>
          <a:prstGeom prst="rect">
            <a:avLst/>
          </a:prstGeom>
        </p:spPr>
        <p:txBody>
          <a:bodyPr>
            <a:spAutoFit/>
          </a:bodyPr>
          <a:lstStyle/>
          <a:p>
            <a:pPr marL="285750" indent="-285750">
              <a:spcBef>
                <a:spcPts val="600"/>
              </a:spcBef>
              <a:buFont typeface="Arial" pitchFamily="34" charset="0"/>
              <a:buChar char="•"/>
              <a:tabLst>
                <a:tab pos="361950" algn="l"/>
              </a:tabLst>
              <a:defRPr/>
            </a:pPr>
            <a:r>
              <a:rPr lang="en-US" b="1" dirty="0">
                <a:solidFill>
                  <a:srgbClr val="FF00FF"/>
                </a:solidFill>
                <a:cs typeface="+mn-cs"/>
              </a:rPr>
              <a:t>Second Conditional:  </a:t>
            </a:r>
          </a:p>
          <a:p>
            <a:pPr>
              <a:spcBef>
                <a:spcPts val="600"/>
              </a:spcBef>
              <a:tabLst>
                <a:tab pos="361950" algn="l"/>
              </a:tabLst>
              <a:defRPr/>
            </a:pPr>
            <a:r>
              <a:rPr lang="en-US" dirty="0">
                <a:cs typeface="+mn-cs"/>
              </a:rPr>
              <a:t>	</a:t>
            </a:r>
            <a:r>
              <a:rPr lang="en-US" sz="2000" dirty="0">
                <a:solidFill>
                  <a:srgbClr val="FF00FF"/>
                </a:solidFill>
                <a:cs typeface="+mn-cs"/>
              </a:rPr>
              <a:t>If I </a:t>
            </a:r>
            <a:r>
              <a:rPr lang="en-US" sz="2000" u="sng" dirty="0">
                <a:solidFill>
                  <a:srgbClr val="FF00FF"/>
                </a:solidFill>
                <a:cs typeface="+mn-cs"/>
              </a:rPr>
              <a:t>owned</a:t>
            </a:r>
            <a:r>
              <a:rPr lang="en-US" sz="2000" dirty="0">
                <a:solidFill>
                  <a:srgbClr val="FF00FF"/>
                </a:solidFill>
                <a:cs typeface="+mn-cs"/>
              </a:rPr>
              <a:t> a car, I </a:t>
            </a:r>
            <a:r>
              <a:rPr lang="en-US" sz="2000" u="sng" dirty="0">
                <a:solidFill>
                  <a:srgbClr val="FF00FF"/>
                </a:solidFill>
                <a:cs typeface="+mn-cs"/>
              </a:rPr>
              <a:t>would drive </a:t>
            </a:r>
            <a:r>
              <a:rPr lang="en-US" sz="2000" dirty="0">
                <a:solidFill>
                  <a:srgbClr val="FF00FF"/>
                </a:solidFill>
                <a:cs typeface="+mn-cs"/>
              </a:rPr>
              <a:t>to work. </a:t>
            </a:r>
          </a:p>
          <a:p>
            <a:pPr>
              <a:spcBef>
                <a:spcPts val="600"/>
              </a:spcBef>
              <a:tabLst>
                <a:tab pos="361950" algn="l"/>
              </a:tabLst>
              <a:defRPr/>
            </a:pPr>
            <a:r>
              <a:rPr lang="en-US" dirty="0">
                <a:cs typeface="+mn-cs"/>
              </a:rPr>
              <a:t>	(imagining things are different in the present) </a:t>
            </a:r>
          </a:p>
          <a:p>
            <a:pPr marL="285750" indent="-285750">
              <a:spcBef>
                <a:spcPts val="600"/>
              </a:spcBef>
              <a:buFont typeface="Arial" pitchFamily="34" charset="0"/>
              <a:buChar char="•"/>
              <a:tabLst>
                <a:tab pos="361950" algn="l"/>
              </a:tabLst>
              <a:defRPr/>
            </a:pPr>
            <a:r>
              <a:rPr lang="en-US" b="1" dirty="0">
                <a:solidFill>
                  <a:srgbClr val="7030A0"/>
                </a:solidFill>
                <a:cs typeface="+mn-cs"/>
              </a:rPr>
              <a:t>Third Conditional:  </a:t>
            </a:r>
          </a:p>
          <a:p>
            <a:pPr>
              <a:spcBef>
                <a:spcPts val="600"/>
              </a:spcBef>
              <a:tabLst>
                <a:tab pos="361950" algn="l"/>
              </a:tabLst>
              <a:defRPr/>
            </a:pPr>
            <a:r>
              <a:rPr lang="en-US" dirty="0">
                <a:cs typeface="+mn-cs"/>
              </a:rPr>
              <a:t>	</a:t>
            </a:r>
            <a:r>
              <a:rPr lang="en-US" sz="2000" dirty="0">
                <a:solidFill>
                  <a:srgbClr val="7030A0"/>
                </a:solidFill>
                <a:cs typeface="+mn-cs"/>
              </a:rPr>
              <a:t>If I </a:t>
            </a:r>
            <a:r>
              <a:rPr lang="en-US" sz="2000" u="sng" dirty="0">
                <a:solidFill>
                  <a:srgbClr val="7030A0"/>
                </a:solidFill>
                <a:cs typeface="+mn-cs"/>
              </a:rPr>
              <a:t>had studied </a:t>
            </a:r>
            <a:r>
              <a:rPr lang="en-US" sz="2000" dirty="0">
                <a:solidFill>
                  <a:srgbClr val="7030A0"/>
                </a:solidFill>
                <a:cs typeface="+mn-cs"/>
              </a:rPr>
              <a:t>harder, I </a:t>
            </a:r>
            <a:r>
              <a:rPr lang="en-US" sz="2000" u="sng" dirty="0">
                <a:solidFill>
                  <a:srgbClr val="7030A0"/>
                </a:solidFill>
                <a:cs typeface="+mn-cs"/>
              </a:rPr>
              <a:t>would have passed </a:t>
            </a:r>
            <a:r>
              <a:rPr lang="en-US" sz="2000" dirty="0">
                <a:solidFill>
                  <a:srgbClr val="7030A0"/>
                </a:solidFill>
                <a:cs typeface="+mn-cs"/>
              </a:rPr>
              <a:t>last week’s test. </a:t>
            </a:r>
          </a:p>
          <a:p>
            <a:pPr>
              <a:spcBef>
                <a:spcPts val="600"/>
              </a:spcBef>
              <a:tabLst>
                <a:tab pos="361950" algn="l"/>
              </a:tabLst>
              <a:defRPr/>
            </a:pPr>
            <a:r>
              <a:rPr lang="en-US" dirty="0">
                <a:cs typeface="+mn-cs"/>
              </a:rPr>
              <a:t>	(imagining things were different in the past) </a:t>
            </a:r>
          </a:p>
          <a:p>
            <a:pPr marL="285750" indent="-285750">
              <a:spcBef>
                <a:spcPts val="600"/>
              </a:spcBef>
              <a:buFont typeface="Arial" pitchFamily="34" charset="0"/>
              <a:buChar char="•"/>
              <a:tabLst>
                <a:tab pos="361950" algn="l"/>
              </a:tabLst>
              <a:defRPr/>
            </a:pPr>
            <a:r>
              <a:rPr lang="en-US" b="1" dirty="0">
                <a:solidFill>
                  <a:srgbClr val="FF0000"/>
                </a:solidFill>
                <a:cs typeface="+mn-cs"/>
              </a:rPr>
              <a:t>Mixed Conditional:  </a:t>
            </a:r>
          </a:p>
          <a:p>
            <a:pPr>
              <a:spcBef>
                <a:spcPts val="600"/>
              </a:spcBef>
              <a:tabLst>
                <a:tab pos="361950" algn="l"/>
              </a:tabLst>
              <a:defRPr/>
            </a:pPr>
            <a:r>
              <a:rPr lang="en-US" dirty="0">
                <a:cs typeface="+mn-cs"/>
              </a:rPr>
              <a:t>	</a:t>
            </a:r>
            <a:r>
              <a:rPr lang="en-US" sz="2000" dirty="0">
                <a:solidFill>
                  <a:srgbClr val="FF0000"/>
                </a:solidFill>
                <a:cs typeface="+mn-cs"/>
              </a:rPr>
              <a:t>If I </a:t>
            </a:r>
            <a:r>
              <a:rPr lang="en-US" sz="2000" u="sng" dirty="0">
                <a:solidFill>
                  <a:srgbClr val="FF0000"/>
                </a:solidFill>
                <a:cs typeface="+mn-cs"/>
              </a:rPr>
              <a:t>had finished </a:t>
            </a:r>
            <a:r>
              <a:rPr lang="en-US" sz="2000" dirty="0">
                <a:solidFill>
                  <a:srgbClr val="FF0000"/>
                </a:solidFill>
                <a:cs typeface="+mn-cs"/>
              </a:rPr>
              <a:t>my work yesterday, I </a:t>
            </a:r>
            <a:r>
              <a:rPr lang="en-US" sz="2000" u="sng" dirty="0">
                <a:solidFill>
                  <a:srgbClr val="FF0000"/>
                </a:solidFill>
                <a:cs typeface="+mn-cs"/>
              </a:rPr>
              <a:t>wouldn't be </a:t>
            </a:r>
            <a:r>
              <a:rPr lang="en-US" sz="2000" dirty="0">
                <a:solidFill>
                  <a:srgbClr val="FF0000"/>
                </a:solidFill>
                <a:cs typeface="+mn-cs"/>
              </a:rPr>
              <a:t>so stressed 	out today. </a:t>
            </a:r>
          </a:p>
          <a:p>
            <a:pPr>
              <a:spcBef>
                <a:spcPts val="600"/>
              </a:spcBef>
              <a:tabLst>
                <a:tab pos="361950" algn="l"/>
              </a:tabLst>
              <a:defRPr/>
            </a:pPr>
            <a:r>
              <a:rPr lang="en-US" dirty="0">
                <a:cs typeface="+mn-cs"/>
              </a:rPr>
              <a:t>	(mix of times - imagining something different in the past having a 	different result in the present) </a:t>
            </a:r>
            <a:endParaRPr lang="en-GB"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500"/>
                                        <p:tgtEl>
                                          <p:spTgt spid="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500"/>
                                        <p:tgtEl>
                                          <p:spTgt spid="7">
                                            <p:txEl>
                                              <p:pRg st="3" end="3"/>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fade">
                                      <p:cBhvr>
                                        <p:cTn id="29" dur="500"/>
                                        <p:tgtEl>
                                          <p:spTgt spid="7">
                                            <p:txEl>
                                              <p:pRg st="4" end="4"/>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7" end="7"/>
                                            </p:txEl>
                                          </p:spTgt>
                                        </p:tgtEl>
                                        <p:attrNameLst>
                                          <p:attrName>style.visibility</p:attrName>
                                        </p:attrNameLst>
                                      </p:cBhvr>
                                      <p:to>
                                        <p:strVal val="visible"/>
                                      </p:to>
                                    </p:set>
                                    <p:animEffect transition="in" filter="fade">
                                      <p:cBhvr>
                                        <p:cTn id="40" dur="500"/>
                                        <p:tgtEl>
                                          <p:spTgt spid="7">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animEffect transition="in" filter="fade">
                                      <p:cBhvr>
                                        <p:cTn id="43"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68313" y="260350"/>
            <a:ext cx="82296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600" smtClean="0"/>
              <a:t>Imagining the </a:t>
            </a:r>
            <a:r>
              <a:rPr lang="en-GB" sz="3600" i="1" smtClean="0"/>
              <a:t>Present</a:t>
            </a:r>
            <a:r>
              <a:rPr lang="en-GB" sz="3600" smtClean="0"/>
              <a:t> were different</a:t>
            </a:r>
          </a:p>
        </p:txBody>
      </p:sp>
      <p:sp>
        <p:nvSpPr>
          <p:cNvPr id="3" name="2 Marcador de contenido"/>
          <p:cNvSpPr>
            <a:spLocks noGrp="1"/>
          </p:cNvSpPr>
          <p:nvPr>
            <p:ph idx="1"/>
          </p:nvPr>
        </p:nvSpPr>
        <p:spPr>
          <a:xfrm>
            <a:off x="250825" y="1600200"/>
            <a:ext cx="8713788" cy="4525963"/>
          </a:xfrm>
        </p:spPr>
        <p:txBody>
          <a:bodyPr/>
          <a:lstStyle/>
          <a:p>
            <a:pPr>
              <a:defRPr/>
            </a:pPr>
            <a:r>
              <a:rPr lang="en-US" sz="2800" dirty="0" smtClean="0"/>
              <a:t>One simple way to imagine that things in the present were different is to use </a:t>
            </a:r>
          </a:p>
          <a:p>
            <a:pPr marL="0" indent="0" algn="ctr">
              <a:buFont typeface="Wingdings" pitchFamily="2" charset="2"/>
              <a:buNone/>
              <a:defRPr/>
            </a:pPr>
            <a:r>
              <a:rPr lang="en-US" sz="2800" b="1" i="1" dirty="0" smtClean="0">
                <a:solidFill>
                  <a:srgbClr val="7030A0"/>
                </a:solidFill>
                <a:effectLst>
                  <a:outerShdw blurRad="38100" dist="38100" dir="2700000" algn="tl">
                    <a:srgbClr val="000000">
                      <a:alpha val="43137"/>
                    </a:srgbClr>
                  </a:outerShdw>
                </a:effectLst>
              </a:rPr>
              <a:t>wish + past</a:t>
            </a:r>
            <a:r>
              <a:rPr lang="en-US" sz="2800" b="1" i="1" dirty="0" smtClean="0">
                <a:solidFill>
                  <a:srgbClr val="7030A0"/>
                </a:solidFill>
              </a:rPr>
              <a:t> </a:t>
            </a:r>
            <a:r>
              <a:rPr lang="en-US" sz="2800" b="1" i="1" dirty="0" smtClean="0">
                <a:solidFill>
                  <a:srgbClr val="7030A0"/>
                </a:solidFill>
                <a:effectLst>
                  <a:outerShdw blurRad="38100" dist="38100" dir="2700000" algn="tl">
                    <a:srgbClr val="000000">
                      <a:alpha val="43137"/>
                    </a:srgbClr>
                  </a:outerShdw>
                </a:effectLst>
              </a:rPr>
              <a:t>simple (</a:t>
            </a:r>
            <a:r>
              <a:rPr lang="en-US" sz="2800" b="1" i="1" dirty="0" err="1" smtClean="0">
                <a:solidFill>
                  <a:srgbClr val="7030A0"/>
                </a:solidFill>
                <a:effectLst>
                  <a:outerShdw blurRad="38100" dist="38100" dir="2700000" algn="tl">
                    <a:srgbClr val="000000">
                      <a:alpha val="43137"/>
                    </a:srgbClr>
                  </a:outerShdw>
                </a:effectLst>
              </a:rPr>
              <a:t>ojalá</a:t>
            </a:r>
            <a:r>
              <a:rPr lang="en-US" sz="2800" b="1" i="1" dirty="0" smtClean="0">
                <a:solidFill>
                  <a:srgbClr val="7030A0"/>
                </a:solidFill>
                <a:effectLst>
                  <a:outerShdw blurRad="38100" dist="38100" dir="2700000" algn="tl">
                    <a:srgbClr val="000000">
                      <a:alpha val="43137"/>
                    </a:srgbClr>
                  </a:outerShdw>
                </a:effectLst>
              </a:rPr>
              <a:t>…)</a:t>
            </a:r>
            <a:endParaRPr lang="en-US" sz="2800" b="1" i="1" dirty="0" smtClean="0">
              <a:solidFill>
                <a:srgbClr val="7030A0"/>
              </a:solidFill>
            </a:endParaRPr>
          </a:p>
          <a:p>
            <a:pPr marL="0" indent="0">
              <a:buFont typeface="Wingdings" pitchFamily="2" charset="2"/>
              <a:buNone/>
              <a:tabLst>
                <a:tab pos="446088" algn="l"/>
                <a:tab pos="1073150" algn="l"/>
              </a:tabLst>
              <a:defRPr/>
            </a:pPr>
            <a:r>
              <a:rPr lang="en-US" sz="2800" dirty="0" smtClean="0"/>
              <a:t>	</a:t>
            </a:r>
            <a:r>
              <a:rPr lang="en-US" sz="2800" dirty="0" smtClean="0">
                <a:solidFill>
                  <a:srgbClr val="0000FF"/>
                </a:solidFill>
              </a:rPr>
              <a:t>Example</a:t>
            </a:r>
            <a:r>
              <a:rPr lang="en-US" sz="2800" dirty="0" smtClean="0"/>
              <a:t>:</a:t>
            </a:r>
          </a:p>
          <a:p>
            <a:pPr marL="0" indent="0">
              <a:buFont typeface="Wingdings" pitchFamily="2" charset="2"/>
              <a:buNone/>
              <a:tabLst>
                <a:tab pos="446088" algn="l"/>
                <a:tab pos="1073150" algn="l"/>
              </a:tabLst>
              <a:defRPr/>
            </a:pPr>
            <a:r>
              <a:rPr lang="en-US" sz="2800" dirty="0" smtClean="0"/>
              <a:t>	</a:t>
            </a:r>
            <a:r>
              <a:rPr lang="en-US" sz="2800" dirty="0" smtClean="0">
                <a:solidFill>
                  <a:srgbClr val="7030A0"/>
                </a:solidFill>
              </a:rPr>
              <a:t>I live near the beach, but </a:t>
            </a:r>
            <a:r>
              <a:rPr lang="en-US" sz="2800" b="1" u="sng" dirty="0" smtClean="0">
                <a:solidFill>
                  <a:srgbClr val="7030A0"/>
                </a:solidFill>
              </a:rPr>
              <a:t>I</a:t>
            </a:r>
            <a:r>
              <a:rPr lang="en-US" sz="2800" u="sng" dirty="0" smtClean="0">
                <a:solidFill>
                  <a:srgbClr val="7030A0"/>
                </a:solidFill>
              </a:rPr>
              <a:t> </a:t>
            </a:r>
            <a:r>
              <a:rPr lang="en-US" sz="2800" b="1" u="sng" dirty="0" smtClean="0">
                <a:solidFill>
                  <a:srgbClr val="7030A0"/>
                </a:solidFill>
              </a:rPr>
              <a:t>wish I lived </a:t>
            </a:r>
            <a:r>
              <a:rPr lang="en-US" sz="2800" dirty="0" smtClean="0">
                <a:solidFill>
                  <a:srgbClr val="7030A0"/>
                </a:solidFill>
              </a:rPr>
              <a:t>near the 	mountains. </a:t>
            </a:r>
          </a:p>
          <a:p>
            <a:pPr marL="0" indent="0">
              <a:buFont typeface="Wingdings" pitchFamily="2" charset="2"/>
              <a:buNone/>
              <a:tabLst>
                <a:tab pos="446088" algn="l"/>
                <a:tab pos="1073150" algn="l"/>
              </a:tabLst>
              <a:defRPr/>
            </a:pPr>
            <a:r>
              <a:rPr lang="en-US" sz="2800" dirty="0" smtClean="0">
                <a:solidFill>
                  <a:srgbClr val="7030A0"/>
                </a:solidFill>
              </a:rPr>
              <a:t>	My boyfriend is so busy that he has no time for me. 	</a:t>
            </a:r>
            <a:r>
              <a:rPr lang="en-US" sz="2800" b="1" u="sng" dirty="0" smtClean="0">
                <a:solidFill>
                  <a:srgbClr val="7030A0"/>
                </a:solidFill>
              </a:rPr>
              <a:t>I wish he didn’t work </a:t>
            </a:r>
            <a:r>
              <a:rPr lang="en-US" sz="2800" dirty="0" smtClean="0">
                <a:solidFill>
                  <a:srgbClr val="7030A0"/>
                </a:solidFill>
              </a:rPr>
              <a:t>so much. </a:t>
            </a:r>
            <a:endParaRPr lang="en-GB" sz="2800" dirty="0">
              <a:solidFill>
                <a:srgbClr val="7030A0"/>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57200" y="274638"/>
            <a:ext cx="8229600" cy="850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t>Second conditional</a:t>
            </a:r>
          </a:p>
        </p:txBody>
      </p:sp>
      <p:sp>
        <p:nvSpPr>
          <p:cNvPr id="3" name="2 Marcador de contenido"/>
          <p:cNvSpPr>
            <a:spLocks noGrp="1"/>
          </p:cNvSpPr>
          <p:nvPr>
            <p:ph idx="1"/>
          </p:nvPr>
        </p:nvSpPr>
        <p:spPr bwMode="auto">
          <a:xfrm>
            <a:off x="457200" y="1268413"/>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just">
              <a:buFont typeface="Wingdings" pitchFamily="2" charset="2"/>
              <a:buNone/>
            </a:pPr>
            <a:r>
              <a:rPr lang="en-US" sz="2400" smtClean="0"/>
              <a:t>Now we'll take those wishes one step further and imagine the result; imagine what would happen if they were currently true. This is the </a:t>
            </a:r>
            <a:r>
              <a:rPr lang="en-US" sz="2400" b="1" i="1" smtClean="0"/>
              <a:t>second conditional</a:t>
            </a:r>
            <a:r>
              <a:rPr lang="en-US" sz="2400" smtClean="0"/>
              <a:t>: </a:t>
            </a:r>
          </a:p>
          <a:p>
            <a:pPr marL="0" indent="0">
              <a:buFont typeface="Wingdings" pitchFamily="2" charset="2"/>
              <a:buNone/>
            </a:pPr>
            <a:r>
              <a:rPr lang="en-US" sz="2400" smtClean="0"/>
              <a:t>Example: </a:t>
            </a:r>
          </a:p>
          <a:p>
            <a:pPr marL="0" indent="0">
              <a:buFont typeface="Wingdings" pitchFamily="2" charset="2"/>
              <a:buNone/>
            </a:pPr>
            <a:r>
              <a:rPr lang="en-US" sz="2400" smtClean="0"/>
              <a:t> 	</a:t>
            </a:r>
            <a:r>
              <a:rPr lang="en-US" sz="2400" smtClean="0">
                <a:solidFill>
                  <a:srgbClr val="FF00FF"/>
                </a:solidFill>
              </a:rPr>
              <a:t>If I </a:t>
            </a:r>
            <a:r>
              <a:rPr lang="en-US" sz="2400" b="1" u="sng" smtClean="0">
                <a:solidFill>
                  <a:srgbClr val="FF00FF"/>
                </a:solidFill>
              </a:rPr>
              <a:t>lived</a:t>
            </a:r>
            <a:r>
              <a:rPr lang="en-US" sz="2400" smtClean="0">
                <a:solidFill>
                  <a:srgbClr val="FF00FF"/>
                </a:solidFill>
              </a:rPr>
              <a:t> near the mountains, I </a:t>
            </a:r>
            <a:r>
              <a:rPr lang="en-US" sz="2400" b="1" u="sng" smtClean="0">
                <a:solidFill>
                  <a:srgbClr val="FF00FF"/>
                </a:solidFill>
              </a:rPr>
              <a:t>would go </a:t>
            </a:r>
            <a:r>
              <a:rPr lang="en-US" sz="2400" smtClean="0">
                <a:solidFill>
                  <a:srgbClr val="FF00FF"/>
                </a:solidFill>
              </a:rPr>
              <a:t>hiking 	every 	weekend. </a:t>
            </a:r>
          </a:p>
          <a:p>
            <a:pPr marL="0" indent="0">
              <a:buFont typeface="Wingdings" pitchFamily="2" charset="2"/>
              <a:buNone/>
            </a:pPr>
            <a:r>
              <a:rPr lang="en-US" sz="2400" smtClean="0">
                <a:solidFill>
                  <a:srgbClr val="FF00FF"/>
                </a:solidFill>
              </a:rPr>
              <a:t>	If my boyfriend </a:t>
            </a:r>
            <a:r>
              <a:rPr lang="en-US" sz="2400" b="1" u="sng" smtClean="0">
                <a:solidFill>
                  <a:srgbClr val="FF00FF"/>
                </a:solidFill>
              </a:rPr>
              <a:t>didn’t work </a:t>
            </a:r>
            <a:r>
              <a:rPr lang="en-US" sz="2400" smtClean="0">
                <a:solidFill>
                  <a:srgbClr val="FF00FF"/>
                </a:solidFill>
              </a:rPr>
              <a:t>so much, </a:t>
            </a:r>
            <a:r>
              <a:rPr lang="en-US" sz="2400" b="1" u="sng" smtClean="0">
                <a:solidFill>
                  <a:srgbClr val="FF00FF"/>
                </a:solidFill>
              </a:rPr>
              <a:t>we'd go out </a:t>
            </a:r>
          </a:p>
          <a:p>
            <a:pPr marL="0" indent="0">
              <a:buFont typeface="Wingdings" pitchFamily="2" charset="2"/>
              <a:buNone/>
            </a:pPr>
            <a:r>
              <a:rPr lang="en-US" sz="2400" smtClean="0">
                <a:solidFill>
                  <a:srgbClr val="FF00FF"/>
                </a:solidFill>
              </a:rPr>
              <a:t>	more often. </a:t>
            </a:r>
            <a:endParaRPr lang="en-GB" sz="2400" smtClean="0">
              <a:solidFill>
                <a:srgbClr val="FF00FF"/>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mtClean="0"/>
              <a:t>Second Conditional</a:t>
            </a:r>
          </a:p>
        </p:txBody>
      </p:sp>
      <p:sp>
        <p:nvSpPr>
          <p:cNvPr id="4" name="Text Box 2"/>
          <p:cNvSpPr txBox="1">
            <a:spLocks noChangeArrowheads="1"/>
          </p:cNvSpPr>
          <p:nvPr/>
        </p:nvSpPr>
        <p:spPr bwMode="auto">
          <a:xfrm>
            <a:off x="827088" y="1268413"/>
            <a:ext cx="7272337"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a:latin typeface="Comic Sans MS" pitchFamily="66" charset="0"/>
              </a:rPr>
              <a:t>If I </a:t>
            </a:r>
            <a:r>
              <a:rPr lang="en-GB" sz="2400" b="1">
                <a:solidFill>
                  <a:srgbClr val="FF00FF"/>
                </a:solidFill>
                <a:latin typeface="Comic Sans MS" pitchFamily="66" charset="0"/>
              </a:rPr>
              <a:t>had</a:t>
            </a:r>
            <a:r>
              <a:rPr lang="en-GB" sz="2400">
                <a:solidFill>
                  <a:srgbClr val="FF00FF"/>
                </a:solidFill>
                <a:latin typeface="Comic Sans MS" pitchFamily="66" charset="0"/>
              </a:rPr>
              <a:t> </a:t>
            </a:r>
            <a:r>
              <a:rPr lang="en-GB" sz="2400">
                <a:latin typeface="Comic Sans MS" pitchFamily="66" charset="0"/>
              </a:rPr>
              <a:t>a lot of money, I </a:t>
            </a:r>
            <a:r>
              <a:rPr lang="en-GB" sz="2400" b="1">
                <a:solidFill>
                  <a:srgbClr val="FF00FF"/>
                </a:solidFill>
                <a:latin typeface="Comic Sans MS" pitchFamily="66" charset="0"/>
              </a:rPr>
              <a:t>would buy</a:t>
            </a:r>
            <a:r>
              <a:rPr lang="en-GB" sz="2400">
                <a:solidFill>
                  <a:srgbClr val="FF00FF"/>
                </a:solidFill>
                <a:latin typeface="Comic Sans MS" pitchFamily="66" charset="0"/>
              </a:rPr>
              <a:t> </a:t>
            </a:r>
            <a:r>
              <a:rPr lang="en-GB" sz="2400">
                <a:latin typeface="Comic Sans MS" pitchFamily="66" charset="0"/>
              </a:rPr>
              <a:t>a big house.</a:t>
            </a:r>
          </a:p>
          <a:p>
            <a:pPr eaLnBrk="1" hangingPunct="1">
              <a:spcBef>
                <a:spcPct val="50000"/>
              </a:spcBef>
            </a:pPr>
            <a:r>
              <a:rPr lang="en-GB" sz="2400">
                <a:latin typeface="Comic Sans MS" pitchFamily="66" charset="0"/>
              </a:rPr>
              <a:t>	</a:t>
            </a:r>
            <a:r>
              <a:rPr lang="en-GB" sz="2400">
                <a:solidFill>
                  <a:srgbClr val="002060"/>
                </a:solidFill>
                <a:latin typeface="Comic Sans MS" pitchFamily="66" charset="0"/>
              </a:rPr>
              <a:t>Condition</a:t>
            </a:r>
            <a:r>
              <a:rPr lang="en-GB" sz="2400">
                <a:latin typeface="Comic Sans MS" pitchFamily="66" charset="0"/>
              </a:rPr>
              <a:t>	</a:t>
            </a:r>
            <a:r>
              <a:rPr lang="en-GB" sz="2400">
                <a:solidFill>
                  <a:srgbClr val="002060"/>
                </a:solidFill>
                <a:latin typeface="Comic Sans MS" pitchFamily="66" charset="0"/>
              </a:rPr>
              <a:t>Result</a:t>
            </a:r>
          </a:p>
          <a:p>
            <a:pPr eaLnBrk="1" hangingPunct="1">
              <a:spcBef>
                <a:spcPct val="50000"/>
              </a:spcBef>
            </a:pPr>
            <a:r>
              <a:rPr lang="en-GB" sz="2400">
                <a:latin typeface="Comic Sans MS" pitchFamily="66" charset="0"/>
              </a:rPr>
              <a:t>   If I </a:t>
            </a:r>
            <a:r>
              <a:rPr lang="en-GB" sz="2400" b="1">
                <a:solidFill>
                  <a:srgbClr val="FF00FF"/>
                </a:solidFill>
                <a:latin typeface="Comic Sans MS" pitchFamily="66" charset="0"/>
              </a:rPr>
              <a:t>knew</a:t>
            </a:r>
            <a:r>
              <a:rPr lang="en-GB" sz="2400">
                <a:solidFill>
                  <a:srgbClr val="FF00FF"/>
                </a:solidFill>
                <a:latin typeface="Comic Sans MS" pitchFamily="66" charset="0"/>
              </a:rPr>
              <a:t> </a:t>
            </a:r>
            <a:r>
              <a:rPr lang="en-GB" sz="2400">
                <a:latin typeface="Comic Sans MS" pitchFamily="66" charset="0"/>
              </a:rPr>
              <a:t>his number, I </a:t>
            </a:r>
            <a:r>
              <a:rPr lang="en-GB" sz="2400" b="1">
                <a:solidFill>
                  <a:srgbClr val="FF00FF"/>
                </a:solidFill>
                <a:latin typeface="Comic Sans MS" pitchFamily="66" charset="0"/>
              </a:rPr>
              <a:t>would (I’d) phone</a:t>
            </a:r>
            <a:r>
              <a:rPr lang="en-GB" sz="2400">
                <a:solidFill>
                  <a:srgbClr val="FF00FF"/>
                </a:solidFill>
                <a:latin typeface="Comic Sans MS" pitchFamily="66" charset="0"/>
              </a:rPr>
              <a:t> </a:t>
            </a:r>
            <a:r>
              <a:rPr lang="en-GB" sz="2400">
                <a:latin typeface="Comic Sans MS" pitchFamily="66" charset="0"/>
              </a:rPr>
              <a:t>him.</a:t>
            </a:r>
          </a:p>
        </p:txBody>
      </p:sp>
      <p:sp>
        <p:nvSpPr>
          <p:cNvPr id="7" name="Text Box 5"/>
          <p:cNvSpPr txBox="1">
            <a:spLocks noChangeArrowheads="1"/>
          </p:cNvSpPr>
          <p:nvPr/>
        </p:nvSpPr>
        <p:spPr bwMode="auto">
          <a:xfrm>
            <a:off x="827088" y="2924175"/>
            <a:ext cx="3384550" cy="8302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2400" dirty="0" smtClean="0">
                <a:latin typeface="Arial" charset="0"/>
                <a:cs typeface="+mn-cs"/>
              </a:rPr>
              <a:t>if-clause:</a:t>
            </a:r>
            <a:r>
              <a:rPr lang="sl-SI" sz="2400" dirty="0" smtClean="0">
                <a:latin typeface="Arial" charset="0"/>
                <a:cs typeface="+mn-cs"/>
              </a:rPr>
              <a:t/>
            </a:r>
            <a:br>
              <a:rPr lang="sl-SI" sz="2400" dirty="0" smtClean="0">
                <a:latin typeface="Arial" charset="0"/>
                <a:cs typeface="+mn-cs"/>
              </a:rPr>
            </a:br>
            <a:r>
              <a:rPr lang="en-GB" sz="2400" b="1" dirty="0" smtClean="0">
                <a:solidFill>
                  <a:schemeClr val="accent1">
                    <a:lumMod val="50000"/>
                  </a:schemeClr>
                </a:solidFill>
                <a:latin typeface="Arial" charset="0"/>
                <a:cs typeface="+mn-cs"/>
              </a:rPr>
              <a:t>PAST SIMPLE TENSE </a:t>
            </a:r>
          </a:p>
        </p:txBody>
      </p:sp>
      <p:sp>
        <p:nvSpPr>
          <p:cNvPr id="8" name="Text Box 6"/>
          <p:cNvSpPr txBox="1">
            <a:spLocks noChangeArrowheads="1"/>
          </p:cNvSpPr>
          <p:nvPr/>
        </p:nvSpPr>
        <p:spPr bwMode="auto">
          <a:xfrm>
            <a:off x="4356100" y="2852738"/>
            <a:ext cx="453707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2400" dirty="0" smtClean="0">
                <a:latin typeface="Arial" charset="0"/>
                <a:cs typeface="+mn-cs"/>
              </a:rPr>
              <a:t>main clause:</a:t>
            </a:r>
            <a:r>
              <a:rPr lang="sl-SI" sz="2400" dirty="0" smtClean="0">
                <a:latin typeface="Arial" charset="0"/>
                <a:cs typeface="+mn-cs"/>
              </a:rPr>
              <a:t/>
            </a:r>
            <a:br>
              <a:rPr lang="sl-SI" sz="2400" dirty="0" smtClean="0">
                <a:latin typeface="Arial" charset="0"/>
                <a:cs typeface="+mn-cs"/>
              </a:rPr>
            </a:br>
            <a:r>
              <a:rPr lang="en-GB" sz="2400" b="1" dirty="0" smtClean="0">
                <a:solidFill>
                  <a:schemeClr val="accent1">
                    <a:lumMod val="50000"/>
                  </a:schemeClr>
                </a:solidFill>
                <a:latin typeface="Arial" charset="0"/>
                <a:cs typeface="+mn-cs"/>
              </a:rPr>
              <a:t>CONDITIONAL SIMPLE</a:t>
            </a:r>
            <a:r>
              <a:rPr lang="sl-SI" sz="2400" b="1" dirty="0" smtClean="0">
                <a:solidFill>
                  <a:schemeClr val="accent1">
                    <a:lumMod val="50000"/>
                  </a:schemeClr>
                </a:solidFill>
                <a:latin typeface="Arial" charset="0"/>
                <a:cs typeface="+mn-cs"/>
              </a:rPr>
              <a:t/>
            </a:r>
            <a:br>
              <a:rPr lang="sl-SI" sz="2400" b="1" dirty="0" smtClean="0">
                <a:solidFill>
                  <a:schemeClr val="accent1">
                    <a:lumMod val="50000"/>
                  </a:schemeClr>
                </a:solidFill>
                <a:latin typeface="Arial" charset="0"/>
                <a:cs typeface="+mn-cs"/>
              </a:rPr>
            </a:br>
            <a:r>
              <a:rPr lang="sl-SI" sz="2400" b="1" dirty="0" smtClean="0">
                <a:solidFill>
                  <a:schemeClr val="accent1">
                    <a:lumMod val="50000"/>
                  </a:schemeClr>
                </a:solidFill>
                <a:latin typeface="Arial" charset="0"/>
                <a:cs typeface="+mn-cs"/>
              </a:rPr>
              <a:t> </a:t>
            </a:r>
            <a:r>
              <a:rPr lang="en-GB" b="1" dirty="0" smtClean="0">
                <a:solidFill>
                  <a:schemeClr val="accent1">
                    <a:lumMod val="50000"/>
                  </a:schemeClr>
                </a:solidFill>
                <a:latin typeface="Arial" charset="0"/>
                <a:cs typeface="+mn-cs"/>
              </a:rPr>
              <a:t>would / might / could + infinitive </a:t>
            </a:r>
          </a:p>
        </p:txBody>
      </p:sp>
      <p:sp>
        <p:nvSpPr>
          <p:cNvPr id="10" name="9 CuadroTexto"/>
          <p:cNvSpPr txBox="1">
            <a:spLocks noChangeArrowheads="1"/>
          </p:cNvSpPr>
          <p:nvPr/>
        </p:nvSpPr>
        <p:spPr bwMode="auto">
          <a:xfrm>
            <a:off x="539750" y="4868863"/>
            <a:ext cx="83994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t>We use </a:t>
            </a:r>
            <a:r>
              <a:rPr lang="en-US" b="1">
                <a:solidFill>
                  <a:srgbClr val="FF00FF"/>
                </a:solidFill>
              </a:rPr>
              <a:t>might</a:t>
            </a:r>
            <a:r>
              <a:rPr lang="en-US"/>
              <a:t> when the result may or may not happen: </a:t>
            </a:r>
            <a:endParaRPr lang="es-ES"/>
          </a:p>
          <a:p>
            <a:r>
              <a:rPr lang="es-ES"/>
              <a:t>Ex: </a:t>
            </a:r>
            <a:r>
              <a:rPr lang="en-GB"/>
              <a:t>If Peter </a:t>
            </a:r>
            <a:r>
              <a:rPr lang="en-GB">
                <a:solidFill>
                  <a:srgbClr val="FF00FF"/>
                </a:solidFill>
              </a:rPr>
              <a:t>asked</a:t>
            </a:r>
            <a:r>
              <a:rPr lang="en-GB"/>
              <a:t> Karen out, she </a:t>
            </a:r>
            <a:r>
              <a:rPr lang="en-GB">
                <a:solidFill>
                  <a:srgbClr val="FF00FF"/>
                </a:solidFill>
              </a:rPr>
              <a:t>might say </a:t>
            </a:r>
            <a:r>
              <a:rPr lang="en-GB"/>
              <a:t>yes... or she </a:t>
            </a:r>
            <a:r>
              <a:rPr lang="en-GB">
                <a:solidFill>
                  <a:srgbClr val="FF00FF"/>
                </a:solidFill>
              </a:rPr>
              <a:t>might say </a:t>
            </a:r>
            <a:r>
              <a:rPr lang="en-GB"/>
              <a:t>no.</a:t>
            </a:r>
          </a:p>
        </p:txBody>
      </p:sp>
      <p:sp>
        <p:nvSpPr>
          <p:cNvPr id="14" name="13 Abrir llave"/>
          <p:cNvSpPr/>
          <p:nvPr/>
        </p:nvSpPr>
        <p:spPr>
          <a:xfrm rot="16200000">
            <a:off x="2376488" y="80963"/>
            <a:ext cx="358775" cy="33115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5" name="14 Abrir llave"/>
          <p:cNvSpPr/>
          <p:nvPr/>
        </p:nvSpPr>
        <p:spPr>
          <a:xfrm rot="16200000">
            <a:off x="5940425" y="80963"/>
            <a:ext cx="358775" cy="3311525"/>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6" name="15 Abrir llave"/>
          <p:cNvSpPr/>
          <p:nvPr/>
        </p:nvSpPr>
        <p:spPr>
          <a:xfrm rot="5400000">
            <a:off x="2447925" y="800100"/>
            <a:ext cx="360363" cy="3313113"/>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7" name="16 Abrir llave"/>
          <p:cNvSpPr/>
          <p:nvPr/>
        </p:nvSpPr>
        <p:spPr>
          <a:xfrm rot="5400000">
            <a:off x="5903912" y="800101"/>
            <a:ext cx="360363" cy="3313112"/>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8" name="17 CuadroTexto"/>
          <p:cNvSpPr txBox="1">
            <a:spLocks noChangeArrowheads="1"/>
          </p:cNvSpPr>
          <p:nvPr/>
        </p:nvSpPr>
        <p:spPr bwMode="auto">
          <a:xfrm>
            <a:off x="514350" y="4149725"/>
            <a:ext cx="6969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t>We use </a:t>
            </a:r>
            <a:r>
              <a:rPr lang="en-GB" b="1">
                <a:solidFill>
                  <a:srgbClr val="FF00FF"/>
                </a:solidFill>
              </a:rPr>
              <a:t>would</a:t>
            </a:r>
            <a:r>
              <a:rPr lang="en-GB"/>
              <a:t> when the result is more definite or certain.</a:t>
            </a:r>
          </a:p>
          <a:p>
            <a:pPr eaLnBrk="1" hangingPunct="1"/>
            <a:r>
              <a:rPr lang="en-GB"/>
              <a:t>Ex: If Peter </a:t>
            </a:r>
            <a:r>
              <a:rPr lang="en-GB">
                <a:solidFill>
                  <a:srgbClr val="FF00FF"/>
                </a:solidFill>
              </a:rPr>
              <a:t>asked</a:t>
            </a:r>
            <a:r>
              <a:rPr lang="en-GB"/>
              <a:t> Karen out, she </a:t>
            </a:r>
            <a:r>
              <a:rPr lang="en-GB">
                <a:solidFill>
                  <a:srgbClr val="FF00FF"/>
                </a:solidFill>
              </a:rPr>
              <a:t>would say </a:t>
            </a:r>
            <a:r>
              <a:rPr lang="en-GB"/>
              <a:t>yes.</a:t>
            </a:r>
          </a:p>
        </p:txBody>
      </p:sp>
      <p:sp>
        <p:nvSpPr>
          <p:cNvPr id="19" name="18 CuadroTexto"/>
          <p:cNvSpPr txBox="1">
            <a:spLocks noChangeArrowheads="1"/>
          </p:cNvSpPr>
          <p:nvPr/>
        </p:nvSpPr>
        <p:spPr bwMode="auto">
          <a:xfrm>
            <a:off x="611188" y="5516563"/>
            <a:ext cx="648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a:t>We use </a:t>
            </a:r>
            <a:r>
              <a:rPr lang="en-GB" b="1">
                <a:solidFill>
                  <a:srgbClr val="FF00FF"/>
                </a:solidFill>
              </a:rPr>
              <a:t>could </a:t>
            </a:r>
            <a:r>
              <a:rPr lang="en-GB"/>
              <a:t>to talk about possibilities or abilities.</a:t>
            </a:r>
          </a:p>
          <a:p>
            <a:pPr eaLnBrk="1" hangingPunct="1"/>
            <a:r>
              <a:rPr lang="en-GB"/>
              <a:t>Ex: If I </a:t>
            </a:r>
            <a:r>
              <a:rPr lang="en-GB">
                <a:solidFill>
                  <a:srgbClr val="FF00FF"/>
                </a:solidFill>
              </a:rPr>
              <a:t>had</a:t>
            </a:r>
            <a:r>
              <a:rPr lang="en-GB"/>
              <a:t> a million dollars, I </a:t>
            </a:r>
            <a:r>
              <a:rPr lang="en-GB">
                <a:solidFill>
                  <a:srgbClr val="FF00FF"/>
                </a:solidFill>
              </a:rPr>
              <a:t>could</a:t>
            </a:r>
            <a:r>
              <a:rPr lang="en-GB"/>
              <a:t> buy a helicopter, </a:t>
            </a:r>
          </a:p>
          <a:p>
            <a:pPr eaLnBrk="1" hangingPunct="1"/>
            <a:r>
              <a:rPr lang="en-GB"/>
              <a:t>	I </a:t>
            </a:r>
            <a:r>
              <a:rPr lang="en-GB">
                <a:solidFill>
                  <a:srgbClr val="FF00FF"/>
                </a:solidFill>
              </a:rPr>
              <a:t>could</a:t>
            </a:r>
            <a:r>
              <a:rPr lang="en-GB"/>
              <a:t> live in a mansion, I </a:t>
            </a:r>
            <a:r>
              <a:rPr lang="en-GB">
                <a:solidFill>
                  <a:srgbClr val="FF00FF"/>
                </a:solidFill>
              </a:rPr>
              <a:t>could</a:t>
            </a:r>
            <a:r>
              <a:rPr lang="en-GB"/>
              <a:t> quit my job….</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8" grpId="0" animBg="1"/>
      <p:bldP spid="10" grpId="0"/>
      <p:bldP spid="14" grpId="0" animBg="1"/>
      <p:bldP spid="15" grpId="0" animBg="1"/>
      <p:bldP spid="16" grpId="0" animBg="1"/>
      <p:bldP spid="17" grpId="0" animBg="1"/>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sz="3600" smtClean="0"/>
              <a:t>One final note on Second Conditional</a:t>
            </a:r>
          </a:p>
        </p:txBody>
      </p:sp>
      <p:sp>
        <p:nvSpPr>
          <p:cNvPr id="3" name="2 Marcador de contenido"/>
          <p:cNvSpPr>
            <a:spLocks noGrp="1"/>
          </p:cNvSpPr>
          <p:nvPr>
            <p:ph idx="1"/>
          </p:nvPr>
        </p:nvSpPr>
        <p:spPr bwMode="auto">
          <a:xfrm>
            <a:off x="457200" y="1196975"/>
            <a:ext cx="8507413"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smtClean="0"/>
              <a:t> </a:t>
            </a:r>
            <a:r>
              <a:rPr lang="en-US" sz="2400" smtClean="0"/>
              <a:t>Which is correct? </a:t>
            </a:r>
          </a:p>
          <a:p>
            <a:pPr>
              <a:buFont typeface="Wingdings" pitchFamily="2" charset="2"/>
              <a:buChar char="v"/>
            </a:pPr>
            <a:r>
              <a:rPr lang="en-US" sz="2400" smtClean="0"/>
              <a:t>If I was rich, I’d buy a boat. Or If I were rich, I’d buy a boat. </a:t>
            </a:r>
          </a:p>
          <a:p>
            <a:pPr>
              <a:buFont typeface="Wingdings" pitchFamily="2" charset="2"/>
              <a:buChar char="v"/>
            </a:pPr>
            <a:r>
              <a:rPr lang="en-US" sz="2400" smtClean="0"/>
              <a:t>If Dana was here right now, she’d agree. </a:t>
            </a:r>
          </a:p>
          <a:p>
            <a:pPr>
              <a:buFont typeface="Wingdings" pitchFamily="2" charset="2"/>
              <a:buChar char="v"/>
            </a:pPr>
            <a:r>
              <a:rPr lang="en-US" sz="2400" smtClean="0"/>
              <a:t>If Dana</a:t>
            </a:r>
            <a:r>
              <a:rPr lang="en-US" sz="2000" smtClean="0"/>
              <a:t> </a:t>
            </a:r>
            <a:r>
              <a:rPr lang="en-US" sz="2400" smtClean="0"/>
              <a:t>were here right now, she’d agree. </a:t>
            </a:r>
          </a:p>
          <a:p>
            <a:r>
              <a:rPr lang="en-US" sz="2400" smtClean="0"/>
              <a:t>Technically the correct answer is </a:t>
            </a:r>
            <a:r>
              <a:rPr lang="en-US" sz="2400" b="1" i="1" u="sng" smtClean="0">
                <a:solidFill>
                  <a:srgbClr val="FF00FF"/>
                </a:solidFill>
              </a:rPr>
              <a:t>were</a:t>
            </a:r>
            <a:r>
              <a:rPr lang="en-US" sz="2400" smtClean="0">
                <a:solidFill>
                  <a:srgbClr val="FF00FF"/>
                </a:solidFill>
              </a:rPr>
              <a:t> </a:t>
            </a:r>
            <a:r>
              <a:rPr lang="en-US" sz="2400" smtClean="0"/>
              <a:t>in both cases… even though the subject is singular, we use </a:t>
            </a:r>
            <a:r>
              <a:rPr lang="en-US" sz="2400" b="1" i="1" u="sng" smtClean="0">
                <a:solidFill>
                  <a:srgbClr val="FF00FF"/>
                </a:solidFill>
              </a:rPr>
              <a:t>were</a:t>
            </a:r>
            <a:r>
              <a:rPr lang="en-US" sz="2400" smtClean="0">
                <a:solidFill>
                  <a:srgbClr val="FF00FF"/>
                </a:solidFill>
              </a:rPr>
              <a:t> </a:t>
            </a:r>
            <a:r>
              <a:rPr lang="en-US" sz="2400" smtClean="0"/>
              <a:t>when talking about hypothetical situations. However, informally, more and more people are saying sentences like these with </a:t>
            </a:r>
            <a:r>
              <a:rPr lang="en-US" sz="2400" b="1" i="1" u="sng" smtClean="0"/>
              <a:t>was</a:t>
            </a:r>
            <a:r>
              <a:rPr lang="en-US" sz="2400" smtClean="0"/>
              <a:t> when the subject is singular. It’s not correct, but it is common. To be on the safe side, it’s best to stick with were! </a:t>
            </a:r>
          </a:p>
          <a:p>
            <a:r>
              <a:rPr lang="en-US" sz="2400" smtClean="0"/>
              <a:t>One very common phrase for giving advice is in the second conditional</a:t>
            </a:r>
            <a:r>
              <a:rPr lang="en-US" sz="2400" smtClean="0">
                <a:solidFill>
                  <a:srgbClr val="FF00FF"/>
                </a:solidFill>
              </a:rPr>
              <a:t>:   “If I were you, I’d…” </a:t>
            </a:r>
            <a:endParaRPr lang="en-GB" sz="2400" smtClean="0">
              <a:solidFill>
                <a:srgbClr val="FF00FF"/>
              </a:solidFill>
            </a:endParaRPr>
          </a:p>
        </p:txBody>
      </p:sp>
      <p:grpSp>
        <p:nvGrpSpPr>
          <p:cNvPr id="9" name="8 Grupo"/>
          <p:cNvGrpSpPr>
            <a:grpSpLocks/>
          </p:cNvGrpSpPr>
          <p:nvPr/>
        </p:nvGrpSpPr>
        <p:grpSpPr bwMode="auto">
          <a:xfrm>
            <a:off x="5588000" y="1335088"/>
            <a:ext cx="1360488" cy="1616075"/>
            <a:chOff x="5588308" y="1335357"/>
            <a:chExt cx="1359956" cy="1615879"/>
          </a:xfrm>
        </p:grpSpPr>
        <p:sp>
          <p:nvSpPr>
            <p:cNvPr id="7" name="6 Flecha izquierda"/>
            <p:cNvSpPr/>
            <p:nvPr/>
          </p:nvSpPr>
          <p:spPr>
            <a:xfrm>
              <a:off x="6588042" y="2708377"/>
              <a:ext cx="360222" cy="24285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7 Flecha izquierda"/>
            <p:cNvSpPr/>
            <p:nvPr/>
          </p:nvSpPr>
          <p:spPr>
            <a:xfrm rot="15906350">
              <a:off x="5529545" y="1394120"/>
              <a:ext cx="360318" cy="24279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ppt_w</p:attrName>
                                        </p:attrNameLst>
                                      </p:cBhvr>
                                      <p:tavLst>
                                        <p:tav tm="0">
                                          <p:val>
                                            <p:fltVal val="0"/>
                                          </p:val>
                                        </p:tav>
                                        <p:tav tm="100000">
                                          <p:val>
                                            <p:strVal val="#ppt_w"/>
                                          </p:val>
                                        </p:tav>
                                      </p:tavLst>
                                    </p:anim>
                                    <p:anim calcmode="lin" valueType="num">
                                      <p:cBhvr>
                                        <p:cTn id="26" dur="1000" fill="hold"/>
                                        <p:tgtEl>
                                          <p:spTgt spid="9"/>
                                        </p:tgtEl>
                                        <p:attrNameLst>
                                          <p:attrName>ppt_h</p:attrName>
                                        </p:attrNameLst>
                                      </p:cBhvr>
                                      <p:tavLst>
                                        <p:tav tm="0">
                                          <p:val>
                                            <p:fltVal val="0"/>
                                          </p:val>
                                        </p:tav>
                                        <p:tav tm="100000">
                                          <p:val>
                                            <p:strVal val="#ppt_h"/>
                                          </p:val>
                                        </p:tav>
                                      </p:tavLst>
                                    </p:anim>
                                    <p:anim calcmode="lin" valueType="num">
                                      <p:cBhvr>
                                        <p:cTn id="27" dur="1000" fill="hold"/>
                                        <p:tgtEl>
                                          <p:spTgt spid="9"/>
                                        </p:tgtEl>
                                        <p:attrNameLst>
                                          <p:attrName>style.rotation</p:attrName>
                                        </p:attrNameLst>
                                      </p:cBhvr>
                                      <p:tavLst>
                                        <p:tav tm="0">
                                          <p:val>
                                            <p:fltVal val="90"/>
                                          </p:val>
                                        </p:tav>
                                        <p:tav tm="100000">
                                          <p:val>
                                            <p:fltVal val="0"/>
                                          </p:val>
                                        </p:tav>
                                      </p:tavLst>
                                    </p:anim>
                                    <p:animEffect transition="in" filter="fade">
                                      <p:cBhvr>
                                        <p:cTn id="28" dur="1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Text Box 2"/>
          <p:cNvSpPr txBox="1">
            <a:spLocks noChangeArrowheads="1"/>
          </p:cNvSpPr>
          <p:nvPr/>
        </p:nvSpPr>
        <p:spPr bwMode="auto">
          <a:xfrm>
            <a:off x="827088" y="1341438"/>
            <a:ext cx="7345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a:t>Jack wants to buy a house but he can’t do this because he doesn’t have any money.</a:t>
            </a:r>
            <a:r>
              <a:rPr lang="en-GB" sz="2400">
                <a:latin typeface="Arial" charset="0"/>
              </a:rPr>
              <a:t> </a:t>
            </a:r>
          </a:p>
        </p:txBody>
      </p:sp>
      <p:sp>
        <p:nvSpPr>
          <p:cNvPr id="239619" name="AutoShape 3"/>
          <p:cNvSpPr>
            <a:spLocks noChangeArrowheads="1"/>
          </p:cNvSpPr>
          <p:nvPr/>
        </p:nvSpPr>
        <p:spPr bwMode="auto">
          <a:xfrm>
            <a:off x="539750" y="2420938"/>
            <a:ext cx="5040313" cy="1295400"/>
          </a:xfrm>
          <a:prstGeom prst="wedgeEllipseCallout">
            <a:avLst>
              <a:gd name="adj1" fmla="val -9407"/>
              <a:gd name="adj2" fmla="val 103995"/>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000">
                <a:latin typeface="Comic Sans MS" pitchFamily="66" charset="0"/>
              </a:rPr>
              <a:t>If I </a:t>
            </a:r>
            <a:r>
              <a:rPr lang="en-GB" sz="2000" b="1">
                <a:latin typeface="Comic Sans MS" pitchFamily="66" charset="0"/>
              </a:rPr>
              <a:t>had</a:t>
            </a:r>
            <a:r>
              <a:rPr lang="en-GB" sz="2000">
                <a:latin typeface="Comic Sans MS" pitchFamily="66" charset="0"/>
              </a:rPr>
              <a:t> a lot of money,</a:t>
            </a:r>
            <a:br>
              <a:rPr lang="en-GB" sz="2000">
                <a:latin typeface="Comic Sans MS" pitchFamily="66" charset="0"/>
              </a:rPr>
            </a:br>
            <a:r>
              <a:rPr lang="en-GB" sz="2000">
                <a:latin typeface="Comic Sans MS" pitchFamily="66" charset="0"/>
              </a:rPr>
              <a:t> I </a:t>
            </a:r>
            <a:r>
              <a:rPr lang="en-GB" sz="2000" b="1">
                <a:latin typeface="Comic Sans MS" pitchFamily="66" charset="0"/>
              </a:rPr>
              <a:t>would buy</a:t>
            </a:r>
            <a:r>
              <a:rPr lang="en-GB" sz="2000">
                <a:latin typeface="Comic Sans MS" pitchFamily="66" charset="0"/>
              </a:rPr>
              <a:t> a big house. </a:t>
            </a:r>
          </a:p>
        </p:txBody>
      </p:sp>
      <p:pic>
        <p:nvPicPr>
          <p:cNvPr id="239620" name="Picture 4" descr="j0230754"/>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187450" y="4221163"/>
            <a:ext cx="197167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9621" name="Group 5"/>
          <p:cNvGrpSpPr>
            <a:grpSpLocks/>
          </p:cNvGrpSpPr>
          <p:nvPr/>
        </p:nvGrpSpPr>
        <p:grpSpPr bwMode="auto">
          <a:xfrm>
            <a:off x="5940425" y="2422525"/>
            <a:ext cx="2736850" cy="2519363"/>
            <a:chOff x="3787" y="1117"/>
            <a:chExt cx="1724" cy="1587"/>
          </a:xfrm>
        </p:grpSpPr>
        <p:sp>
          <p:nvSpPr>
            <p:cNvPr id="38923" name="AutoShape 6"/>
            <p:cNvSpPr>
              <a:spLocks noChangeArrowheads="1"/>
            </p:cNvSpPr>
            <p:nvPr/>
          </p:nvSpPr>
          <p:spPr bwMode="auto">
            <a:xfrm>
              <a:off x="3787" y="1117"/>
              <a:ext cx="1724" cy="1587"/>
            </a:xfrm>
            <a:prstGeom prst="cloudCallout">
              <a:avLst>
                <a:gd name="adj1" fmla="val -139731"/>
                <a:gd name="adj2" fmla="val 3324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pic>
          <p:nvPicPr>
            <p:cNvPr id="38924" name="Picture 7" descr="bd061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 y="1389"/>
              <a:ext cx="772"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9624" name="Group 8"/>
          <p:cNvGrpSpPr>
            <a:grpSpLocks/>
          </p:cNvGrpSpPr>
          <p:nvPr/>
        </p:nvGrpSpPr>
        <p:grpSpPr bwMode="auto">
          <a:xfrm>
            <a:off x="5940425" y="2420938"/>
            <a:ext cx="2736850" cy="2519362"/>
            <a:chOff x="3787" y="1797"/>
            <a:chExt cx="1724" cy="1587"/>
          </a:xfrm>
        </p:grpSpPr>
        <p:sp>
          <p:nvSpPr>
            <p:cNvPr id="38921" name="AutoShape 9"/>
            <p:cNvSpPr>
              <a:spLocks noChangeArrowheads="1"/>
            </p:cNvSpPr>
            <p:nvPr/>
          </p:nvSpPr>
          <p:spPr bwMode="auto">
            <a:xfrm>
              <a:off x="3787" y="1797"/>
              <a:ext cx="1724" cy="1587"/>
            </a:xfrm>
            <a:prstGeom prst="cloudCallout">
              <a:avLst>
                <a:gd name="adj1" fmla="val -139731"/>
                <a:gd name="adj2" fmla="val 3324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pic>
          <p:nvPicPr>
            <p:cNvPr id="38922" name="Picture 10" descr="bl00345_"/>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014" y="1888"/>
              <a:ext cx="1316" cy="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9" name="Text Box 11"/>
          <p:cNvSpPr txBox="1">
            <a:spLocks noChangeArrowheads="1"/>
          </p:cNvSpPr>
          <p:nvPr/>
        </p:nvSpPr>
        <p:spPr bwMode="auto">
          <a:xfrm>
            <a:off x="323850" y="26670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sl-SI" sz="3600">
                <a:solidFill>
                  <a:schemeClr val="bg1"/>
                </a:solidFill>
              </a:rPr>
              <a:t>SECOND CONDITIONAL</a:t>
            </a:r>
            <a:endParaRPr lang="en-GB" sz="3600">
              <a:solidFill>
                <a:schemeClr val="bg1"/>
              </a:solidFill>
            </a:endParaRPr>
          </a:p>
        </p:txBody>
      </p:sp>
      <p:sp>
        <p:nvSpPr>
          <p:cNvPr id="2" name="1 CuadroTexto"/>
          <p:cNvSpPr txBox="1">
            <a:spLocks noChangeArrowheads="1"/>
          </p:cNvSpPr>
          <p:nvPr/>
        </p:nvSpPr>
        <p:spPr bwMode="auto">
          <a:xfrm>
            <a:off x="3159125" y="5229225"/>
            <a:ext cx="5734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a:t>I wish I …</a:t>
            </a:r>
          </a:p>
          <a:p>
            <a:pPr eaLnBrk="1" hangingPunct="1"/>
            <a:r>
              <a:rPr lang="en-GB" sz="2400">
                <a:solidFill>
                  <a:srgbClr val="FF00FF"/>
                </a:solidFill>
              </a:rPr>
              <a:t>I wish I had a lot of money to buy a house.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2000"/>
                                        <p:tgtEl>
                                          <p:spTgt spid="239620"/>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39618">
                                            <p:txEl>
                                              <p:pRg st="0" end="0"/>
                                            </p:txEl>
                                          </p:spTgt>
                                        </p:tgtEl>
                                        <p:attrNameLst>
                                          <p:attrName>style.visibility</p:attrName>
                                        </p:attrNameLst>
                                      </p:cBhvr>
                                      <p:to>
                                        <p:strVal val="visible"/>
                                      </p:to>
                                    </p:set>
                                    <p:animEffect transition="in" filter="wipe(left)">
                                      <p:cBhvr>
                                        <p:cTn id="11" dur="1000"/>
                                        <p:tgtEl>
                                          <p:spTgt spid="23961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239621"/>
                                        </p:tgtEl>
                                        <p:attrNameLst>
                                          <p:attrName>style.visibility</p:attrName>
                                        </p:attrNameLst>
                                      </p:cBhvr>
                                      <p:to>
                                        <p:strVal val="visible"/>
                                      </p:to>
                                    </p:set>
                                    <p:animEffect transition="in" filter="strips(upRight)">
                                      <p:cBhvr>
                                        <p:cTn id="16" dur="2000"/>
                                        <p:tgtEl>
                                          <p:spTgt spid="239621"/>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39619"/>
                                        </p:tgtEl>
                                        <p:attrNameLst>
                                          <p:attrName>style.visibility</p:attrName>
                                        </p:attrNameLst>
                                      </p:cBhvr>
                                      <p:to>
                                        <p:strVal val="visible"/>
                                      </p:to>
                                    </p:set>
                                    <p:animEffect transition="in" filter="wipe(down)">
                                      <p:cBhvr>
                                        <p:cTn id="20" dur="1000"/>
                                        <p:tgtEl>
                                          <p:spTgt spid="239619"/>
                                        </p:tgtEl>
                                      </p:cBhvr>
                                    </p:animEffect>
                                  </p:childTnLst>
                                </p:cTn>
                              </p:par>
                            </p:childTnLst>
                          </p:cTn>
                        </p:par>
                        <p:par>
                          <p:cTn id="21" fill="hold" nodeType="afterGroup">
                            <p:stCondLst>
                              <p:cond delay="3000"/>
                            </p:stCondLst>
                            <p:childTnLst>
                              <p:par>
                                <p:cTn id="22" presetID="10" presetClass="entr" presetSubtype="0" fill="hold" nodeType="afterEffect">
                                  <p:stCondLst>
                                    <p:cond delay="0"/>
                                  </p:stCondLst>
                                  <p:childTnLst>
                                    <p:set>
                                      <p:cBhvr>
                                        <p:cTn id="23" dur="1" fill="hold">
                                          <p:stCondLst>
                                            <p:cond delay="0"/>
                                          </p:stCondLst>
                                        </p:cTn>
                                        <p:tgtEl>
                                          <p:spTgt spid="239624"/>
                                        </p:tgtEl>
                                        <p:attrNameLst>
                                          <p:attrName>style.visibility</p:attrName>
                                        </p:attrNameLst>
                                      </p:cBhvr>
                                      <p:to>
                                        <p:strVal val="visible"/>
                                      </p:to>
                                    </p:set>
                                    <p:animEffect transition="in" filter="fade">
                                      <p:cBhvr>
                                        <p:cTn id="24" dur="2000"/>
                                        <p:tgtEl>
                                          <p:spTgt spid="23962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500"/>
                                        <p:tgtEl>
                                          <p:spTgt spid="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 calcmode="lin" valueType="num">
                                      <p:cBhvr>
                                        <p:cTn id="3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642" name="Group 2"/>
          <p:cNvGrpSpPr>
            <a:grpSpLocks/>
          </p:cNvGrpSpPr>
          <p:nvPr/>
        </p:nvGrpSpPr>
        <p:grpSpPr bwMode="auto">
          <a:xfrm>
            <a:off x="468313" y="4365625"/>
            <a:ext cx="3959225" cy="2193925"/>
            <a:chOff x="431" y="2341"/>
            <a:chExt cx="2644" cy="1654"/>
          </a:xfrm>
        </p:grpSpPr>
        <p:pic>
          <p:nvPicPr>
            <p:cNvPr id="39946" name="Picture 3" descr="j02307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 y="2341"/>
              <a:ext cx="1737"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7" name="Picture 4" descr="j02303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3385"/>
              <a:ext cx="862"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0645" name="Group 5"/>
          <p:cNvGrpSpPr>
            <a:grpSpLocks/>
          </p:cNvGrpSpPr>
          <p:nvPr/>
        </p:nvGrpSpPr>
        <p:grpSpPr bwMode="auto">
          <a:xfrm>
            <a:off x="6084888" y="2636838"/>
            <a:ext cx="2736850" cy="2376487"/>
            <a:chOff x="3787" y="1207"/>
            <a:chExt cx="1724" cy="1497"/>
          </a:xfrm>
        </p:grpSpPr>
        <p:pic>
          <p:nvPicPr>
            <p:cNvPr id="39944" name="Picture 6" descr="j02307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 y="1389"/>
              <a:ext cx="823"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AutoShape 7"/>
            <p:cNvSpPr>
              <a:spLocks noChangeArrowheads="1"/>
            </p:cNvSpPr>
            <p:nvPr/>
          </p:nvSpPr>
          <p:spPr bwMode="auto">
            <a:xfrm>
              <a:off x="3787" y="1207"/>
              <a:ext cx="1724" cy="1497"/>
            </a:xfrm>
            <a:prstGeom prst="cloudCallout">
              <a:avLst>
                <a:gd name="adj1" fmla="val -139731"/>
                <a:gd name="adj2" fmla="val 3223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grpSp>
      <p:sp>
        <p:nvSpPr>
          <p:cNvPr id="240648" name="Text Box 8"/>
          <p:cNvSpPr txBox="1">
            <a:spLocks noChangeArrowheads="1"/>
          </p:cNvSpPr>
          <p:nvPr/>
        </p:nvSpPr>
        <p:spPr bwMode="auto">
          <a:xfrm>
            <a:off x="827088" y="1412875"/>
            <a:ext cx="7345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a:t>Susan wants to phone Paul but she can’t do this because she doesn’t know his number.</a:t>
            </a:r>
            <a:r>
              <a:rPr lang="en-GB" sz="2400">
                <a:latin typeface="Arial" charset="0"/>
              </a:rPr>
              <a:t> </a:t>
            </a:r>
          </a:p>
        </p:txBody>
      </p:sp>
      <p:sp>
        <p:nvSpPr>
          <p:cNvPr id="240649" name="AutoShape 9"/>
          <p:cNvSpPr>
            <a:spLocks noChangeArrowheads="1"/>
          </p:cNvSpPr>
          <p:nvPr/>
        </p:nvSpPr>
        <p:spPr bwMode="auto">
          <a:xfrm>
            <a:off x="539750" y="2565400"/>
            <a:ext cx="4679950" cy="1008063"/>
          </a:xfrm>
          <a:prstGeom prst="wedgeEllipseCallout">
            <a:avLst>
              <a:gd name="adj1" fmla="val 5278"/>
              <a:gd name="adj2" fmla="val 163222"/>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400">
                <a:latin typeface="Comic Sans MS" pitchFamily="66" charset="0"/>
              </a:rPr>
              <a:t>If I </a:t>
            </a:r>
            <a:r>
              <a:rPr lang="en-GB" sz="2400" b="1">
                <a:latin typeface="Comic Sans MS" pitchFamily="66" charset="0"/>
              </a:rPr>
              <a:t>knew</a:t>
            </a:r>
            <a:r>
              <a:rPr lang="en-GB" sz="2400">
                <a:latin typeface="Comic Sans MS" pitchFamily="66" charset="0"/>
              </a:rPr>
              <a:t> his number,</a:t>
            </a:r>
            <a:br>
              <a:rPr lang="en-GB" sz="2400">
                <a:latin typeface="Comic Sans MS" pitchFamily="66" charset="0"/>
              </a:rPr>
            </a:br>
            <a:r>
              <a:rPr lang="en-GB" sz="2400">
                <a:latin typeface="Comic Sans MS" pitchFamily="66" charset="0"/>
              </a:rPr>
              <a:t> I </a:t>
            </a:r>
            <a:r>
              <a:rPr lang="en-GB" sz="2400" b="1">
                <a:latin typeface="Comic Sans MS" pitchFamily="66" charset="0"/>
              </a:rPr>
              <a:t>would phone</a:t>
            </a:r>
            <a:r>
              <a:rPr lang="en-GB" sz="2400">
                <a:latin typeface="Comic Sans MS" pitchFamily="66" charset="0"/>
              </a:rPr>
              <a:t> him. </a:t>
            </a:r>
          </a:p>
        </p:txBody>
      </p:sp>
      <p:sp>
        <p:nvSpPr>
          <p:cNvPr id="39942" name="Text Box 10"/>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sl-SI" sz="3600">
                <a:solidFill>
                  <a:schemeClr val="bg1"/>
                </a:solidFill>
              </a:rPr>
              <a:t>SECOND CONDITIONAL</a:t>
            </a:r>
            <a:endParaRPr lang="en-GB" sz="3600">
              <a:solidFill>
                <a:schemeClr val="bg1"/>
              </a:solidFill>
            </a:endParaRPr>
          </a:p>
        </p:txBody>
      </p:sp>
      <p:sp>
        <p:nvSpPr>
          <p:cNvPr id="2" name="1 CuadroTexto"/>
          <p:cNvSpPr txBox="1">
            <a:spLocks noChangeArrowheads="1"/>
          </p:cNvSpPr>
          <p:nvPr/>
        </p:nvSpPr>
        <p:spPr bwMode="auto">
          <a:xfrm>
            <a:off x="4500563" y="5462588"/>
            <a:ext cx="44831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a:t>I wish…</a:t>
            </a:r>
          </a:p>
          <a:p>
            <a:pPr eaLnBrk="1" hangingPunct="1"/>
            <a:r>
              <a:rPr lang="en-GB" sz="2400">
                <a:solidFill>
                  <a:srgbClr val="FF00FF"/>
                </a:solidFill>
              </a:rPr>
              <a:t>I wish I knew his number…</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0642"/>
                                        </p:tgtEl>
                                        <p:attrNameLst>
                                          <p:attrName>style.visibility</p:attrName>
                                        </p:attrNameLst>
                                      </p:cBhvr>
                                      <p:to>
                                        <p:strVal val="visible"/>
                                      </p:to>
                                    </p:set>
                                    <p:animEffect transition="in" filter="fade">
                                      <p:cBhvr>
                                        <p:cTn id="7" dur="2000"/>
                                        <p:tgtEl>
                                          <p:spTgt spid="240642"/>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40648">
                                            <p:txEl>
                                              <p:pRg st="0" end="0"/>
                                            </p:txEl>
                                          </p:spTgt>
                                        </p:tgtEl>
                                        <p:attrNameLst>
                                          <p:attrName>style.visibility</p:attrName>
                                        </p:attrNameLst>
                                      </p:cBhvr>
                                      <p:to>
                                        <p:strVal val="visible"/>
                                      </p:to>
                                    </p:set>
                                    <p:animEffect transition="in" filter="wipe(left)">
                                      <p:cBhvr>
                                        <p:cTn id="11" dur="1000"/>
                                        <p:tgtEl>
                                          <p:spTgt spid="24064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240645"/>
                                        </p:tgtEl>
                                        <p:attrNameLst>
                                          <p:attrName>style.visibility</p:attrName>
                                        </p:attrNameLst>
                                      </p:cBhvr>
                                      <p:to>
                                        <p:strVal val="visible"/>
                                      </p:to>
                                    </p:set>
                                    <p:animEffect transition="in" filter="strips(upRight)">
                                      <p:cBhvr>
                                        <p:cTn id="16" dur="2000"/>
                                        <p:tgtEl>
                                          <p:spTgt spid="240645"/>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40649"/>
                                        </p:tgtEl>
                                        <p:attrNameLst>
                                          <p:attrName>style.visibility</p:attrName>
                                        </p:attrNameLst>
                                      </p:cBhvr>
                                      <p:to>
                                        <p:strVal val="visible"/>
                                      </p:to>
                                    </p:set>
                                    <p:animEffect transition="in" filter="wipe(down)">
                                      <p:cBhvr>
                                        <p:cTn id="20" dur="1000"/>
                                        <p:tgtEl>
                                          <p:spTgt spid="2406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p:cTn id="3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57200" y="274638"/>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mtClean="0"/>
              <a:t>Practise time! 2</a:t>
            </a:r>
            <a:r>
              <a:rPr lang="en-GB" baseline="30000" smtClean="0"/>
              <a:t>nd</a:t>
            </a:r>
            <a:r>
              <a:rPr lang="en-GB" smtClean="0"/>
              <a:t> conditional</a:t>
            </a:r>
          </a:p>
        </p:txBody>
      </p:sp>
      <p:sp>
        <p:nvSpPr>
          <p:cNvPr id="3" name="2 Marcador de contenido"/>
          <p:cNvSpPr>
            <a:spLocks noGrp="1"/>
          </p:cNvSpPr>
          <p:nvPr>
            <p:ph idx="1"/>
          </p:nvPr>
        </p:nvSpPr>
        <p:spPr>
          <a:xfrm>
            <a:off x="457200" y="1196975"/>
            <a:ext cx="8229600" cy="5256213"/>
          </a:xfrm>
        </p:spPr>
        <p:txBody>
          <a:bodyPr/>
          <a:lstStyle/>
          <a:p>
            <a:pPr algn="just">
              <a:defRPr/>
            </a:pPr>
            <a:r>
              <a:rPr lang="en-US" sz="2400" b="1" dirty="0" smtClean="0"/>
              <a:t>Complete the sentences with the verbs in the correct tenses. Pay careful attention to which part of the sentence is the condition, and which part is the result! When possible, abbreviate “would” to “‘d”.</a:t>
            </a:r>
          </a:p>
          <a:p>
            <a:pPr marL="457200" indent="-457200">
              <a:spcBef>
                <a:spcPts val="1200"/>
              </a:spcBef>
              <a:buFont typeface="+mj-lt"/>
              <a:buAutoNum type="alphaLcParenR"/>
              <a:defRPr/>
            </a:pPr>
            <a:r>
              <a:rPr lang="en-US" sz="2400" dirty="0" smtClean="0"/>
              <a:t>If you _____(eat) a healthy breakfast, you  __________ (have) more energy. </a:t>
            </a:r>
          </a:p>
          <a:p>
            <a:pPr marL="457200" indent="-457200">
              <a:spcBef>
                <a:spcPts val="1200"/>
              </a:spcBef>
              <a:buFont typeface="+mj-lt"/>
              <a:buAutoNum type="alphaLcParenR"/>
              <a:defRPr/>
            </a:pPr>
            <a:r>
              <a:rPr lang="en-US" sz="2400" dirty="0" smtClean="0"/>
              <a:t>I ___________ (call) him if I ___________ (have)  his number. </a:t>
            </a:r>
          </a:p>
          <a:p>
            <a:pPr marL="457200" indent="-457200">
              <a:spcBef>
                <a:spcPts val="1200"/>
              </a:spcBef>
              <a:buFont typeface="+mj-lt"/>
              <a:buAutoNum type="alphaLcParenR"/>
              <a:defRPr/>
            </a:pPr>
            <a:r>
              <a:rPr lang="en-US" sz="2400" dirty="0" smtClean="0"/>
              <a:t>If he __________ (be) more organized, he __________________ (not forget) so many things. </a:t>
            </a:r>
          </a:p>
          <a:p>
            <a:pPr marL="457200" indent="-457200">
              <a:spcBef>
                <a:spcPts val="1200"/>
              </a:spcBef>
              <a:buFont typeface="+mj-lt"/>
              <a:buAutoNum type="alphaLcParenR"/>
              <a:defRPr/>
            </a:pPr>
            <a:r>
              <a:rPr lang="en-US" sz="2400" dirty="0" smtClean="0"/>
              <a:t>How long _________________ (it take) if we __________ (hire) someone to do this work? </a:t>
            </a:r>
            <a:endParaRPr lang="en-GB" sz="2400" dirty="0"/>
          </a:p>
        </p:txBody>
      </p:sp>
      <p:sp>
        <p:nvSpPr>
          <p:cNvPr id="4" name="3 CuadroTexto"/>
          <p:cNvSpPr txBox="1">
            <a:spLocks noChangeArrowheads="1"/>
          </p:cNvSpPr>
          <p:nvPr/>
        </p:nvSpPr>
        <p:spPr bwMode="auto">
          <a:xfrm>
            <a:off x="1835150" y="2781300"/>
            <a:ext cx="887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ate</a:t>
            </a:r>
          </a:p>
        </p:txBody>
      </p:sp>
      <p:sp>
        <p:nvSpPr>
          <p:cNvPr id="5" name="4 CuadroTexto"/>
          <p:cNvSpPr txBox="1">
            <a:spLocks noChangeArrowheads="1"/>
          </p:cNvSpPr>
          <p:nvPr/>
        </p:nvSpPr>
        <p:spPr bwMode="auto">
          <a:xfrm>
            <a:off x="6948488" y="2805113"/>
            <a:ext cx="1582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‘d have</a:t>
            </a:r>
          </a:p>
        </p:txBody>
      </p:sp>
      <p:sp>
        <p:nvSpPr>
          <p:cNvPr id="6" name="5 CuadroTexto"/>
          <p:cNvSpPr txBox="1">
            <a:spLocks noChangeArrowheads="1"/>
          </p:cNvSpPr>
          <p:nvPr/>
        </p:nvSpPr>
        <p:spPr bwMode="auto">
          <a:xfrm>
            <a:off x="5292725" y="3687763"/>
            <a:ext cx="823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had</a:t>
            </a:r>
          </a:p>
        </p:txBody>
      </p:sp>
      <p:sp>
        <p:nvSpPr>
          <p:cNvPr id="7" name="6 CuadroTexto"/>
          <p:cNvSpPr txBox="1">
            <a:spLocks noChangeArrowheads="1"/>
          </p:cNvSpPr>
          <p:nvPr/>
        </p:nvSpPr>
        <p:spPr bwMode="auto">
          <a:xfrm>
            <a:off x="1477963" y="3679825"/>
            <a:ext cx="1254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‘d call</a:t>
            </a:r>
          </a:p>
        </p:txBody>
      </p:sp>
      <p:sp>
        <p:nvSpPr>
          <p:cNvPr id="8" name="7 CuadroTexto"/>
          <p:cNvSpPr txBox="1">
            <a:spLocks noChangeArrowheads="1"/>
          </p:cNvSpPr>
          <p:nvPr/>
        </p:nvSpPr>
        <p:spPr bwMode="auto">
          <a:xfrm>
            <a:off x="1908175" y="4581525"/>
            <a:ext cx="1047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were</a:t>
            </a:r>
          </a:p>
        </p:txBody>
      </p:sp>
      <p:sp>
        <p:nvSpPr>
          <p:cNvPr id="9" name="8 CuadroTexto"/>
          <p:cNvSpPr txBox="1">
            <a:spLocks noChangeArrowheads="1"/>
          </p:cNvSpPr>
          <p:nvPr/>
        </p:nvSpPr>
        <p:spPr bwMode="auto">
          <a:xfrm>
            <a:off x="1116013" y="4983163"/>
            <a:ext cx="30241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wouldn’t forget</a:t>
            </a:r>
          </a:p>
        </p:txBody>
      </p:sp>
      <p:sp>
        <p:nvSpPr>
          <p:cNvPr id="10" name="9 CuadroTexto"/>
          <p:cNvSpPr txBox="1">
            <a:spLocks noChangeArrowheads="1"/>
          </p:cNvSpPr>
          <p:nvPr/>
        </p:nvSpPr>
        <p:spPr bwMode="auto">
          <a:xfrm>
            <a:off x="2555875" y="5438775"/>
            <a:ext cx="2592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would it take</a:t>
            </a:r>
          </a:p>
        </p:txBody>
      </p:sp>
      <p:sp>
        <p:nvSpPr>
          <p:cNvPr id="11" name="10 CuadroTexto"/>
          <p:cNvSpPr txBox="1">
            <a:spLocks noChangeArrowheads="1"/>
          </p:cNvSpPr>
          <p:nvPr/>
        </p:nvSpPr>
        <p:spPr bwMode="auto">
          <a:xfrm>
            <a:off x="1382713" y="5775325"/>
            <a:ext cx="1082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2400" b="1">
                <a:solidFill>
                  <a:srgbClr val="FF00FF"/>
                </a:solidFill>
              </a:rPr>
              <a:t>hired</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barn(inVertical)">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barn(inVertical)">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68313" y="1773238"/>
            <a:ext cx="8351837" cy="3987800"/>
          </a:xfrm>
        </p:spPr>
        <p:txBody>
          <a:bodyPr>
            <a:normAutofit lnSpcReduction="10000"/>
          </a:bodyPr>
          <a:lstStyle/>
          <a:p>
            <a:pPr>
              <a:lnSpc>
                <a:spcPct val="150000"/>
              </a:lnSpc>
              <a:defRPr/>
            </a:pPr>
            <a:r>
              <a:rPr lang="en-US" sz="2400" dirty="0" smtClean="0"/>
              <a:t>There are two parts to a conditional sentence – </a:t>
            </a:r>
          </a:p>
          <a:p>
            <a:pPr marL="0" indent="0" algn="just">
              <a:lnSpc>
                <a:spcPct val="150000"/>
              </a:lnSpc>
              <a:spcBef>
                <a:spcPts val="0"/>
              </a:spcBef>
              <a:buFont typeface="Wingdings" pitchFamily="2" charset="2"/>
              <a:buNone/>
              <a:tabLst>
                <a:tab pos="355600" algn="l"/>
              </a:tabLst>
              <a:defRPr/>
            </a:pPr>
            <a:r>
              <a:rPr lang="en-US" sz="2400" dirty="0" smtClean="0"/>
              <a:t>	the </a:t>
            </a:r>
            <a:r>
              <a:rPr lang="en-US" sz="2400" u="sng" dirty="0" smtClean="0">
                <a:solidFill>
                  <a:srgbClr val="002060"/>
                </a:solidFill>
                <a:effectLst>
                  <a:outerShdw blurRad="38100" dist="38100" dir="2700000" algn="tl">
                    <a:srgbClr val="000000">
                      <a:alpha val="43137"/>
                    </a:srgbClr>
                  </a:outerShdw>
                </a:effectLst>
              </a:rPr>
              <a:t>condition</a:t>
            </a:r>
            <a:r>
              <a:rPr lang="en-US" sz="2400" dirty="0" smtClean="0">
                <a:solidFill>
                  <a:srgbClr val="002060"/>
                </a:solidFill>
                <a:effectLst>
                  <a:outerShdw blurRad="38100" dist="38100" dir="2700000" algn="tl">
                    <a:srgbClr val="000000">
                      <a:alpha val="43137"/>
                    </a:srgbClr>
                  </a:outerShdw>
                </a:effectLst>
              </a:rPr>
              <a:t> </a:t>
            </a:r>
            <a:r>
              <a:rPr lang="en-US" sz="2400" dirty="0" smtClean="0"/>
              <a:t>and the </a:t>
            </a:r>
            <a:r>
              <a:rPr lang="en-US" sz="2400" b="1" u="sng" dirty="0" smtClean="0">
                <a:solidFill>
                  <a:srgbClr val="002060"/>
                </a:solidFill>
                <a:effectLst>
                  <a:outerShdw blurRad="38100" dist="38100" dir="2700000" algn="tl">
                    <a:srgbClr val="000000">
                      <a:alpha val="43137"/>
                    </a:srgbClr>
                  </a:outerShdw>
                </a:effectLst>
              </a:rPr>
              <a:t>result</a:t>
            </a:r>
            <a:r>
              <a:rPr lang="en-US" sz="2400" dirty="0" smtClean="0"/>
              <a:t>. The result depends  on the 	condition. </a:t>
            </a:r>
          </a:p>
          <a:p>
            <a:pPr algn="just">
              <a:lnSpc>
                <a:spcPct val="150000"/>
              </a:lnSpc>
              <a:defRPr/>
            </a:pPr>
            <a:r>
              <a:rPr lang="en-US" sz="2400" dirty="0" smtClean="0"/>
              <a:t>In English, we have "</a:t>
            </a:r>
            <a:r>
              <a:rPr lang="en-US" sz="2400" b="1" u="sng" dirty="0" smtClean="0">
                <a:solidFill>
                  <a:srgbClr val="002060"/>
                </a:solidFill>
                <a:effectLst>
                  <a:outerShdw blurRad="38100" dist="38100" dir="2700000" algn="tl">
                    <a:srgbClr val="000000">
                      <a:alpha val="43137"/>
                    </a:srgbClr>
                  </a:outerShdw>
                </a:effectLst>
              </a:rPr>
              <a:t>real conditionals</a:t>
            </a:r>
            <a:r>
              <a:rPr lang="en-US" sz="2400" dirty="0" smtClean="0"/>
              <a:t>" (which talk about real possibilities) and "</a:t>
            </a:r>
            <a:r>
              <a:rPr lang="en-US" sz="2400" b="1" u="sng" dirty="0" smtClean="0">
                <a:solidFill>
                  <a:srgbClr val="002060"/>
                </a:solidFill>
                <a:effectLst>
                  <a:outerShdw blurRad="38100" dist="38100" dir="2700000" algn="tl">
                    <a:srgbClr val="000000">
                      <a:alpha val="43137"/>
                    </a:srgbClr>
                  </a:outerShdw>
                </a:effectLst>
              </a:rPr>
              <a:t>unreal conditionals</a:t>
            </a:r>
            <a:r>
              <a:rPr lang="en-US" sz="2400" dirty="0" smtClean="0"/>
              <a:t>" (which talk about imaginary or impossible situations). Here are some examples of each type: </a:t>
            </a:r>
            <a:endParaRPr lang="en-GB" sz="2400" dirty="0"/>
          </a:p>
        </p:txBody>
      </p:sp>
      <p:sp>
        <p:nvSpPr>
          <p:cNvPr id="5" name="4 CuadroTexto"/>
          <p:cNvSpPr txBox="1">
            <a:spLocks noChangeArrowheads="1"/>
          </p:cNvSpPr>
          <p:nvPr/>
        </p:nvSpPr>
        <p:spPr bwMode="auto">
          <a:xfrm>
            <a:off x="1547813" y="260350"/>
            <a:ext cx="5629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4800" b="1">
                <a:solidFill>
                  <a:srgbClr val="002060"/>
                </a:solidFill>
              </a:rPr>
              <a:t>CONDITIONALS</a:t>
            </a:r>
            <a:endParaRPr lang="en-GB" b="1">
              <a:solidFill>
                <a:srgbClr val="002060"/>
              </a:solidFill>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2"/>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FIRST v. SECOND CONDITIONAL</a:t>
            </a:r>
          </a:p>
        </p:txBody>
      </p:sp>
      <p:sp>
        <p:nvSpPr>
          <p:cNvPr id="195597" name="Text Box 13"/>
          <p:cNvSpPr txBox="1">
            <a:spLocks noChangeArrowheads="1"/>
          </p:cNvSpPr>
          <p:nvPr/>
        </p:nvSpPr>
        <p:spPr bwMode="auto">
          <a:xfrm>
            <a:off x="611188" y="4437063"/>
            <a:ext cx="8137525"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2400" b="1">
                <a:latin typeface="Arial" charset="0"/>
              </a:rPr>
              <a:t>THE DIFFERENCE: FIRST and SECOND CONDITIONAL</a:t>
            </a:r>
            <a:endParaRPr lang="en-GB" sz="2400">
              <a:latin typeface="Arial" charset="0"/>
            </a:endParaRPr>
          </a:p>
          <a:p>
            <a:pPr algn="ctr" eaLnBrk="1" hangingPunct="1"/>
            <a:r>
              <a:rPr lang="en-GB" sz="2400">
                <a:latin typeface="Arial" charset="0"/>
              </a:rPr>
              <a:t>Both conditionals refer to </a:t>
            </a:r>
            <a:r>
              <a:rPr lang="en-GB" sz="2400" b="1">
                <a:latin typeface="Arial" charset="0"/>
              </a:rPr>
              <a:t>the present </a:t>
            </a:r>
            <a:r>
              <a:rPr lang="en-GB" sz="2400">
                <a:latin typeface="Arial" charset="0"/>
              </a:rPr>
              <a:t>and</a:t>
            </a:r>
            <a:r>
              <a:rPr lang="en-GB" sz="2400" b="1">
                <a:latin typeface="Arial" charset="0"/>
              </a:rPr>
              <a:t> future</a:t>
            </a:r>
            <a:r>
              <a:rPr lang="en-GB" sz="2400">
                <a:latin typeface="Arial" charset="0"/>
              </a:rPr>
              <a:t>. </a:t>
            </a:r>
            <a:br>
              <a:rPr lang="en-GB" sz="2400">
                <a:latin typeface="Arial" charset="0"/>
              </a:rPr>
            </a:br>
            <a:r>
              <a:rPr lang="en-GB" sz="2400">
                <a:latin typeface="Arial" charset="0"/>
              </a:rPr>
              <a:t>The difference is about </a:t>
            </a:r>
            <a:r>
              <a:rPr lang="en-GB" sz="2400" b="1">
                <a:latin typeface="Arial" charset="0"/>
              </a:rPr>
              <a:t>probability</a:t>
            </a:r>
            <a:r>
              <a:rPr lang="en-GB" sz="2400">
                <a:latin typeface="Arial" charset="0"/>
              </a:rPr>
              <a:t>, </a:t>
            </a:r>
            <a:r>
              <a:rPr lang="en-GB" sz="2400" b="1">
                <a:latin typeface="Arial" charset="0"/>
              </a:rPr>
              <a:t>not time</a:t>
            </a:r>
            <a:r>
              <a:rPr lang="en-GB" sz="2400">
                <a:latin typeface="Arial" charset="0"/>
              </a:rPr>
              <a:t>.</a:t>
            </a:r>
          </a:p>
          <a:p>
            <a:pPr algn="ctr" eaLnBrk="1" hangingPunct="1"/>
            <a:r>
              <a:rPr lang="en-GB" sz="2400">
                <a:latin typeface="Arial" charset="0"/>
              </a:rPr>
              <a:t>First conditional: </a:t>
            </a:r>
            <a:r>
              <a:rPr lang="en-GB" sz="2400" u="sng">
                <a:latin typeface="Arial" charset="0"/>
              </a:rPr>
              <a:t>real and possible </a:t>
            </a:r>
            <a:r>
              <a:rPr lang="en-GB" sz="2400">
                <a:latin typeface="Arial" charset="0"/>
              </a:rPr>
              <a:t>situations</a:t>
            </a:r>
          </a:p>
          <a:p>
            <a:pPr algn="ctr" eaLnBrk="1" hangingPunct="1"/>
            <a:r>
              <a:rPr lang="en-GB" sz="2400">
                <a:latin typeface="Arial" charset="0"/>
              </a:rPr>
              <a:t>Second conditional: </a:t>
            </a:r>
            <a:r>
              <a:rPr lang="en-GB" sz="2400" u="sng">
                <a:latin typeface="Arial" charset="0"/>
              </a:rPr>
              <a:t>unlikely</a:t>
            </a:r>
            <a:r>
              <a:rPr lang="en-GB" sz="2400">
                <a:latin typeface="Arial" charset="0"/>
              </a:rPr>
              <a:t> to happen</a:t>
            </a:r>
          </a:p>
        </p:txBody>
      </p:sp>
      <p:sp>
        <p:nvSpPr>
          <p:cNvPr id="195598" name="Text Box 14"/>
          <p:cNvSpPr txBox="1">
            <a:spLocks noChangeArrowheads="1"/>
          </p:cNvSpPr>
          <p:nvPr/>
        </p:nvSpPr>
        <p:spPr bwMode="auto">
          <a:xfrm>
            <a:off x="395288" y="1628775"/>
            <a:ext cx="6264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600">
                <a:latin typeface="Comic Sans MS" pitchFamily="66" charset="0"/>
              </a:rPr>
              <a:t>If John </a:t>
            </a:r>
            <a:r>
              <a:rPr lang="en-GB" sz="2600">
                <a:solidFill>
                  <a:srgbClr val="00CC00"/>
                </a:solidFill>
                <a:latin typeface="Comic Sans MS" pitchFamily="66" charset="0"/>
              </a:rPr>
              <a:t>runs </a:t>
            </a:r>
            <a:r>
              <a:rPr lang="en-GB" sz="2600">
                <a:latin typeface="Comic Sans MS" pitchFamily="66" charset="0"/>
              </a:rPr>
              <a:t>fast, he </a:t>
            </a:r>
            <a:r>
              <a:rPr lang="en-GB" sz="2600" b="1">
                <a:solidFill>
                  <a:srgbClr val="00B050"/>
                </a:solidFill>
                <a:latin typeface="Comic Sans MS" pitchFamily="66" charset="0"/>
              </a:rPr>
              <a:t>will win </a:t>
            </a:r>
            <a:r>
              <a:rPr lang="en-GB" sz="2600">
                <a:latin typeface="Comic Sans MS" pitchFamily="66" charset="0"/>
              </a:rPr>
              <a:t>the race.</a:t>
            </a:r>
          </a:p>
        </p:txBody>
      </p:sp>
      <p:sp>
        <p:nvSpPr>
          <p:cNvPr id="195599" name="Text Box 15"/>
          <p:cNvSpPr txBox="1">
            <a:spLocks noChangeArrowheads="1"/>
          </p:cNvSpPr>
          <p:nvPr/>
        </p:nvSpPr>
        <p:spPr bwMode="auto">
          <a:xfrm>
            <a:off x="395288" y="2852738"/>
            <a:ext cx="7345362"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600">
                <a:latin typeface="Comic Sans MS" pitchFamily="66" charset="0"/>
              </a:rPr>
              <a:t>If John </a:t>
            </a:r>
            <a:r>
              <a:rPr lang="en-GB" sz="2600">
                <a:solidFill>
                  <a:srgbClr val="FF00FF"/>
                </a:solidFill>
                <a:latin typeface="Comic Sans MS" pitchFamily="66" charset="0"/>
              </a:rPr>
              <a:t>ran </a:t>
            </a:r>
            <a:r>
              <a:rPr lang="en-GB" sz="2600">
                <a:latin typeface="Comic Sans MS" pitchFamily="66" charset="0"/>
              </a:rPr>
              <a:t>fast, he </a:t>
            </a:r>
            <a:r>
              <a:rPr lang="en-GB" sz="2600" b="1">
                <a:solidFill>
                  <a:srgbClr val="FF00FF"/>
                </a:solidFill>
                <a:latin typeface="Comic Sans MS" pitchFamily="66" charset="0"/>
              </a:rPr>
              <a:t>would win </a:t>
            </a:r>
            <a:r>
              <a:rPr lang="en-GB" sz="2600">
                <a:latin typeface="Comic Sans MS" pitchFamily="66" charset="0"/>
              </a:rPr>
              <a:t>the race.</a:t>
            </a:r>
          </a:p>
        </p:txBody>
      </p:sp>
      <p:sp>
        <p:nvSpPr>
          <p:cNvPr id="195600" name="Text Box 16"/>
          <p:cNvSpPr txBox="1">
            <a:spLocks noChangeArrowheads="1"/>
          </p:cNvSpPr>
          <p:nvPr/>
        </p:nvSpPr>
        <p:spPr bwMode="auto">
          <a:xfrm>
            <a:off x="4462463" y="2276475"/>
            <a:ext cx="468153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a:t>This is still </a:t>
            </a:r>
            <a:r>
              <a:rPr lang="en-GB" sz="2200" u="sng"/>
              <a:t>possible</a:t>
            </a:r>
            <a:r>
              <a:rPr lang="en-GB" sz="2200"/>
              <a:t> to happen.</a:t>
            </a:r>
          </a:p>
        </p:txBody>
      </p:sp>
      <p:sp>
        <p:nvSpPr>
          <p:cNvPr id="195601" name="Text Box 17"/>
          <p:cNvSpPr txBox="1">
            <a:spLocks noChangeArrowheads="1"/>
          </p:cNvSpPr>
          <p:nvPr/>
        </p:nvSpPr>
        <p:spPr bwMode="auto">
          <a:xfrm>
            <a:off x="862013" y="3573463"/>
            <a:ext cx="82819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a:t>This is </a:t>
            </a:r>
            <a:r>
              <a:rPr lang="en-GB" sz="2200" u="sng"/>
              <a:t>unlikely</a:t>
            </a:r>
            <a:r>
              <a:rPr lang="en-GB" sz="2200"/>
              <a:t> to happen because John doesn’t run fast.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5598"/>
                                        </p:tgtEl>
                                        <p:attrNameLst>
                                          <p:attrName>style.visibility</p:attrName>
                                        </p:attrNameLst>
                                      </p:cBhvr>
                                      <p:to>
                                        <p:strVal val="visible"/>
                                      </p:to>
                                    </p:set>
                                    <p:anim calcmode="lin" valueType="num">
                                      <p:cBhvr additive="base">
                                        <p:cTn id="7" dur="1000" fill="hold"/>
                                        <p:tgtEl>
                                          <p:spTgt spid="195598"/>
                                        </p:tgtEl>
                                        <p:attrNameLst>
                                          <p:attrName>ppt_x</p:attrName>
                                        </p:attrNameLst>
                                      </p:cBhvr>
                                      <p:tavLst>
                                        <p:tav tm="0">
                                          <p:val>
                                            <p:strVal val="0-#ppt_w/2"/>
                                          </p:val>
                                        </p:tav>
                                        <p:tav tm="100000">
                                          <p:val>
                                            <p:strVal val="#ppt_x"/>
                                          </p:val>
                                        </p:tav>
                                      </p:tavLst>
                                    </p:anim>
                                    <p:anim calcmode="lin" valueType="num">
                                      <p:cBhvr additive="base">
                                        <p:cTn id="8" dur="1000" fill="hold"/>
                                        <p:tgtEl>
                                          <p:spTgt spid="19559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95600"/>
                                        </p:tgtEl>
                                        <p:attrNameLst>
                                          <p:attrName>style.visibility</p:attrName>
                                        </p:attrNameLst>
                                      </p:cBhvr>
                                      <p:to>
                                        <p:strVal val="visible"/>
                                      </p:to>
                                    </p:set>
                                    <p:anim calcmode="lin" valueType="num">
                                      <p:cBhvr additive="base">
                                        <p:cTn id="12" dur="1000" fill="hold"/>
                                        <p:tgtEl>
                                          <p:spTgt spid="195600"/>
                                        </p:tgtEl>
                                        <p:attrNameLst>
                                          <p:attrName>ppt_x</p:attrName>
                                        </p:attrNameLst>
                                      </p:cBhvr>
                                      <p:tavLst>
                                        <p:tav tm="0">
                                          <p:val>
                                            <p:strVal val="1+#ppt_w/2"/>
                                          </p:val>
                                        </p:tav>
                                        <p:tav tm="100000">
                                          <p:val>
                                            <p:strVal val="#ppt_x"/>
                                          </p:val>
                                        </p:tav>
                                      </p:tavLst>
                                    </p:anim>
                                    <p:anim calcmode="lin" valueType="num">
                                      <p:cBhvr additive="base">
                                        <p:cTn id="13" dur="1000" fill="hold"/>
                                        <p:tgtEl>
                                          <p:spTgt spid="19560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95599"/>
                                        </p:tgtEl>
                                        <p:attrNameLst>
                                          <p:attrName>style.visibility</p:attrName>
                                        </p:attrNameLst>
                                      </p:cBhvr>
                                      <p:to>
                                        <p:strVal val="visible"/>
                                      </p:to>
                                    </p:set>
                                    <p:anim calcmode="lin" valueType="num">
                                      <p:cBhvr additive="base">
                                        <p:cTn id="18" dur="1000" fill="hold"/>
                                        <p:tgtEl>
                                          <p:spTgt spid="195599"/>
                                        </p:tgtEl>
                                        <p:attrNameLst>
                                          <p:attrName>ppt_x</p:attrName>
                                        </p:attrNameLst>
                                      </p:cBhvr>
                                      <p:tavLst>
                                        <p:tav tm="0">
                                          <p:val>
                                            <p:strVal val="0-#ppt_w/2"/>
                                          </p:val>
                                        </p:tav>
                                        <p:tav tm="100000">
                                          <p:val>
                                            <p:strVal val="#ppt_x"/>
                                          </p:val>
                                        </p:tav>
                                      </p:tavLst>
                                    </p:anim>
                                    <p:anim calcmode="lin" valueType="num">
                                      <p:cBhvr additive="base">
                                        <p:cTn id="19" dur="1000" fill="hold"/>
                                        <p:tgtEl>
                                          <p:spTgt spid="195599"/>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95601"/>
                                        </p:tgtEl>
                                        <p:attrNameLst>
                                          <p:attrName>style.visibility</p:attrName>
                                        </p:attrNameLst>
                                      </p:cBhvr>
                                      <p:to>
                                        <p:strVal val="visible"/>
                                      </p:to>
                                    </p:set>
                                    <p:anim calcmode="lin" valueType="num">
                                      <p:cBhvr additive="base">
                                        <p:cTn id="23" dur="1000" fill="hold"/>
                                        <p:tgtEl>
                                          <p:spTgt spid="195601"/>
                                        </p:tgtEl>
                                        <p:attrNameLst>
                                          <p:attrName>ppt_x</p:attrName>
                                        </p:attrNameLst>
                                      </p:cBhvr>
                                      <p:tavLst>
                                        <p:tav tm="0">
                                          <p:val>
                                            <p:strVal val="1+#ppt_w/2"/>
                                          </p:val>
                                        </p:tav>
                                        <p:tav tm="100000">
                                          <p:val>
                                            <p:strVal val="#ppt_x"/>
                                          </p:val>
                                        </p:tav>
                                      </p:tavLst>
                                    </p:anim>
                                    <p:anim calcmode="lin" valueType="num">
                                      <p:cBhvr additive="base">
                                        <p:cTn id="24" dur="1000" fill="hold"/>
                                        <p:tgtEl>
                                          <p:spTgt spid="19560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95597"/>
                                        </p:tgtEl>
                                        <p:attrNameLst>
                                          <p:attrName>style.visibility</p:attrName>
                                        </p:attrNameLst>
                                      </p:cBhvr>
                                      <p:to>
                                        <p:strVal val="visible"/>
                                      </p:to>
                                    </p:set>
                                    <p:animEffect transition="in" filter="strips(downRight)">
                                      <p:cBhvr>
                                        <p:cTn id="29" dur="1000"/>
                                        <p:tgtEl>
                                          <p:spTgt spid="195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7" grpId="0"/>
      <p:bldP spid="195598" grpId="0"/>
      <p:bldP spid="195599" grpId="0"/>
      <p:bldP spid="195600" grpId="0"/>
      <p:bldP spid="1956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a:spLocks noChangeArrowheads="1"/>
          </p:cNvSpPr>
          <p:nvPr/>
        </p:nvSpPr>
        <p:spPr bwMode="auto">
          <a:xfrm>
            <a:off x="684213" y="115888"/>
            <a:ext cx="74882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a:solidFill>
                  <a:schemeClr val="bg1"/>
                </a:solidFill>
              </a:rPr>
              <a:t>Third Conditional – Imagining that the PAST had been different </a:t>
            </a:r>
            <a:endParaRPr lang="en-GB" sz="3200">
              <a:solidFill>
                <a:schemeClr val="bg1"/>
              </a:solidFill>
            </a:endParaRPr>
          </a:p>
        </p:txBody>
      </p:sp>
      <p:sp>
        <p:nvSpPr>
          <p:cNvPr id="3" name="2 Rectángulo"/>
          <p:cNvSpPr/>
          <p:nvPr/>
        </p:nvSpPr>
        <p:spPr>
          <a:xfrm>
            <a:off x="468313" y="1412875"/>
            <a:ext cx="8424862" cy="3478213"/>
          </a:xfrm>
          <a:prstGeom prst="rect">
            <a:avLst/>
          </a:prstGeom>
        </p:spPr>
        <p:txBody>
          <a:bodyPr>
            <a:spAutoFit/>
          </a:bodyPr>
          <a:lstStyle/>
          <a:p>
            <a:pPr algn="just">
              <a:defRPr/>
            </a:pPr>
            <a:r>
              <a:rPr lang="en-US" sz="2400" dirty="0">
                <a:cs typeface="+mn-cs"/>
              </a:rPr>
              <a:t>Let's imagine a different past using </a:t>
            </a:r>
            <a:r>
              <a:rPr lang="en-US" sz="2400" b="1" i="1" u="sng" dirty="0">
                <a:cs typeface="+mn-cs"/>
              </a:rPr>
              <a:t>wish</a:t>
            </a:r>
            <a:r>
              <a:rPr lang="en-US" sz="2400" dirty="0">
                <a:cs typeface="+mn-cs"/>
              </a:rPr>
              <a:t>. For hypothetical past situations, use </a:t>
            </a:r>
          </a:p>
          <a:p>
            <a:pPr algn="ctr">
              <a:defRPr/>
            </a:pPr>
            <a:r>
              <a:rPr lang="en-US" sz="2800" b="1" u="sng" dirty="0">
                <a:solidFill>
                  <a:srgbClr val="7030A0"/>
                </a:solidFill>
                <a:effectLst>
                  <a:outerShdw blurRad="38100" dist="38100" dir="2700000" algn="tl">
                    <a:srgbClr val="000000">
                      <a:alpha val="43137"/>
                    </a:srgbClr>
                  </a:outerShdw>
                </a:effectLst>
                <a:cs typeface="+mn-cs"/>
              </a:rPr>
              <a:t>wish + past perfect </a:t>
            </a:r>
            <a:r>
              <a:rPr lang="en-US" sz="2800" b="1" u="sng" dirty="0" smtClean="0">
                <a:solidFill>
                  <a:srgbClr val="7030A0"/>
                </a:solidFill>
                <a:effectLst>
                  <a:outerShdw blurRad="38100" dist="38100" dir="2700000" algn="tl">
                    <a:srgbClr val="000000">
                      <a:alpha val="43137"/>
                    </a:srgbClr>
                  </a:outerShdw>
                </a:effectLst>
                <a:cs typeface="+mn-cs"/>
              </a:rPr>
              <a:t>(had + p. part)</a:t>
            </a:r>
            <a:endParaRPr lang="en-US" sz="2800" b="1" u="sng" dirty="0">
              <a:solidFill>
                <a:srgbClr val="7030A0"/>
              </a:solidFill>
              <a:effectLst>
                <a:outerShdw blurRad="38100" dist="38100" dir="2700000" algn="tl">
                  <a:srgbClr val="000000">
                    <a:alpha val="43137"/>
                  </a:srgbClr>
                </a:outerShdw>
              </a:effectLst>
              <a:cs typeface="+mn-cs"/>
            </a:endParaRPr>
          </a:p>
          <a:p>
            <a:pPr>
              <a:defRPr/>
            </a:pPr>
            <a:endParaRPr lang="en-US" dirty="0">
              <a:cs typeface="+mn-cs"/>
            </a:endParaRPr>
          </a:p>
          <a:p>
            <a:pPr>
              <a:defRPr/>
            </a:pPr>
            <a:r>
              <a:rPr lang="en-US" sz="2000" b="1" u="sng" dirty="0">
                <a:solidFill>
                  <a:srgbClr val="002060"/>
                </a:solidFill>
                <a:cs typeface="+mn-cs"/>
              </a:rPr>
              <a:t>Examples</a:t>
            </a:r>
            <a:r>
              <a:rPr lang="en-US" sz="2000" b="1" dirty="0">
                <a:solidFill>
                  <a:srgbClr val="002060"/>
                </a:solidFill>
                <a:cs typeface="+mn-cs"/>
              </a:rPr>
              <a:t>: </a:t>
            </a:r>
          </a:p>
          <a:p>
            <a:pPr>
              <a:spcBef>
                <a:spcPts val="600"/>
              </a:spcBef>
              <a:defRPr/>
            </a:pPr>
            <a:r>
              <a:rPr lang="en-US" sz="2400" dirty="0">
                <a:cs typeface="+mn-cs"/>
              </a:rPr>
              <a:t>I </a:t>
            </a:r>
            <a:r>
              <a:rPr lang="en-US" sz="2400" b="1" u="sng" dirty="0">
                <a:cs typeface="+mn-cs"/>
              </a:rPr>
              <a:t>was</a:t>
            </a:r>
            <a:r>
              <a:rPr lang="en-US" sz="2400" dirty="0">
                <a:cs typeface="+mn-cs"/>
              </a:rPr>
              <a:t> late for work today. </a:t>
            </a:r>
            <a:r>
              <a:rPr lang="en-US" sz="2400" dirty="0">
                <a:solidFill>
                  <a:srgbClr val="7030A0"/>
                </a:solidFill>
                <a:cs typeface="+mn-cs"/>
              </a:rPr>
              <a:t>I wish I had woken </a:t>
            </a:r>
            <a:r>
              <a:rPr lang="en-US" sz="2400" dirty="0">
                <a:cs typeface="+mn-cs"/>
              </a:rPr>
              <a:t>up 15 minutes earlier. </a:t>
            </a:r>
          </a:p>
          <a:p>
            <a:pPr>
              <a:spcBef>
                <a:spcPts val="600"/>
              </a:spcBef>
              <a:defRPr/>
            </a:pPr>
            <a:r>
              <a:rPr lang="en-US" sz="2400" dirty="0">
                <a:solidFill>
                  <a:srgbClr val="7030A0"/>
                </a:solidFill>
                <a:cs typeface="+mn-cs"/>
              </a:rPr>
              <a:t>I wish I hadn’t eaten </a:t>
            </a:r>
            <a:r>
              <a:rPr lang="en-US" sz="2400" dirty="0">
                <a:cs typeface="+mn-cs"/>
              </a:rPr>
              <a:t>that seafood yesterday – it </a:t>
            </a:r>
            <a:r>
              <a:rPr lang="en-US" sz="2400" b="1" u="sng" dirty="0">
                <a:cs typeface="+mn-cs"/>
              </a:rPr>
              <a:t>made</a:t>
            </a:r>
            <a:r>
              <a:rPr lang="en-US" sz="2400" dirty="0">
                <a:cs typeface="+mn-cs"/>
              </a:rPr>
              <a:t> me sick. </a:t>
            </a:r>
          </a:p>
        </p:txBody>
      </p:sp>
      <p:sp>
        <p:nvSpPr>
          <p:cNvPr id="4" name="3 Rectángulo"/>
          <p:cNvSpPr/>
          <p:nvPr/>
        </p:nvSpPr>
        <p:spPr>
          <a:xfrm>
            <a:off x="468313" y="4891088"/>
            <a:ext cx="8424862" cy="1414462"/>
          </a:xfrm>
          <a:prstGeom prst="rect">
            <a:avLst/>
          </a:prstGeom>
        </p:spPr>
        <p:txBody>
          <a:bodyPr>
            <a:spAutoFit/>
          </a:bodyPr>
          <a:lstStyle/>
          <a:p>
            <a:pPr algn="just">
              <a:lnSpc>
                <a:spcPct val="150000"/>
              </a:lnSpc>
              <a:defRPr/>
            </a:pPr>
            <a:r>
              <a:rPr lang="en-US" sz="2000" dirty="0">
                <a:cs typeface="+mn-cs"/>
              </a:rPr>
              <a:t>This is used to express </a:t>
            </a:r>
            <a:r>
              <a:rPr lang="en-US" sz="2000" b="1" dirty="0">
                <a:solidFill>
                  <a:schemeClr val="accent6">
                    <a:lumMod val="75000"/>
                  </a:schemeClr>
                </a:solidFill>
                <a:cs typeface="+mn-cs"/>
              </a:rPr>
              <a:t>regret</a:t>
            </a:r>
            <a:r>
              <a:rPr lang="en-US" sz="2000" dirty="0">
                <a:cs typeface="+mn-cs"/>
              </a:rPr>
              <a:t> (such as for eating that seafood) or </a:t>
            </a:r>
            <a:r>
              <a:rPr lang="en-US" sz="2000" b="1" dirty="0">
                <a:solidFill>
                  <a:schemeClr val="accent6">
                    <a:lumMod val="75000"/>
                  </a:schemeClr>
                </a:solidFill>
                <a:cs typeface="+mn-cs"/>
              </a:rPr>
              <a:t>past situations you wanted to be different (</a:t>
            </a:r>
            <a:r>
              <a:rPr lang="en-US" sz="2000" dirty="0">
                <a:cs typeface="+mn-cs"/>
              </a:rPr>
              <a:t>such as wishing you had woken up earlier). </a:t>
            </a:r>
            <a:endParaRPr lang="en-GB" sz="2000"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23850" y="260350"/>
            <a:ext cx="7343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GB" sz="2200"/>
          </a:p>
        </p:txBody>
      </p:sp>
      <p:sp>
        <p:nvSpPr>
          <p:cNvPr id="32771" name="Text Box 3"/>
          <p:cNvSpPr txBox="1">
            <a:spLocks noChangeArrowheads="1"/>
          </p:cNvSpPr>
          <p:nvPr/>
        </p:nvSpPr>
        <p:spPr bwMode="auto">
          <a:xfrm>
            <a:off x="323850" y="260350"/>
            <a:ext cx="8064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spcBef>
                <a:spcPct val="50000"/>
              </a:spcBef>
            </a:pPr>
            <a:r>
              <a:rPr lang="en-GB" sz="3200" b="1">
                <a:solidFill>
                  <a:schemeClr val="bg1"/>
                </a:solidFill>
              </a:rPr>
              <a:t>THIRD CONDITIONAL</a:t>
            </a:r>
            <a:endParaRPr lang="en-GB" sz="3600" b="1">
              <a:solidFill>
                <a:schemeClr val="bg1"/>
              </a:solidFill>
            </a:endParaRPr>
          </a:p>
        </p:txBody>
      </p:sp>
      <p:sp>
        <p:nvSpPr>
          <p:cNvPr id="245764" name="Text Box 4"/>
          <p:cNvSpPr txBox="1">
            <a:spLocks noChangeArrowheads="1"/>
          </p:cNvSpPr>
          <p:nvPr/>
        </p:nvSpPr>
        <p:spPr bwMode="auto">
          <a:xfrm>
            <a:off x="317500" y="1952625"/>
            <a:ext cx="8575675" cy="90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US" sz="2100" dirty="0" smtClean="0">
                <a:latin typeface="Comic Sans MS" pitchFamily="66" charset="0"/>
                <a:cs typeface="+mn-cs"/>
              </a:rPr>
              <a:t>If I </a:t>
            </a:r>
            <a:r>
              <a:rPr lang="en-US" sz="2100" dirty="0" smtClean="0">
                <a:solidFill>
                  <a:schemeClr val="accent6">
                    <a:lumMod val="75000"/>
                  </a:schemeClr>
                </a:solidFill>
                <a:latin typeface="Comic Sans MS" pitchFamily="66" charset="0"/>
                <a:cs typeface="+mn-cs"/>
              </a:rPr>
              <a:t>had woken </a:t>
            </a:r>
            <a:r>
              <a:rPr lang="en-US" sz="2100" dirty="0" smtClean="0">
                <a:latin typeface="Comic Sans MS" pitchFamily="66" charset="0"/>
                <a:cs typeface="+mn-cs"/>
              </a:rPr>
              <a:t>up 15 minutes earlier, I </a:t>
            </a:r>
            <a:r>
              <a:rPr lang="en-US" sz="2100" dirty="0" smtClean="0">
                <a:solidFill>
                  <a:schemeClr val="accent6">
                    <a:lumMod val="75000"/>
                  </a:schemeClr>
                </a:solidFill>
                <a:latin typeface="Comic Sans MS" pitchFamily="66" charset="0"/>
                <a:cs typeface="+mn-cs"/>
              </a:rPr>
              <a:t>would have arrived </a:t>
            </a:r>
            <a:r>
              <a:rPr lang="en-US" sz="2100" dirty="0" smtClean="0">
                <a:latin typeface="Comic Sans MS" pitchFamily="66" charset="0"/>
                <a:cs typeface="+mn-cs"/>
              </a:rPr>
              <a:t>on time. </a:t>
            </a:r>
          </a:p>
          <a:p>
            <a:pPr eaLnBrk="1" hangingPunct="1">
              <a:spcBef>
                <a:spcPct val="50000"/>
              </a:spcBef>
              <a:defRPr/>
            </a:pPr>
            <a:r>
              <a:rPr lang="en-US" sz="2100" dirty="0" smtClean="0">
                <a:latin typeface="Comic Sans MS" pitchFamily="66" charset="0"/>
                <a:cs typeface="+mn-cs"/>
              </a:rPr>
              <a:t>If I </a:t>
            </a:r>
            <a:r>
              <a:rPr lang="en-US" sz="2100" dirty="0" smtClean="0">
                <a:solidFill>
                  <a:schemeClr val="accent6">
                    <a:lumMod val="75000"/>
                  </a:schemeClr>
                </a:solidFill>
                <a:latin typeface="Comic Sans MS" pitchFamily="66" charset="0"/>
                <a:cs typeface="+mn-cs"/>
              </a:rPr>
              <a:t>hadn’t eaten </a:t>
            </a:r>
            <a:r>
              <a:rPr lang="en-US" sz="2100" dirty="0" smtClean="0">
                <a:latin typeface="Comic Sans MS" pitchFamily="66" charset="0"/>
                <a:cs typeface="+mn-cs"/>
              </a:rPr>
              <a:t>that seafood yesterday, I </a:t>
            </a:r>
            <a:r>
              <a:rPr lang="en-US" sz="2100" dirty="0" smtClean="0">
                <a:solidFill>
                  <a:schemeClr val="accent6">
                    <a:lumMod val="75000"/>
                  </a:schemeClr>
                </a:solidFill>
                <a:latin typeface="Comic Sans MS" pitchFamily="66" charset="0"/>
                <a:cs typeface="+mn-cs"/>
              </a:rPr>
              <a:t>wouldn’t have got </a:t>
            </a:r>
            <a:r>
              <a:rPr lang="en-US" sz="2100" dirty="0" smtClean="0">
                <a:latin typeface="Comic Sans MS" pitchFamily="66" charset="0"/>
                <a:cs typeface="+mn-cs"/>
              </a:rPr>
              <a:t>sick. </a:t>
            </a:r>
            <a:endParaRPr lang="en-GB" sz="2100" dirty="0">
              <a:latin typeface="Comic Sans MS" pitchFamily="66" charset="0"/>
              <a:cs typeface="+mn-cs"/>
            </a:endParaRPr>
          </a:p>
        </p:txBody>
      </p:sp>
      <p:sp>
        <p:nvSpPr>
          <p:cNvPr id="245767" name="Text Box 7"/>
          <p:cNvSpPr txBox="1">
            <a:spLocks noChangeArrowheads="1"/>
          </p:cNvSpPr>
          <p:nvPr/>
        </p:nvSpPr>
        <p:spPr bwMode="auto">
          <a:xfrm>
            <a:off x="323850" y="3068638"/>
            <a:ext cx="3527425" cy="1108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600"/>
              </a:spcBef>
            </a:pPr>
            <a:r>
              <a:rPr lang="en-GB" sz="2200">
                <a:latin typeface="Arial" charset="0"/>
              </a:rPr>
              <a:t>if-clause:</a:t>
            </a:r>
            <a:br>
              <a:rPr lang="en-GB" sz="2200">
                <a:latin typeface="Arial" charset="0"/>
              </a:rPr>
            </a:br>
            <a:r>
              <a:rPr lang="en-GB" sz="2200" b="1">
                <a:solidFill>
                  <a:srgbClr val="FF0000"/>
                </a:solidFill>
                <a:latin typeface="Arial" charset="0"/>
              </a:rPr>
              <a:t>PAST PERFECT SIMPLE</a:t>
            </a:r>
          </a:p>
          <a:p>
            <a:pPr eaLnBrk="1" hangingPunct="1"/>
            <a:r>
              <a:rPr lang="en-GB" sz="2200" b="1">
                <a:solidFill>
                  <a:srgbClr val="FF0000"/>
                </a:solidFill>
                <a:latin typeface="Arial" charset="0"/>
              </a:rPr>
              <a:t>had + past participle</a:t>
            </a:r>
          </a:p>
        </p:txBody>
      </p:sp>
      <p:sp>
        <p:nvSpPr>
          <p:cNvPr id="245768" name="Text Box 8"/>
          <p:cNvSpPr txBox="1">
            <a:spLocks noChangeArrowheads="1"/>
          </p:cNvSpPr>
          <p:nvPr/>
        </p:nvSpPr>
        <p:spPr bwMode="auto">
          <a:xfrm>
            <a:off x="3995738" y="3068638"/>
            <a:ext cx="4897437" cy="1108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a:latin typeface="Arial" charset="0"/>
              </a:rPr>
              <a:t>main clause:</a:t>
            </a:r>
            <a:br>
              <a:rPr lang="en-GB" sz="2200">
                <a:latin typeface="Arial" charset="0"/>
              </a:rPr>
            </a:br>
            <a:r>
              <a:rPr lang="en-GB" sz="2200" b="1">
                <a:solidFill>
                  <a:srgbClr val="FF0000"/>
                </a:solidFill>
                <a:latin typeface="Arial" charset="0"/>
              </a:rPr>
              <a:t>CONDITIONAL PERFECT</a:t>
            </a:r>
            <a:br>
              <a:rPr lang="en-GB" sz="2200" b="1">
                <a:solidFill>
                  <a:srgbClr val="FF0000"/>
                </a:solidFill>
                <a:latin typeface="Arial" charset="0"/>
              </a:rPr>
            </a:br>
            <a:r>
              <a:rPr lang="en-GB" b="1">
                <a:solidFill>
                  <a:srgbClr val="FF0000"/>
                </a:solidFill>
                <a:latin typeface="Arial" charset="0"/>
              </a:rPr>
              <a:t>would / could / might + have + p. participle</a:t>
            </a:r>
            <a:endParaRPr lang="en-GB" sz="2200" b="1">
              <a:solidFill>
                <a:srgbClr val="FF0000"/>
              </a:solidFill>
              <a:latin typeface="Arial" charset="0"/>
            </a:endParaRPr>
          </a:p>
        </p:txBody>
      </p:sp>
      <p:sp>
        <p:nvSpPr>
          <p:cNvPr id="245769" name="Text Box 9"/>
          <p:cNvSpPr txBox="1">
            <a:spLocks noChangeArrowheads="1"/>
          </p:cNvSpPr>
          <p:nvPr/>
        </p:nvSpPr>
        <p:spPr bwMode="auto">
          <a:xfrm>
            <a:off x="468313" y="5665788"/>
            <a:ext cx="8424862"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130000"/>
              </a:lnSpc>
            </a:pPr>
            <a:r>
              <a:rPr lang="en-GB" sz="2000">
                <a:latin typeface="Arial" charset="0"/>
              </a:rPr>
              <a:t>The third </a:t>
            </a:r>
            <a:r>
              <a:rPr lang="en-GB" sz="2400">
                <a:latin typeface="Arial" charset="0"/>
              </a:rPr>
              <a:t>conditional</a:t>
            </a:r>
            <a:r>
              <a:rPr lang="en-GB" sz="2000">
                <a:latin typeface="Arial" charset="0"/>
              </a:rPr>
              <a:t> refers to </a:t>
            </a:r>
            <a:r>
              <a:rPr lang="en-GB" sz="2000" b="1">
                <a:solidFill>
                  <a:srgbClr val="0000CC"/>
                </a:solidFill>
                <a:latin typeface="Arial" charset="0"/>
              </a:rPr>
              <a:t>the past</a:t>
            </a:r>
            <a:r>
              <a:rPr lang="en-GB" sz="2000">
                <a:latin typeface="Arial" charset="0"/>
              </a:rPr>
              <a:t> and it is </a:t>
            </a:r>
            <a:r>
              <a:rPr lang="en-GB" sz="2000" b="1">
                <a:solidFill>
                  <a:srgbClr val="0000CC"/>
                </a:solidFill>
                <a:latin typeface="Arial" charset="0"/>
              </a:rPr>
              <a:t>not based on facts</a:t>
            </a:r>
            <a:r>
              <a:rPr lang="en-GB" sz="2000">
                <a:latin typeface="Arial" charset="0"/>
              </a:rPr>
              <a:t>. It expresses an impossible situation</a:t>
            </a:r>
            <a:r>
              <a:rPr lang="en-GB" sz="2000" b="1">
                <a:solidFill>
                  <a:srgbClr val="0000CC"/>
                </a:solidFill>
                <a:latin typeface="Arial" charset="0"/>
              </a:rPr>
              <a:t>.</a:t>
            </a:r>
          </a:p>
        </p:txBody>
      </p:sp>
      <p:sp>
        <p:nvSpPr>
          <p:cNvPr id="2" name="1 CuadroTexto"/>
          <p:cNvSpPr txBox="1">
            <a:spLocks noChangeArrowheads="1"/>
          </p:cNvSpPr>
          <p:nvPr/>
        </p:nvSpPr>
        <p:spPr bwMode="auto">
          <a:xfrm>
            <a:off x="395288" y="4386263"/>
            <a:ext cx="86264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b="1">
                <a:solidFill>
                  <a:srgbClr val="002060"/>
                </a:solidFill>
              </a:rPr>
              <a:t>Other examples:</a:t>
            </a:r>
          </a:p>
          <a:p>
            <a:pPr eaLnBrk="1" hangingPunct="1">
              <a:lnSpc>
                <a:spcPct val="150000"/>
              </a:lnSpc>
            </a:pPr>
            <a:r>
              <a:rPr lang="es-ES" sz="2000"/>
              <a:t> 	If we </a:t>
            </a:r>
            <a:r>
              <a:rPr lang="es-ES" sz="2000">
                <a:solidFill>
                  <a:srgbClr val="0000CC"/>
                </a:solidFill>
              </a:rPr>
              <a:t>had brought </a:t>
            </a:r>
            <a:r>
              <a:rPr lang="es-ES" sz="2000"/>
              <a:t>our camera, we </a:t>
            </a:r>
            <a:r>
              <a:rPr lang="es-ES" sz="2000">
                <a:solidFill>
                  <a:srgbClr val="0000CC"/>
                </a:solidFill>
              </a:rPr>
              <a:t>might have taken </a:t>
            </a:r>
            <a:r>
              <a:rPr lang="es-ES" sz="2000"/>
              <a:t>a picture.</a:t>
            </a:r>
          </a:p>
          <a:p>
            <a:pPr eaLnBrk="1" hangingPunct="1">
              <a:lnSpc>
                <a:spcPct val="150000"/>
              </a:lnSpc>
            </a:pPr>
            <a:r>
              <a:rPr lang="es-ES" sz="2000"/>
              <a:t>	Sarah </a:t>
            </a:r>
            <a:r>
              <a:rPr lang="es-ES" sz="2000">
                <a:solidFill>
                  <a:srgbClr val="0000CC"/>
                </a:solidFill>
              </a:rPr>
              <a:t>could have learnt </a:t>
            </a:r>
            <a:r>
              <a:rPr lang="es-ES" sz="2000"/>
              <a:t>French if she </a:t>
            </a:r>
            <a:r>
              <a:rPr lang="es-ES" sz="2000">
                <a:solidFill>
                  <a:srgbClr val="0000CC"/>
                </a:solidFill>
              </a:rPr>
              <a:t>had taken</a:t>
            </a:r>
            <a:r>
              <a:rPr lang="es-ES" sz="2000"/>
              <a:t> lessons.</a:t>
            </a:r>
          </a:p>
        </p:txBody>
      </p:sp>
      <p:sp>
        <p:nvSpPr>
          <p:cNvPr id="3" name="2 Rectángulo"/>
          <p:cNvSpPr>
            <a:spLocks noChangeArrowheads="1"/>
          </p:cNvSpPr>
          <p:nvPr/>
        </p:nvSpPr>
        <p:spPr bwMode="auto">
          <a:xfrm>
            <a:off x="317500" y="1212850"/>
            <a:ext cx="8575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Now we'll take those wishes one step further – imagining the result, in the past, if that past situation had been different: </a:t>
            </a:r>
            <a:endParaRPr lang="en-GB"/>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45764"/>
                                        </p:tgtEl>
                                        <p:attrNameLst>
                                          <p:attrName>style.visibility</p:attrName>
                                        </p:attrNameLst>
                                      </p:cBhvr>
                                      <p:to>
                                        <p:strVal val="visible"/>
                                      </p:to>
                                    </p:set>
                                    <p:animEffect transition="in" filter="wipe(left)">
                                      <p:cBhvr>
                                        <p:cTn id="15" dur="10"/>
                                        <p:tgtEl>
                                          <p:spTgt spid="245764"/>
                                        </p:tgtEl>
                                      </p:cBhvr>
                                    </p:animEffect>
                                  </p:childTnLst>
                                </p:cTn>
                              </p:par>
                            </p:childTnLst>
                          </p:cTn>
                        </p:par>
                        <p:par>
                          <p:cTn id="16" fill="hold" nodeType="afterGroup">
                            <p:stCondLst>
                              <p:cond delay="10"/>
                            </p:stCondLst>
                            <p:childTnLst>
                              <p:par>
                                <p:cTn id="17" presetID="18" presetClass="entr" presetSubtype="6" fill="hold" grpId="0" nodeType="afterEffect">
                                  <p:stCondLst>
                                    <p:cond delay="0"/>
                                  </p:stCondLst>
                                  <p:childTnLst>
                                    <p:set>
                                      <p:cBhvr>
                                        <p:cTn id="18" dur="1" fill="hold">
                                          <p:stCondLst>
                                            <p:cond delay="0"/>
                                          </p:stCondLst>
                                        </p:cTn>
                                        <p:tgtEl>
                                          <p:spTgt spid="245768"/>
                                        </p:tgtEl>
                                        <p:attrNameLst>
                                          <p:attrName>style.visibility</p:attrName>
                                        </p:attrNameLst>
                                      </p:cBhvr>
                                      <p:to>
                                        <p:strVal val="visible"/>
                                      </p:to>
                                    </p:set>
                                    <p:animEffect transition="in" filter="strips(downRight)">
                                      <p:cBhvr>
                                        <p:cTn id="19" dur="10"/>
                                        <p:tgtEl>
                                          <p:spTgt spid="245768"/>
                                        </p:tgtEl>
                                      </p:cBhvr>
                                    </p:animEffect>
                                  </p:childTnLst>
                                </p:cTn>
                              </p:par>
                            </p:childTnLst>
                          </p:cTn>
                        </p:par>
                        <p:par>
                          <p:cTn id="20" fill="hold" nodeType="afterGroup">
                            <p:stCondLst>
                              <p:cond delay="20"/>
                            </p:stCondLst>
                            <p:childTnLst>
                              <p:par>
                                <p:cTn id="21" presetID="18" presetClass="entr" presetSubtype="6" fill="hold" grpId="0" nodeType="afterEffect">
                                  <p:stCondLst>
                                    <p:cond delay="0"/>
                                  </p:stCondLst>
                                  <p:childTnLst>
                                    <p:set>
                                      <p:cBhvr>
                                        <p:cTn id="22" dur="1" fill="hold">
                                          <p:stCondLst>
                                            <p:cond delay="0"/>
                                          </p:stCondLst>
                                        </p:cTn>
                                        <p:tgtEl>
                                          <p:spTgt spid="245767"/>
                                        </p:tgtEl>
                                        <p:attrNameLst>
                                          <p:attrName>style.visibility</p:attrName>
                                        </p:attrNameLst>
                                      </p:cBhvr>
                                      <p:to>
                                        <p:strVal val="visible"/>
                                      </p:to>
                                    </p:set>
                                    <p:animEffect transition="in" filter="strips(downRight)">
                                      <p:cBhvr>
                                        <p:cTn id="23" dur="10"/>
                                        <p:tgtEl>
                                          <p:spTgt spid="2457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5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245764" grpId="0"/>
      <p:bldP spid="245767" grpId="0" animBg="1"/>
      <p:bldP spid="245768" grpId="0" animBg="1"/>
      <p:bldP spid="245769"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323850" y="188913"/>
            <a:ext cx="73437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GB" sz="2200"/>
          </a:p>
        </p:txBody>
      </p:sp>
      <p:sp>
        <p:nvSpPr>
          <p:cNvPr id="45059" name="Text Box 15"/>
          <p:cNvSpPr txBox="1">
            <a:spLocks noChangeArrowheads="1"/>
          </p:cNvSpPr>
          <p:nvPr/>
        </p:nvSpPr>
        <p:spPr bwMode="auto">
          <a:xfrm>
            <a:off x="323850" y="188913"/>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THIRD CONDITIONAL</a:t>
            </a:r>
          </a:p>
        </p:txBody>
      </p:sp>
      <p:sp>
        <p:nvSpPr>
          <p:cNvPr id="2064" name="Text Box 16"/>
          <p:cNvSpPr txBox="1">
            <a:spLocks noChangeArrowheads="1"/>
          </p:cNvSpPr>
          <p:nvPr/>
        </p:nvSpPr>
        <p:spPr bwMode="auto">
          <a:xfrm>
            <a:off x="468313" y="1270000"/>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a:t>Jack wanted to buy a house </a:t>
            </a:r>
            <a:r>
              <a:rPr lang="en-GB" sz="2400" b="1">
                <a:solidFill>
                  <a:srgbClr val="0000FF"/>
                </a:solidFill>
              </a:rPr>
              <a:t>last year</a:t>
            </a:r>
            <a:r>
              <a:rPr lang="en-GB" sz="2400"/>
              <a:t> but he couldn’t do that because he didn’t have any money.</a:t>
            </a:r>
            <a:r>
              <a:rPr lang="en-GB" sz="2400">
                <a:latin typeface="Arial" charset="0"/>
              </a:rPr>
              <a:t> </a:t>
            </a:r>
          </a:p>
        </p:txBody>
      </p:sp>
      <p:sp>
        <p:nvSpPr>
          <p:cNvPr id="2065" name="AutoShape 17"/>
          <p:cNvSpPr>
            <a:spLocks noChangeArrowheads="1"/>
          </p:cNvSpPr>
          <p:nvPr/>
        </p:nvSpPr>
        <p:spPr bwMode="auto">
          <a:xfrm>
            <a:off x="323850" y="2349500"/>
            <a:ext cx="5616575" cy="1295400"/>
          </a:xfrm>
          <a:prstGeom prst="wedgeEllipseCallout">
            <a:avLst>
              <a:gd name="adj1" fmla="val -2347"/>
              <a:gd name="adj2" fmla="val 11384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200">
                <a:latin typeface="Comic Sans MS" pitchFamily="66" charset="0"/>
              </a:rPr>
              <a:t>If I </a:t>
            </a:r>
            <a:r>
              <a:rPr lang="en-GB" sz="2200" b="1">
                <a:latin typeface="Comic Sans MS" pitchFamily="66" charset="0"/>
              </a:rPr>
              <a:t>had had</a:t>
            </a:r>
            <a:r>
              <a:rPr lang="en-GB" sz="2200">
                <a:latin typeface="Comic Sans MS" pitchFamily="66" charset="0"/>
              </a:rPr>
              <a:t> a lot of money,</a:t>
            </a:r>
            <a:br>
              <a:rPr lang="en-GB" sz="2200">
                <a:latin typeface="Comic Sans MS" pitchFamily="66" charset="0"/>
              </a:rPr>
            </a:br>
            <a:r>
              <a:rPr lang="en-GB" sz="2200">
                <a:latin typeface="Comic Sans MS" pitchFamily="66" charset="0"/>
              </a:rPr>
              <a:t> I </a:t>
            </a:r>
            <a:r>
              <a:rPr lang="en-GB" sz="2200" b="1">
                <a:latin typeface="Comic Sans MS" pitchFamily="66" charset="0"/>
              </a:rPr>
              <a:t>would have bought</a:t>
            </a:r>
            <a:br>
              <a:rPr lang="en-GB" sz="2200" b="1">
                <a:latin typeface="Comic Sans MS" pitchFamily="66" charset="0"/>
              </a:rPr>
            </a:br>
            <a:r>
              <a:rPr lang="en-GB" sz="2200">
                <a:latin typeface="Comic Sans MS" pitchFamily="66" charset="0"/>
              </a:rPr>
              <a:t> a big house.</a:t>
            </a:r>
            <a:r>
              <a:rPr lang="en-GB" sz="2400">
                <a:latin typeface="Comic Sans MS" pitchFamily="66" charset="0"/>
              </a:rPr>
              <a:t> </a:t>
            </a:r>
          </a:p>
        </p:txBody>
      </p:sp>
      <p:pic>
        <p:nvPicPr>
          <p:cNvPr id="2066" name="Picture 18" descr="j0230754"/>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1498600" y="4149725"/>
            <a:ext cx="1971675"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7" name="Group 19"/>
          <p:cNvGrpSpPr>
            <a:grpSpLocks/>
          </p:cNvGrpSpPr>
          <p:nvPr/>
        </p:nvGrpSpPr>
        <p:grpSpPr bwMode="auto">
          <a:xfrm>
            <a:off x="5940425" y="2351088"/>
            <a:ext cx="2736850" cy="2519362"/>
            <a:chOff x="3787" y="1117"/>
            <a:chExt cx="1724" cy="1587"/>
          </a:xfrm>
        </p:grpSpPr>
        <p:sp>
          <p:nvSpPr>
            <p:cNvPr id="45067" name="AutoShape 20"/>
            <p:cNvSpPr>
              <a:spLocks noChangeArrowheads="1"/>
            </p:cNvSpPr>
            <p:nvPr/>
          </p:nvSpPr>
          <p:spPr bwMode="auto">
            <a:xfrm>
              <a:off x="3787" y="1117"/>
              <a:ext cx="1724" cy="1587"/>
            </a:xfrm>
            <a:prstGeom prst="cloudCallout">
              <a:avLst>
                <a:gd name="adj1" fmla="val -139731"/>
                <a:gd name="adj2" fmla="val 3324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pic>
          <p:nvPicPr>
            <p:cNvPr id="45068" name="Picture 21" descr="bd0613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 y="1389"/>
              <a:ext cx="772" cy="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70" name="Group 22"/>
          <p:cNvGrpSpPr>
            <a:grpSpLocks/>
          </p:cNvGrpSpPr>
          <p:nvPr/>
        </p:nvGrpSpPr>
        <p:grpSpPr bwMode="auto">
          <a:xfrm>
            <a:off x="5940425" y="2349500"/>
            <a:ext cx="2736850" cy="2519363"/>
            <a:chOff x="3787" y="1797"/>
            <a:chExt cx="1724" cy="1587"/>
          </a:xfrm>
        </p:grpSpPr>
        <p:sp>
          <p:nvSpPr>
            <p:cNvPr id="45065" name="AutoShape 23"/>
            <p:cNvSpPr>
              <a:spLocks noChangeArrowheads="1"/>
            </p:cNvSpPr>
            <p:nvPr/>
          </p:nvSpPr>
          <p:spPr bwMode="auto">
            <a:xfrm>
              <a:off x="3787" y="1797"/>
              <a:ext cx="1724" cy="1587"/>
            </a:xfrm>
            <a:prstGeom prst="cloudCallout">
              <a:avLst>
                <a:gd name="adj1" fmla="val -139731"/>
                <a:gd name="adj2" fmla="val 33241"/>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pic>
          <p:nvPicPr>
            <p:cNvPr id="45066" name="Picture 24" descr="bl00345_"/>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4014" y="1888"/>
              <a:ext cx="1316" cy="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2000"/>
                                        <p:tgtEl>
                                          <p:spTgt spid="2066"/>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064">
                                            <p:txEl>
                                              <p:pRg st="0" end="0"/>
                                            </p:txEl>
                                          </p:spTgt>
                                        </p:tgtEl>
                                        <p:attrNameLst>
                                          <p:attrName>style.visibility</p:attrName>
                                        </p:attrNameLst>
                                      </p:cBhvr>
                                      <p:to>
                                        <p:strVal val="visible"/>
                                      </p:to>
                                    </p:set>
                                    <p:animEffect transition="in" filter="wipe(left)">
                                      <p:cBhvr>
                                        <p:cTn id="11" dur="1000"/>
                                        <p:tgtEl>
                                          <p:spTgt spid="206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strips(upRight)">
                                      <p:cBhvr>
                                        <p:cTn id="16" dur="2000"/>
                                        <p:tgtEl>
                                          <p:spTgt spid="2067"/>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065"/>
                                        </p:tgtEl>
                                        <p:attrNameLst>
                                          <p:attrName>style.visibility</p:attrName>
                                        </p:attrNameLst>
                                      </p:cBhvr>
                                      <p:to>
                                        <p:strVal val="visible"/>
                                      </p:to>
                                    </p:set>
                                    <p:animEffect transition="in" filter="wipe(down)">
                                      <p:cBhvr>
                                        <p:cTn id="20" dur="1000"/>
                                        <p:tgtEl>
                                          <p:spTgt spid="2065"/>
                                        </p:tgtEl>
                                      </p:cBhvr>
                                    </p:animEffect>
                                  </p:childTnLst>
                                </p:cTn>
                              </p:par>
                            </p:childTnLst>
                          </p:cTn>
                        </p:par>
                        <p:par>
                          <p:cTn id="21" fill="hold" nodeType="afterGroup">
                            <p:stCondLst>
                              <p:cond delay="3000"/>
                            </p:stCondLst>
                            <p:childTnLst>
                              <p:par>
                                <p:cTn id="22" presetID="10" presetClass="entr" presetSubtype="0" fill="hold" nodeType="afterEffect">
                                  <p:stCondLst>
                                    <p:cond delay="0"/>
                                  </p:stCondLst>
                                  <p:childTnLst>
                                    <p:set>
                                      <p:cBhvr>
                                        <p:cTn id="23" dur="1" fill="hold">
                                          <p:stCondLst>
                                            <p:cond delay="0"/>
                                          </p:stCondLst>
                                        </p:cTn>
                                        <p:tgtEl>
                                          <p:spTgt spid="2070"/>
                                        </p:tgtEl>
                                        <p:attrNameLst>
                                          <p:attrName>style.visibility</p:attrName>
                                        </p:attrNameLst>
                                      </p:cBhvr>
                                      <p:to>
                                        <p:strVal val="visible"/>
                                      </p:to>
                                    </p:set>
                                    <p:animEffect transition="in" filter="fade">
                                      <p:cBhvr>
                                        <p:cTn id="24" dur="20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23850" y="260350"/>
            <a:ext cx="7343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GB" sz="2200"/>
          </a:p>
        </p:txBody>
      </p:sp>
      <p:sp>
        <p:nvSpPr>
          <p:cNvPr id="46083" name="Text Box 3"/>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THIRD CONDITIONAL</a:t>
            </a:r>
          </a:p>
        </p:txBody>
      </p:sp>
      <p:grpSp>
        <p:nvGrpSpPr>
          <p:cNvPr id="244740" name="Group 4"/>
          <p:cNvGrpSpPr>
            <a:grpSpLocks/>
          </p:cNvGrpSpPr>
          <p:nvPr/>
        </p:nvGrpSpPr>
        <p:grpSpPr bwMode="auto">
          <a:xfrm>
            <a:off x="900113" y="4581525"/>
            <a:ext cx="3959225" cy="2193925"/>
            <a:chOff x="431" y="2341"/>
            <a:chExt cx="2644" cy="1654"/>
          </a:xfrm>
        </p:grpSpPr>
        <p:pic>
          <p:nvPicPr>
            <p:cNvPr id="46090" name="Picture 5" descr="j023073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8" y="2341"/>
              <a:ext cx="1737" cy="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1" name="Picture 6" descr="j023033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 y="3385"/>
              <a:ext cx="862"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4743" name="Group 7"/>
          <p:cNvGrpSpPr>
            <a:grpSpLocks/>
          </p:cNvGrpSpPr>
          <p:nvPr/>
        </p:nvGrpSpPr>
        <p:grpSpPr bwMode="auto">
          <a:xfrm>
            <a:off x="6084888" y="2852738"/>
            <a:ext cx="2736850" cy="2376487"/>
            <a:chOff x="3787" y="1207"/>
            <a:chExt cx="1724" cy="1497"/>
          </a:xfrm>
        </p:grpSpPr>
        <p:pic>
          <p:nvPicPr>
            <p:cNvPr id="46088" name="Picture 8" descr="j02307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5" y="1389"/>
              <a:ext cx="823" cy="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AutoShape 9"/>
            <p:cNvSpPr>
              <a:spLocks noChangeArrowheads="1"/>
            </p:cNvSpPr>
            <p:nvPr/>
          </p:nvSpPr>
          <p:spPr bwMode="auto">
            <a:xfrm>
              <a:off x="3787" y="1207"/>
              <a:ext cx="1724" cy="1497"/>
            </a:xfrm>
            <a:prstGeom prst="cloudCallout">
              <a:avLst>
                <a:gd name="adj1" fmla="val -139731"/>
                <a:gd name="adj2" fmla="val 32231"/>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GB">
                <a:latin typeface="Arial" charset="0"/>
              </a:endParaRPr>
            </a:p>
          </p:txBody>
        </p:sp>
      </p:grpSp>
      <p:sp>
        <p:nvSpPr>
          <p:cNvPr id="244746" name="Text Box 10"/>
          <p:cNvSpPr txBox="1">
            <a:spLocks noChangeArrowheads="1"/>
          </p:cNvSpPr>
          <p:nvPr/>
        </p:nvSpPr>
        <p:spPr bwMode="auto">
          <a:xfrm>
            <a:off x="250825" y="1412875"/>
            <a:ext cx="85693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400" b="1">
                <a:solidFill>
                  <a:srgbClr val="0000FF"/>
                </a:solidFill>
              </a:rPr>
              <a:t>Yesterday</a:t>
            </a:r>
            <a:r>
              <a:rPr lang="en-GB" sz="2400"/>
              <a:t>, Susan wanted to phone Paul but she couldn’t do that because she didn’t know his number.</a:t>
            </a:r>
            <a:r>
              <a:rPr lang="en-GB" sz="2400">
                <a:latin typeface="Arial" charset="0"/>
              </a:rPr>
              <a:t> </a:t>
            </a:r>
          </a:p>
        </p:txBody>
      </p:sp>
      <p:sp>
        <p:nvSpPr>
          <p:cNvPr id="244747" name="AutoShape 11"/>
          <p:cNvSpPr>
            <a:spLocks noChangeArrowheads="1"/>
          </p:cNvSpPr>
          <p:nvPr/>
        </p:nvSpPr>
        <p:spPr bwMode="auto">
          <a:xfrm>
            <a:off x="539750" y="2636838"/>
            <a:ext cx="5327650" cy="1152525"/>
          </a:xfrm>
          <a:prstGeom prst="wedgeEllipseCallout">
            <a:avLst>
              <a:gd name="adj1" fmla="val 7005"/>
              <a:gd name="adj2" fmla="val 13980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GB" sz="2200">
                <a:latin typeface="Comic Sans MS" pitchFamily="66" charset="0"/>
              </a:rPr>
              <a:t>If I </a:t>
            </a:r>
            <a:r>
              <a:rPr lang="en-GB" sz="2200" b="1">
                <a:latin typeface="Comic Sans MS" pitchFamily="66" charset="0"/>
              </a:rPr>
              <a:t>had known</a:t>
            </a:r>
            <a:r>
              <a:rPr lang="en-GB" sz="2200">
                <a:latin typeface="Comic Sans MS" pitchFamily="66" charset="0"/>
              </a:rPr>
              <a:t> his number,</a:t>
            </a:r>
            <a:br>
              <a:rPr lang="en-GB" sz="2200">
                <a:latin typeface="Comic Sans MS" pitchFamily="66" charset="0"/>
              </a:rPr>
            </a:br>
            <a:r>
              <a:rPr lang="en-GB" sz="2200">
                <a:latin typeface="Comic Sans MS" pitchFamily="66" charset="0"/>
              </a:rPr>
              <a:t> I </a:t>
            </a:r>
            <a:r>
              <a:rPr lang="en-GB" sz="2200" b="1">
                <a:latin typeface="Comic Sans MS" pitchFamily="66" charset="0"/>
              </a:rPr>
              <a:t>would have phoned</a:t>
            </a:r>
            <a:r>
              <a:rPr lang="en-GB" sz="2200">
                <a:latin typeface="Comic Sans MS" pitchFamily="66" charset="0"/>
              </a:rPr>
              <a:t> him.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44740"/>
                                        </p:tgtEl>
                                        <p:attrNameLst>
                                          <p:attrName>style.visibility</p:attrName>
                                        </p:attrNameLst>
                                      </p:cBhvr>
                                      <p:to>
                                        <p:strVal val="visible"/>
                                      </p:to>
                                    </p:set>
                                    <p:animEffect transition="in" filter="fade">
                                      <p:cBhvr>
                                        <p:cTn id="7" dur="2000"/>
                                        <p:tgtEl>
                                          <p:spTgt spid="244740"/>
                                        </p:tgtEl>
                                      </p:cBhvr>
                                    </p:animEffect>
                                  </p:childTnLst>
                                </p:cTn>
                              </p:par>
                            </p:childTnLst>
                          </p:cTn>
                        </p:par>
                        <p:par>
                          <p:cTn id="8" fill="hold" nodeType="afterGroup">
                            <p:stCondLst>
                              <p:cond delay="2000"/>
                            </p:stCondLst>
                            <p:childTnLst>
                              <p:par>
                                <p:cTn id="9" presetID="22" presetClass="entr" presetSubtype="8" fill="hold" nodeType="afterEffect">
                                  <p:stCondLst>
                                    <p:cond delay="0"/>
                                  </p:stCondLst>
                                  <p:childTnLst>
                                    <p:set>
                                      <p:cBhvr>
                                        <p:cTn id="10" dur="1" fill="hold">
                                          <p:stCondLst>
                                            <p:cond delay="0"/>
                                          </p:stCondLst>
                                        </p:cTn>
                                        <p:tgtEl>
                                          <p:spTgt spid="244746">
                                            <p:txEl>
                                              <p:pRg st="0" end="0"/>
                                            </p:txEl>
                                          </p:spTgt>
                                        </p:tgtEl>
                                        <p:attrNameLst>
                                          <p:attrName>style.visibility</p:attrName>
                                        </p:attrNameLst>
                                      </p:cBhvr>
                                      <p:to>
                                        <p:strVal val="visible"/>
                                      </p:to>
                                    </p:set>
                                    <p:animEffect transition="in" filter="wipe(left)">
                                      <p:cBhvr>
                                        <p:cTn id="11" dur="1000"/>
                                        <p:tgtEl>
                                          <p:spTgt spid="24474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244743"/>
                                        </p:tgtEl>
                                        <p:attrNameLst>
                                          <p:attrName>style.visibility</p:attrName>
                                        </p:attrNameLst>
                                      </p:cBhvr>
                                      <p:to>
                                        <p:strVal val="visible"/>
                                      </p:to>
                                    </p:set>
                                    <p:animEffect transition="in" filter="strips(upRight)">
                                      <p:cBhvr>
                                        <p:cTn id="16" dur="2000"/>
                                        <p:tgtEl>
                                          <p:spTgt spid="244743"/>
                                        </p:tgtEl>
                                      </p:cBhvr>
                                    </p:animEffect>
                                  </p:childTnLst>
                                </p:cTn>
                              </p:par>
                            </p:childTnLst>
                          </p:cTn>
                        </p:par>
                        <p:par>
                          <p:cTn id="17" fill="hold" nodeType="afterGroup">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244747"/>
                                        </p:tgtEl>
                                        <p:attrNameLst>
                                          <p:attrName>style.visibility</p:attrName>
                                        </p:attrNameLst>
                                      </p:cBhvr>
                                      <p:to>
                                        <p:strVal val="visible"/>
                                      </p:to>
                                    </p:set>
                                    <p:animEffect transition="in" filter="wipe(down)">
                                      <p:cBhvr>
                                        <p:cTn id="20" dur="1000"/>
                                        <p:tgtEl>
                                          <p:spTgt spid="244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7"/>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SECOND v. THIRD CONDITIONAL</a:t>
            </a:r>
          </a:p>
        </p:txBody>
      </p:sp>
      <p:sp>
        <p:nvSpPr>
          <p:cNvPr id="214025" name="Text Box 9"/>
          <p:cNvSpPr txBox="1">
            <a:spLocks noChangeArrowheads="1"/>
          </p:cNvSpPr>
          <p:nvPr/>
        </p:nvSpPr>
        <p:spPr bwMode="auto">
          <a:xfrm>
            <a:off x="395288" y="4437063"/>
            <a:ext cx="835342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en-GB" sz="2400" b="1">
                <a:latin typeface="Arial" charset="0"/>
              </a:rPr>
              <a:t>THE DIFFERENCE: SECOND and THIRD CONDITIONAL</a:t>
            </a:r>
            <a:endParaRPr lang="en-GB" sz="2400">
              <a:latin typeface="Arial" charset="0"/>
            </a:endParaRPr>
          </a:p>
          <a:p>
            <a:pPr algn="ctr" eaLnBrk="1" hangingPunct="1"/>
            <a:r>
              <a:rPr lang="en-GB" sz="2400">
                <a:latin typeface="Arial" charset="0"/>
              </a:rPr>
              <a:t>The difference is about </a:t>
            </a:r>
            <a:r>
              <a:rPr lang="en-GB" sz="2400" b="1">
                <a:latin typeface="Arial" charset="0"/>
              </a:rPr>
              <a:t>time</a:t>
            </a:r>
            <a:r>
              <a:rPr lang="en-GB" sz="2400">
                <a:latin typeface="Arial" charset="0"/>
              </a:rPr>
              <a:t>.</a:t>
            </a:r>
          </a:p>
          <a:p>
            <a:pPr algn="ctr" eaLnBrk="1" hangingPunct="1"/>
            <a:r>
              <a:rPr lang="en-GB" sz="2400">
                <a:latin typeface="Arial" charset="0"/>
              </a:rPr>
              <a:t>Second conditional: refers to the present and future. </a:t>
            </a:r>
            <a:br>
              <a:rPr lang="en-GB" sz="2400">
                <a:latin typeface="Arial" charset="0"/>
              </a:rPr>
            </a:br>
            <a:r>
              <a:rPr lang="en-GB" sz="2400">
                <a:latin typeface="Arial" charset="0"/>
              </a:rPr>
              <a:t>Third conditional: refers to the past situations.</a:t>
            </a:r>
          </a:p>
        </p:txBody>
      </p:sp>
      <p:sp>
        <p:nvSpPr>
          <p:cNvPr id="214026" name="Text Box 10"/>
          <p:cNvSpPr txBox="1">
            <a:spLocks noChangeArrowheads="1"/>
          </p:cNvSpPr>
          <p:nvPr/>
        </p:nvSpPr>
        <p:spPr bwMode="auto">
          <a:xfrm>
            <a:off x="211138" y="1622425"/>
            <a:ext cx="83931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If I</a:t>
            </a:r>
            <a:r>
              <a:rPr lang="en-GB" sz="2200" b="1">
                <a:solidFill>
                  <a:srgbClr val="000000"/>
                </a:solidFill>
                <a:latin typeface="Comic Sans MS" pitchFamily="66" charset="0"/>
                <a:cs typeface="Times New Roman" pitchFamily="18" charset="0"/>
              </a:rPr>
              <a:t> </a:t>
            </a:r>
            <a:r>
              <a:rPr lang="en-GB" sz="2200" b="1">
                <a:solidFill>
                  <a:srgbClr val="E00000"/>
                </a:solidFill>
                <a:latin typeface="Comic Sans MS" pitchFamily="66" charset="0"/>
              </a:rPr>
              <a:t>saw</a:t>
            </a:r>
            <a:r>
              <a:rPr lang="en-GB" sz="2200" b="1">
                <a:solidFill>
                  <a:srgbClr val="000000"/>
                </a:solidFill>
                <a:latin typeface="Comic Sans MS" pitchFamily="66" charset="0"/>
                <a:cs typeface="Times New Roman" pitchFamily="18" charset="0"/>
              </a:rPr>
              <a:t> a car accident, </a:t>
            </a:r>
            <a:r>
              <a:rPr lang="en-GB" sz="2200" b="1">
                <a:solidFill>
                  <a:srgbClr val="000000"/>
                </a:solidFill>
                <a:latin typeface="Comic Sans MS" pitchFamily="66" charset="0"/>
              </a:rPr>
              <a:t>I </a:t>
            </a:r>
            <a:r>
              <a:rPr lang="en-GB" sz="2200" b="1">
                <a:solidFill>
                  <a:srgbClr val="0000FF"/>
                </a:solidFill>
                <a:latin typeface="Comic Sans MS" pitchFamily="66" charset="0"/>
              </a:rPr>
              <a:t>would </a:t>
            </a:r>
            <a:r>
              <a:rPr lang="en-GB" sz="2200" b="1">
                <a:solidFill>
                  <a:srgbClr val="0000FF"/>
                </a:solidFill>
                <a:latin typeface="Comic Sans MS" pitchFamily="66" charset="0"/>
                <a:cs typeface="Times New Roman" pitchFamily="18" charset="0"/>
              </a:rPr>
              <a:t>call</a:t>
            </a:r>
            <a:r>
              <a:rPr lang="en-GB" sz="2200" b="1">
                <a:solidFill>
                  <a:srgbClr val="000000"/>
                </a:solidFill>
                <a:latin typeface="Comic Sans MS" pitchFamily="66" charset="0"/>
                <a:cs typeface="Times New Roman" pitchFamily="18" charset="0"/>
              </a:rPr>
              <a:t> an ambulance</a:t>
            </a:r>
            <a:r>
              <a:rPr lang="en-GB" sz="2200" b="1">
                <a:solidFill>
                  <a:srgbClr val="000000"/>
                </a:solidFill>
                <a:latin typeface="Comic Sans MS" pitchFamily="66" charset="0"/>
              </a:rPr>
              <a:t>.</a:t>
            </a:r>
            <a:endParaRPr lang="en-GB" sz="2200" b="1">
              <a:latin typeface="Comic Sans MS" pitchFamily="66" charset="0"/>
            </a:endParaRPr>
          </a:p>
        </p:txBody>
      </p:sp>
      <p:sp>
        <p:nvSpPr>
          <p:cNvPr id="214027" name="Text Box 11"/>
          <p:cNvSpPr txBox="1">
            <a:spLocks noChangeArrowheads="1"/>
          </p:cNvSpPr>
          <p:nvPr/>
        </p:nvSpPr>
        <p:spPr bwMode="auto">
          <a:xfrm>
            <a:off x="112713" y="2852738"/>
            <a:ext cx="90312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If I </a:t>
            </a:r>
            <a:r>
              <a:rPr lang="en-GB" sz="2200" b="1">
                <a:solidFill>
                  <a:srgbClr val="E00000"/>
                </a:solidFill>
                <a:latin typeface="Comic Sans MS" pitchFamily="66" charset="0"/>
              </a:rPr>
              <a:t>had seen</a:t>
            </a:r>
            <a:r>
              <a:rPr lang="en-GB" sz="2200" b="1">
                <a:solidFill>
                  <a:srgbClr val="000000"/>
                </a:solidFill>
                <a:latin typeface="Comic Sans MS" pitchFamily="66" charset="0"/>
                <a:cs typeface="Times New Roman" pitchFamily="18" charset="0"/>
              </a:rPr>
              <a:t> a car accident, </a:t>
            </a:r>
            <a:r>
              <a:rPr lang="en-GB" sz="2200" b="1">
                <a:solidFill>
                  <a:srgbClr val="000000"/>
                </a:solidFill>
                <a:latin typeface="Comic Sans MS" pitchFamily="66" charset="0"/>
              </a:rPr>
              <a:t>I </a:t>
            </a:r>
            <a:r>
              <a:rPr lang="en-GB" sz="2200" b="1">
                <a:solidFill>
                  <a:srgbClr val="0000FF"/>
                </a:solidFill>
                <a:latin typeface="Comic Sans MS" pitchFamily="66" charset="0"/>
              </a:rPr>
              <a:t>would have</a:t>
            </a:r>
            <a:r>
              <a:rPr lang="en-GB" sz="2200" b="1">
                <a:solidFill>
                  <a:srgbClr val="0000FF"/>
                </a:solidFill>
                <a:latin typeface="Comic Sans MS" pitchFamily="66" charset="0"/>
                <a:cs typeface="Times New Roman" pitchFamily="18" charset="0"/>
              </a:rPr>
              <a:t> call</a:t>
            </a:r>
            <a:r>
              <a:rPr lang="en-GB" sz="2200" b="1">
                <a:solidFill>
                  <a:srgbClr val="0000FF"/>
                </a:solidFill>
                <a:latin typeface="Comic Sans MS" pitchFamily="66" charset="0"/>
              </a:rPr>
              <a:t>ed</a:t>
            </a:r>
            <a:r>
              <a:rPr lang="en-GB" sz="2200" b="1">
                <a:solidFill>
                  <a:srgbClr val="000000"/>
                </a:solidFill>
                <a:latin typeface="Comic Sans MS" pitchFamily="66" charset="0"/>
                <a:cs typeface="Times New Roman" pitchFamily="18" charset="0"/>
              </a:rPr>
              <a:t> an ambulance</a:t>
            </a:r>
            <a:r>
              <a:rPr lang="en-GB" sz="2200" b="1">
                <a:latin typeface="Comic Sans MS" pitchFamily="66" charset="0"/>
              </a:rPr>
              <a:t>.</a:t>
            </a:r>
          </a:p>
        </p:txBody>
      </p:sp>
      <p:sp>
        <p:nvSpPr>
          <p:cNvPr id="214028" name="Text Box 12"/>
          <p:cNvSpPr txBox="1">
            <a:spLocks noChangeArrowheads="1"/>
          </p:cNvSpPr>
          <p:nvPr/>
        </p:nvSpPr>
        <p:spPr bwMode="auto">
          <a:xfrm>
            <a:off x="1116013" y="2276475"/>
            <a:ext cx="8027987"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But I don’t see an accident now. This is unlikely to happen</a:t>
            </a:r>
            <a:r>
              <a:rPr lang="en-GB" sz="2200"/>
              <a:t>. </a:t>
            </a:r>
          </a:p>
        </p:txBody>
      </p:sp>
      <p:sp>
        <p:nvSpPr>
          <p:cNvPr id="214029" name="Text Box 13"/>
          <p:cNvSpPr txBox="1">
            <a:spLocks noChangeArrowheads="1"/>
          </p:cNvSpPr>
          <p:nvPr/>
        </p:nvSpPr>
        <p:spPr bwMode="auto">
          <a:xfrm>
            <a:off x="450850" y="3429000"/>
            <a:ext cx="84423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But I didn’t see an accident yesterday. </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4026"/>
                                        </p:tgtEl>
                                        <p:attrNameLst>
                                          <p:attrName>style.visibility</p:attrName>
                                        </p:attrNameLst>
                                      </p:cBhvr>
                                      <p:to>
                                        <p:strVal val="visible"/>
                                      </p:to>
                                    </p:set>
                                    <p:anim calcmode="lin" valueType="num">
                                      <p:cBhvr additive="base">
                                        <p:cTn id="7" dur="1000" fill="hold"/>
                                        <p:tgtEl>
                                          <p:spTgt spid="214026"/>
                                        </p:tgtEl>
                                        <p:attrNameLst>
                                          <p:attrName>ppt_x</p:attrName>
                                        </p:attrNameLst>
                                      </p:cBhvr>
                                      <p:tavLst>
                                        <p:tav tm="0">
                                          <p:val>
                                            <p:strVal val="0-#ppt_w/2"/>
                                          </p:val>
                                        </p:tav>
                                        <p:tav tm="100000">
                                          <p:val>
                                            <p:strVal val="#ppt_x"/>
                                          </p:val>
                                        </p:tav>
                                      </p:tavLst>
                                    </p:anim>
                                    <p:anim calcmode="lin" valueType="num">
                                      <p:cBhvr additive="base">
                                        <p:cTn id="8" dur="1000" fill="hold"/>
                                        <p:tgtEl>
                                          <p:spTgt spid="21402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214028"/>
                                        </p:tgtEl>
                                        <p:attrNameLst>
                                          <p:attrName>style.visibility</p:attrName>
                                        </p:attrNameLst>
                                      </p:cBhvr>
                                      <p:to>
                                        <p:strVal val="visible"/>
                                      </p:to>
                                    </p:set>
                                    <p:anim calcmode="lin" valueType="num">
                                      <p:cBhvr additive="base">
                                        <p:cTn id="12" dur="1000" fill="hold"/>
                                        <p:tgtEl>
                                          <p:spTgt spid="214028"/>
                                        </p:tgtEl>
                                        <p:attrNameLst>
                                          <p:attrName>ppt_x</p:attrName>
                                        </p:attrNameLst>
                                      </p:cBhvr>
                                      <p:tavLst>
                                        <p:tav tm="0">
                                          <p:val>
                                            <p:strVal val="1+#ppt_w/2"/>
                                          </p:val>
                                        </p:tav>
                                        <p:tav tm="100000">
                                          <p:val>
                                            <p:strVal val="#ppt_x"/>
                                          </p:val>
                                        </p:tav>
                                      </p:tavLst>
                                    </p:anim>
                                    <p:anim calcmode="lin" valueType="num">
                                      <p:cBhvr additive="base">
                                        <p:cTn id="13" dur="1000" fill="hold"/>
                                        <p:tgtEl>
                                          <p:spTgt spid="214028"/>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14027"/>
                                        </p:tgtEl>
                                        <p:attrNameLst>
                                          <p:attrName>style.visibility</p:attrName>
                                        </p:attrNameLst>
                                      </p:cBhvr>
                                      <p:to>
                                        <p:strVal val="visible"/>
                                      </p:to>
                                    </p:set>
                                    <p:anim calcmode="lin" valueType="num">
                                      <p:cBhvr additive="base">
                                        <p:cTn id="18" dur="1000" fill="hold"/>
                                        <p:tgtEl>
                                          <p:spTgt spid="214027"/>
                                        </p:tgtEl>
                                        <p:attrNameLst>
                                          <p:attrName>ppt_x</p:attrName>
                                        </p:attrNameLst>
                                      </p:cBhvr>
                                      <p:tavLst>
                                        <p:tav tm="0">
                                          <p:val>
                                            <p:strVal val="0-#ppt_w/2"/>
                                          </p:val>
                                        </p:tav>
                                        <p:tav tm="100000">
                                          <p:val>
                                            <p:strVal val="#ppt_x"/>
                                          </p:val>
                                        </p:tav>
                                      </p:tavLst>
                                    </p:anim>
                                    <p:anim calcmode="lin" valueType="num">
                                      <p:cBhvr additive="base">
                                        <p:cTn id="19" dur="1000" fill="hold"/>
                                        <p:tgtEl>
                                          <p:spTgt spid="21402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214029"/>
                                        </p:tgtEl>
                                        <p:attrNameLst>
                                          <p:attrName>style.visibility</p:attrName>
                                        </p:attrNameLst>
                                      </p:cBhvr>
                                      <p:to>
                                        <p:strVal val="visible"/>
                                      </p:to>
                                    </p:set>
                                    <p:anim calcmode="lin" valueType="num">
                                      <p:cBhvr additive="base">
                                        <p:cTn id="23" dur="1000" fill="hold"/>
                                        <p:tgtEl>
                                          <p:spTgt spid="214029"/>
                                        </p:tgtEl>
                                        <p:attrNameLst>
                                          <p:attrName>ppt_x</p:attrName>
                                        </p:attrNameLst>
                                      </p:cBhvr>
                                      <p:tavLst>
                                        <p:tav tm="0">
                                          <p:val>
                                            <p:strVal val="1+#ppt_w/2"/>
                                          </p:val>
                                        </p:tav>
                                        <p:tav tm="100000">
                                          <p:val>
                                            <p:strVal val="#ppt_x"/>
                                          </p:val>
                                        </p:tav>
                                      </p:tavLst>
                                    </p:anim>
                                    <p:anim calcmode="lin" valueType="num">
                                      <p:cBhvr additive="base">
                                        <p:cTn id="24" dur="1000" fill="hold"/>
                                        <p:tgtEl>
                                          <p:spTgt spid="21402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214025"/>
                                        </p:tgtEl>
                                        <p:attrNameLst>
                                          <p:attrName>style.visibility</p:attrName>
                                        </p:attrNameLst>
                                      </p:cBhvr>
                                      <p:to>
                                        <p:strVal val="visible"/>
                                      </p:to>
                                    </p:set>
                                    <p:animEffect transition="in" filter="strips(downRight)">
                                      <p:cBhvr>
                                        <p:cTn id="29" dur="1000"/>
                                        <p:tgtEl>
                                          <p:spTgt spid="214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5" grpId="0"/>
      <p:bldP spid="214026" grpId="0"/>
      <p:bldP spid="214027" grpId="0"/>
      <p:bldP spid="214028" grpId="0"/>
      <p:bldP spid="2140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CuadroTexto"/>
          <p:cNvSpPr txBox="1">
            <a:spLocks noChangeArrowheads="1"/>
          </p:cNvSpPr>
          <p:nvPr/>
        </p:nvSpPr>
        <p:spPr bwMode="auto">
          <a:xfrm>
            <a:off x="1912938" y="344488"/>
            <a:ext cx="5534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z="4000">
                <a:solidFill>
                  <a:schemeClr val="bg1"/>
                </a:solidFill>
              </a:rPr>
              <a:t>A bit of rephrasing…</a:t>
            </a:r>
          </a:p>
        </p:txBody>
      </p:sp>
      <p:sp>
        <p:nvSpPr>
          <p:cNvPr id="3" name="2 Rectángulo"/>
          <p:cNvSpPr/>
          <p:nvPr/>
        </p:nvSpPr>
        <p:spPr>
          <a:xfrm>
            <a:off x="395288" y="1052513"/>
            <a:ext cx="8569325" cy="5662612"/>
          </a:xfrm>
          <a:prstGeom prst="rect">
            <a:avLst/>
          </a:prstGeom>
        </p:spPr>
        <p:txBody>
          <a:bodyPr>
            <a:spAutoFit/>
          </a:bodyPr>
          <a:lstStyle/>
          <a:p>
            <a:pPr marL="457200" indent="-457200">
              <a:lnSpc>
                <a:spcPct val="115000"/>
              </a:lnSpc>
              <a:spcAft>
                <a:spcPts val="1000"/>
              </a:spcAft>
              <a:buFont typeface="+mj-lt"/>
              <a:buAutoNum type="alphaLcParenR"/>
              <a:defRPr/>
            </a:pPr>
            <a:r>
              <a:rPr lang="en-US" sz="2400" dirty="0">
                <a:latin typeface="Calibri"/>
                <a:ea typeface="Calibri"/>
                <a:cs typeface="Times New Roman"/>
              </a:rPr>
              <a:t>I’m not rich so I don’t travel a lot. =&gt; If I…</a:t>
            </a:r>
          </a:p>
          <a:p>
            <a:pPr>
              <a:lnSpc>
                <a:spcPct val="115000"/>
              </a:lnSpc>
              <a:spcAft>
                <a:spcPts val="1000"/>
              </a:spcAft>
              <a:tabLst>
                <a:tab pos="361950" algn="l"/>
              </a:tabLst>
              <a:defRPr/>
            </a:pPr>
            <a:r>
              <a:rPr lang="en-US" sz="2400" dirty="0">
                <a:solidFill>
                  <a:srgbClr val="7030A0"/>
                </a:solidFill>
                <a:latin typeface="Calibri"/>
                <a:ea typeface="Calibri"/>
                <a:cs typeface="Times New Roman"/>
              </a:rPr>
              <a:t>	</a:t>
            </a:r>
            <a:r>
              <a:rPr lang="en-US" sz="2400" b="1" dirty="0">
                <a:solidFill>
                  <a:srgbClr val="7030A0"/>
                </a:solidFill>
                <a:latin typeface="Calibri"/>
                <a:ea typeface="Calibri"/>
                <a:cs typeface="Times New Roman"/>
              </a:rPr>
              <a:t>If I were rich, I’d travel a lot.</a:t>
            </a:r>
          </a:p>
          <a:p>
            <a:pPr marL="361950" indent="-361950">
              <a:lnSpc>
                <a:spcPct val="115000"/>
              </a:lnSpc>
              <a:spcAft>
                <a:spcPts val="1000"/>
              </a:spcAft>
              <a:tabLst>
                <a:tab pos="6453188" algn="l"/>
              </a:tabLst>
              <a:defRPr/>
            </a:pPr>
            <a:r>
              <a:rPr lang="en-US" sz="2400" dirty="0">
                <a:latin typeface="Calibri"/>
                <a:ea typeface="Calibri"/>
                <a:cs typeface="Times New Roman"/>
              </a:rPr>
              <a:t>b) She didn’t wake up early, so she missed the train. =&gt; </a:t>
            </a:r>
            <a:br>
              <a:rPr lang="en-US" sz="2400" dirty="0">
                <a:latin typeface="Calibri"/>
                <a:ea typeface="Calibri"/>
                <a:cs typeface="Times New Roman"/>
              </a:rPr>
            </a:br>
            <a:r>
              <a:rPr lang="en-US" sz="2400" dirty="0">
                <a:latin typeface="Calibri"/>
                <a:ea typeface="Calibri"/>
                <a:cs typeface="Times New Roman"/>
              </a:rPr>
              <a:t>If she</a:t>
            </a:r>
            <a:r>
              <a:rPr lang="en-US" sz="2400" u="sng" dirty="0">
                <a:latin typeface="Calibri"/>
                <a:ea typeface="Calibri"/>
                <a:cs typeface="Times New Roman"/>
              </a:rPr>
              <a:t>	</a:t>
            </a:r>
            <a:r>
              <a:rPr lang="en-US" sz="2400" dirty="0">
                <a:latin typeface="Calibri"/>
                <a:ea typeface="Calibri"/>
                <a:cs typeface="Times New Roman"/>
              </a:rPr>
              <a:t>the train.</a:t>
            </a:r>
          </a:p>
          <a:p>
            <a:pPr>
              <a:lnSpc>
                <a:spcPct val="115000"/>
              </a:lnSpc>
              <a:spcAft>
                <a:spcPts val="1000"/>
              </a:spcAft>
              <a:tabLst>
                <a:tab pos="180975" algn="l"/>
                <a:tab pos="6453188" algn="l"/>
              </a:tabLst>
              <a:defRPr/>
            </a:pPr>
            <a:r>
              <a:rPr lang="en-US" sz="2400" dirty="0">
                <a:latin typeface="Calibri"/>
                <a:ea typeface="Calibri"/>
                <a:cs typeface="Times New Roman"/>
              </a:rPr>
              <a:t>	 </a:t>
            </a:r>
            <a:r>
              <a:rPr lang="en-US" sz="2400" b="1" dirty="0">
                <a:solidFill>
                  <a:srgbClr val="7030A0"/>
                </a:solidFill>
                <a:latin typeface="Calibri"/>
                <a:ea typeface="Calibri"/>
                <a:cs typeface="Times New Roman"/>
              </a:rPr>
              <a:t>If she had woken up earlier, she wouldn’t have missed the train.</a:t>
            </a:r>
          </a:p>
          <a:p>
            <a:pPr marL="361950" indent="-361950">
              <a:lnSpc>
                <a:spcPct val="115000"/>
              </a:lnSpc>
              <a:spcAft>
                <a:spcPts val="1000"/>
              </a:spcAft>
              <a:tabLst>
                <a:tab pos="361950" algn="l"/>
                <a:tab pos="6369050" algn="l"/>
              </a:tabLst>
              <a:defRPr/>
            </a:pPr>
            <a:r>
              <a:rPr lang="en-US" sz="2400" dirty="0">
                <a:latin typeface="Calibri"/>
                <a:ea typeface="Calibri"/>
                <a:cs typeface="Times New Roman"/>
              </a:rPr>
              <a:t>c) I didn’t call you because I came back really late. =&gt; </a:t>
            </a:r>
            <a:br>
              <a:rPr lang="en-US" sz="2400" dirty="0">
                <a:latin typeface="Calibri"/>
                <a:ea typeface="Calibri"/>
                <a:cs typeface="Times New Roman"/>
              </a:rPr>
            </a:br>
            <a:r>
              <a:rPr lang="en-US" sz="2400" dirty="0">
                <a:latin typeface="Calibri"/>
                <a:ea typeface="Calibri"/>
                <a:cs typeface="Times New Roman"/>
              </a:rPr>
              <a:t>I </a:t>
            </a:r>
            <a:r>
              <a:rPr lang="en-US" sz="2400" u="sng" dirty="0">
                <a:latin typeface="Calibri"/>
                <a:ea typeface="Calibri"/>
                <a:cs typeface="Times New Roman"/>
              </a:rPr>
              <a:t>		 </a:t>
            </a:r>
            <a:r>
              <a:rPr lang="en-US" sz="2400" dirty="0">
                <a:latin typeface="Calibri"/>
                <a:ea typeface="Calibri"/>
                <a:cs typeface="Times New Roman"/>
              </a:rPr>
              <a:t>earlier.</a:t>
            </a:r>
          </a:p>
          <a:p>
            <a:pPr>
              <a:lnSpc>
                <a:spcPct val="115000"/>
              </a:lnSpc>
              <a:spcAft>
                <a:spcPts val="1000"/>
              </a:spcAft>
              <a:tabLst>
                <a:tab pos="361950" algn="l"/>
                <a:tab pos="6369050" algn="l"/>
              </a:tabLst>
              <a:defRPr/>
            </a:pPr>
            <a:r>
              <a:rPr lang="en-US" sz="2400" dirty="0">
                <a:solidFill>
                  <a:srgbClr val="7030A0"/>
                </a:solidFill>
                <a:latin typeface="Calibri"/>
                <a:ea typeface="Calibri"/>
                <a:cs typeface="Times New Roman"/>
              </a:rPr>
              <a:t>	</a:t>
            </a:r>
            <a:r>
              <a:rPr lang="en-US" sz="2400" b="1" dirty="0">
                <a:solidFill>
                  <a:srgbClr val="7030A0"/>
                </a:solidFill>
                <a:latin typeface="Calibri"/>
                <a:ea typeface="Calibri"/>
                <a:cs typeface="Times New Roman"/>
              </a:rPr>
              <a:t>I would have called you if I had come back earlier.</a:t>
            </a:r>
          </a:p>
          <a:p>
            <a:pPr marL="361950" indent="-361950">
              <a:lnSpc>
                <a:spcPct val="115000"/>
              </a:lnSpc>
              <a:spcAft>
                <a:spcPts val="600"/>
              </a:spcAft>
              <a:tabLst>
                <a:tab pos="361950" algn="l"/>
              </a:tabLst>
              <a:defRPr/>
            </a:pPr>
            <a:r>
              <a:rPr lang="en-US" sz="2400" dirty="0">
                <a:latin typeface="Calibri"/>
                <a:ea typeface="Calibri"/>
                <a:cs typeface="Times New Roman"/>
              </a:rPr>
              <a:t>d) He doesn’t have a job, that’s why he can’t buy a house. =&gt;</a:t>
            </a:r>
            <a:br>
              <a:rPr lang="en-US" sz="2400" dirty="0">
                <a:latin typeface="Calibri"/>
                <a:ea typeface="Calibri"/>
                <a:cs typeface="Times New Roman"/>
              </a:rPr>
            </a:br>
            <a:r>
              <a:rPr lang="en-US" sz="2400" dirty="0">
                <a:latin typeface="Calibri"/>
                <a:ea typeface="Calibri"/>
                <a:cs typeface="Times New Roman"/>
              </a:rPr>
              <a:t>If he …</a:t>
            </a:r>
          </a:p>
          <a:p>
            <a:pPr>
              <a:lnSpc>
                <a:spcPct val="115000"/>
              </a:lnSpc>
              <a:spcAft>
                <a:spcPts val="1000"/>
              </a:spcAft>
              <a:tabLst>
                <a:tab pos="361950" algn="l"/>
              </a:tabLst>
              <a:defRPr/>
            </a:pPr>
            <a:r>
              <a:rPr lang="en-US" sz="2400" dirty="0">
                <a:solidFill>
                  <a:srgbClr val="7030A0"/>
                </a:solidFill>
                <a:latin typeface="Calibri"/>
                <a:ea typeface="Calibri"/>
                <a:cs typeface="Times New Roman"/>
              </a:rPr>
              <a:t>	</a:t>
            </a:r>
            <a:r>
              <a:rPr lang="en-US" sz="2400" b="1" dirty="0">
                <a:solidFill>
                  <a:srgbClr val="7030A0"/>
                </a:solidFill>
                <a:latin typeface="Calibri"/>
                <a:ea typeface="Calibri"/>
                <a:cs typeface="Times New Roman"/>
              </a:rPr>
              <a:t> If he had a job, he would be able to buy a house.</a:t>
            </a:r>
            <a:endParaRPr lang="es-ES" sz="2400" b="1" dirty="0">
              <a:solidFill>
                <a:srgbClr val="7030A0"/>
              </a:solidFill>
              <a:latin typeface="Calibri"/>
              <a:ea typeface="Calibri"/>
              <a:cs typeface="Times New Roman"/>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arn(inVertical)">
                                      <p:cBhvr>
                                        <p:cTn id="21" dur="500"/>
                                        <p:tgtEl>
                                          <p:spTgt spid="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26988"/>
            <a:ext cx="9144000" cy="7218363"/>
          </a:xfrm>
          <a:prstGeom prst="rect">
            <a:avLst/>
          </a:prstGeom>
          <a:solidFill>
            <a:schemeClr val="bg1"/>
          </a:solidFill>
        </p:spPr>
        <p:txBody>
          <a:bodyPr>
            <a:spAutoFit/>
          </a:bodyPr>
          <a:lstStyle/>
          <a:p>
            <a:pPr marL="361950" indent="-361950">
              <a:lnSpc>
                <a:spcPct val="115000"/>
              </a:lnSpc>
              <a:spcBef>
                <a:spcPts val="0"/>
              </a:spcBef>
              <a:spcAft>
                <a:spcPts val="1000"/>
              </a:spcAft>
              <a:tabLst>
                <a:tab pos="180975" algn="l"/>
                <a:tab pos="6453188" algn="l"/>
              </a:tabLst>
              <a:defRPr/>
            </a:pPr>
            <a:endParaRPr lang="en-US" sz="1100" dirty="0">
              <a:solidFill>
                <a:srgbClr val="000000"/>
              </a:solidFill>
              <a:latin typeface="Calibri"/>
              <a:ea typeface="Calibri"/>
              <a:cs typeface="Times New Roman"/>
            </a:endParaRPr>
          </a:p>
          <a:p>
            <a:pPr marL="180975">
              <a:lnSpc>
                <a:spcPct val="115000"/>
              </a:lnSpc>
              <a:spcBef>
                <a:spcPts val="1200"/>
              </a:spcBef>
              <a:spcAft>
                <a:spcPts val="1000"/>
              </a:spcAft>
              <a:tabLst>
                <a:tab pos="361950" algn="l"/>
                <a:tab pos="6453188" algn="l"/>
              </a:tabLst>
              <a:defRPr/>
            </a:pPr>
            <a:r>
              <a:rPr lang="en-US" sz="2400" dirty="0">
                <a:solidFill>
                  <a:srgbClr val="000000"/>
                </a:solidFill>
                <a:latin typeface="Calibri"/>
                <a:ea typeface="Calibri"/>
                <a:cs typeface="Times New Roman"/>
              </a:rPr>
              <a:t>e) He had that terrible accident because he wasn’t careful. =&gt; </a:t>
            </a:r>
            <a:br>
              <a:rPr lang="en-US" sz="2400" dirty="0">
                <a:solidFill>
                  <a:srgbClr val="000000"/>
                </a:solidFill>
                <a:latin typeface="Calibri"/>
                <a:ea typeface="Calibri"/>
                <a:cs typeface="Times New Roman"/>
              </a:rPr>
            </a:br>
            <a:r>
              <a:rPr lang="en-US" sz="2400" dirty="0">
                <a:solidFill>
                  <a:srgbClr val="000000"/>
                </a:solidFill>
                <a:latin typeface="Calibri"/>
                <a:ea typeface="Calibri"/>
                <a:cs typeface="Times New Roman"/>
              </a:rPr>
              <a:t>If he </a:t>
            </a:r>
            <a:r>
              <a:rPr lang="en-US" sz="2400" u="sng" dirty="0">
                <a:solidFill>
                  <a:srgbClr val="000000"/>
                </a:solidFill>
                <a:latin typeface="Calibri"/>
                <a:ea typeface="Calibri"/>
                <a:cs typeface="Times New Roman"/>
              </a:rPr>
              <a:t>	</a:t>
            </a:r>
            <a:r>
              <a:rPr lang="en-US" sz="2400" dirty="0">
                <a:solidFill>
                  <a:srgbClr val="000000"/>
                </a:solidFill>
                <a:latin typeface="Calibri"/>
                <a:ea typeface="Calibri"/>
                <a:cs typeface="Times New Roman"/>
              </a:rPr>
              <a:t> accident.</a:t>
            </a:r>
          </a:p>
          <a:p>
            <a:pPr marL="180975">
              <a:lnSpc>
                <a:spcPct val="115000"/>
              </a:lnSpc>
              <a:spcAft>
                <a:spcPts val="1000"/>
              </a:spcAft>
              <a:tabLst>
                <a:tab pos="361950" algn="l"/>
                <a:tab pos="6453188" algn="l"/>
              </a:tabLst>
              <a:defRPr/>
            </a:pPr>
            <a:r>
              <a:rPr lang="en-US" sz="2400" b="1" dirty="0">
                <a:solidFill>
                  <a:srgbClr val="7030A0"/>
                </a:solidFill>
                <a:latin typeface="Calibri"/>
                <a:ea typeface="Calibri"/>
                <a:cs typeface="Times New Roman"/>
              </a:rPr>
              <a:t>If he had been careful, he wouldn’t have had that terrible accident.</a:t>
            </a:r>
          </a:p>
          <a:p>
            <a:pPr marL="180975">
              <a:lnSpc>
                <a:spcPct val="115000"/>
              </a:lnSpc>
              <a:spcAft>
                <a:spcPts val="1000"/>
              </a:spcAft>
              <a:tabLst>
                <a:tab pos="361950" algn="l"/>
                <a:tab pos="6453188" algn="l"/>
              </a:tabLst>
              <a:defRPr/>
            </a:pPr>
            <a:r>
              <a:rPr lang="en-US" sz="2400" dirty="0">
                <a:solidFill>
                  <a:srgbClr val="000000"/>
                </a:solidFill>
                <a:latin typeface="Calibri"/>
                <a:ea typeface="Calibri"/>
                <a:cs typeface="Times New Roman"/>
              </a:rPr>
              <a:t>e) I didn’t work hard, so I didn’t pass the exam. =&gt; </a:t>
            </a:r>
            <a:br>
              <a:rPr lang="en-US" sz="2400" dirty="0">
                <a:solidFill>
                  <a:srgbClr val="000000"/>
                </a:solidFill>
                <a:latin typeface="Calibri"/>
                <a:ea typeface="Calibri"/>
                <a:cs typeface="Times New Roman"/>
              </a:rPr>
            </a:br>
            <a:r>
              <a:rPr lang="en-US" sz="2400" dirty="0">
                <a:solidFill>
                  <a:srgbClr val="000000"/>
                </a:solidFill>
                <a:latin typeface="Calibri"/>
                <a:ea typeface="Calibri"/>
                <a:cs typeface="Times New Roman"/>
              </a:rPr>
              <a:t>If I </a:t>
            </a:r>
            <a:r>
              <a:rPr lang="en-US" sz="2400" u="sng" dirty="0">
                <a:solidFill>
                  <a:srgbClr val="000000"/>
                </a:solidFill>
                <a:latin typeface="Calibri"/>
                <a:ea typeface="Calibri"/>
                <a:cs typeface="Times New Roman"/>
              </a:rPr>
              <a:t>	 </a:t>
            </a:r>
            <a:r>
              <a:rPr lang="en-US" sz="2400" dirty="0">
                <a:solidFill>
                  <a:srgbClr val="000000"/>
                </a:solidFill>
                <a:latin typeface="Calibri"/>
                <a:ea typeface="Calibri"/>
                <a:cs typeface="Times New Roman"/>
              </a:rPr>
              <a:t>the exam.</a:t>
            </a:r>
          </a:p>
          <a:p>
            <a:pPr marL="180975">
              <a:lnSpc>
                <a:spcPct val="115000"/>
              </a:lnSpc>
              <a:spcAft>
                <a:spcPts val="1000"/>
              </a:spcAft>
              <a:tabLst>
                <a:tab pos="361950" algn="l"/>
                <a:tab pos="6453188" algn="l"/>
              </a:tabLst>
              <a:defRPr/>
            </a:pPr>
            <a:r>
              <a:rPr lang="en-US" sz="2400" b="1" dirty="0">
                <a:solidFill>
                  <a:srgbClr val="7030A0"/>
                </a:solidFill>
                <a:latin typeface="Calibri"/>
                <a:ea typeface="Calibri"/>
                <a:cs typeface="Times New Roman"/>
              </a:rPr>
              <a:t>If I had worked hard, I would have passed the exam.</a:t>
            </a:r>
            <a:endParaRPr lang="es-ES" sz="2400" b="1" dirty="0">
              <a:solidFill>
                <a:srgbClr val="7030A0"/>
              </a:solidFill>
              <a:latin typeface="Calibri"/>
              <a:ea typeface="Calibri"/>
              <a:cs typeface="Times New Roman"/>
            </a:endParaRPr>
          </a:p>
          <a:p>
            <a:pPr marL="180975">
              <a:lnSpc>
                <a:spcPct val="115000"/>
              </a:lnSpc>
              <a:spcAft>
                <a:spcPts val="1000"/>
              </a:spcAft>
              <a:tabLst>
                <a:tab pos="361950" algn="l"/>
                <a:tab pos="6453188" algn="l"/>
              </a:tabLst>
              <a:defRPr/>
            </a:pPr>
            <a:r>
              <a:rPr lang="en-US" sz="2400" dirty="0">
                <a:solidFill>
                  <a:srgbClr val="000000"/>
                </a:solidFill>
                <a:latin typeface="Calibri"/>
                <a:ea typeface="Calibri"/>
                <a:cs typeface="Times New Roman"/>
              </a:rPr>
              <a:t>f) They can’t live in this country because they can’t find a job here. =&gt;They</a:t>
            </a:r>
            <a:r>
              <a:rPr lang="en-US" sz="2400" u="sng" dirty="0">
                <a:solidFill>
                  <a:srgbClr val="000000"/>
                </a:solidFill>
                <a:latin typeface="Calibri"/>
                <a:ea typeface="Calibri"/>
                <a:cs typeface="Times New Roman"/>
              </a:rPr>
              <a:t>	 </a:t>
            </a:r>
            <a:r>
              <a:rPr lang="en-US" sz="2400" dirty="0">
                <a:solidFill>
                  <a:srgbClr val="000000"/>
                </a:solidFill>
                <a:latin typeface="Calibri"/>
                <a:ea typeface="Calibri"/>
                <a:cs typeface="Times New Roman"/>
              </a:rPr>
              <a:t>a job here.</a:t>
            </a:r>
          </a:p>
          <a:p>
            <a:pPr marL="180975">
              <a:lnSpc>
                <a:spcPct val="115000"/>
              </a:lnSpc>
              <a:spcAft>
                <a:spcPts val="1000"/>
              </a:spcAft>
              <a:tabLst>
                <a:tab pos="361950" algn="l"/>
                <a:tab pos="6453188" algn="l"/>
              </a:tabLst>
              <a:defRPr/>
            </a:pPr>
            <a:r>
              <a:rPr lang="en-US" sz="2400" b="1" dirty="0">
                <a:solidFill>
                  <a:srgbClr val="7030A0"/>
                </a:solidFill>
                <a:latin typeface="Calibri"/>
                <a:ea typeface="Calibri"/>
                <a:cs typeface="Times New Roman"/>
              </a:rPr>
              <a:t>They’d live in this country if they found a job here.</a:t>
            </a:r>
            <a:endParaRPr lang="es-ES" sz="2400" b="1" dirty="0">
              <a:solidFill>
                <a:srgbClr val="7030A0"/>
              </a:solidFill>
              <a:latin typeface="Calibri"/>
              <a:ea typeface="Calibri"/>
              <a:cs typeface="Times New Roman"/>
            </a:endParaRPr>
          </a:p>
          <a:p>
            <a:pPr marL="180975">
              <a:lnSpc>
                <a:spcPct val="115000"/>
              </a:lnSpc>
              <a:spcAft>
                <a:spcPts val="1000"/>
              </a:spcAft>
              <a:tabLst>
                <a:tab pos="361950" algn="l"/>
                <a:tab pos="6453188" algn="l"/>
              </a:tabLst>
              <a:defRPr/>
            </a:pPr>
            <a:r>
              <a:rPr lang="en-US" sz="2400" dirty="0">
                <a:solidFill>
                  <a:srgbClr val="000000"/>
                </a:solidFill>
                <a:latin typeface="Calibri"/>
                <a:ea typeface="Calibri"/>
                <a:cs typeface="Times New Roman"/>
              </a:rPr>
              <a:t>g) Visiting Israel won’t be possible without a visa. =&gt;</a:t>
            </a:r>
            <a:br>
              <a:rPr lang="en-US" sz="2400" dirty="0">
                <a:solidFill>
                  <a:srgbClr val="000000"/>
                </a:solidFill>
                <a:latin typeface="Calibri"/>
                <a:ea typeface="Calibri"/>
                <a:cs typeface="Times New Roman"/>
              </a:rPr>
            </a:br>
            <a:r>
              <a:rPr lang="en-US" sz="2400" dirty="0">
                <a:solidFill>
                  <a:srgbClr val="000000"/>
                </a:solidFill>
                <a:latin typeface="Calibri"/>
                <a:ea typeface="Calibri"/>
                <a:cs typeface="Times New Roman"/>
              </a:rPr>
              <a:t> Unless you </a:t>
            </a:r>
            <a:r>
              <a:rPr lang="en-US" sz="2400" u="sng" dirty="0">
                <a:solidFill>
                  <a:srgbClr val="000000"/>
                </a:solidFill>
                <a:latin typeface="Calibri"/>
                <a:ea typeface="Calibri"/>
                <a:cs typeface="Times New Roman"/>
              </a:rPr>
              <a:t>	</a:t>
            </a:r>
            <a:r>
              <a:rPr lang="en-US" sz="2400" dirty="0">
                <a:solidFill>
                  <a:srgbClr val="000000"/>
                </a:solidFill>
                <a:latin typeface="Calibri"/>
                <a:ea typeface="Calibri"/>
                <a:cs typeface="Times New Roman"/>
              </a:rPr>
              <a:t>Israel.</a:t>
            </a:r>
          </a:p>
          <a:p>
            <a:pPr marL="180975">
              <a:lnSpc>
                <a:spcPct val="115000"/>
              </a:lnSpc>
              <a:spcAft>
                <a:spcPts val="1000"/>
              </a:spcAft>
              <a:tabLst>
                <a:tab pos="361950" algn="l"/>
                <a:tab pos="6453188" algn="l"/>
              </a:tabLst>
              <a:defRPr/>
            </a:pPr>
            <a:r>
              <a:rPr lang="en-US" sz="2400" b="1" dirty="0">
                <a:solidFill>
                  <a:srgbClr val="7030A0"/>
                </a:solidFill>
                <a:latin typeface="Calibri"/>
                <a:ea typeface="Calibri"/>
                <a:cs typeface="Times New Roman"/>
              </a:rPr>
              <a:t>Unless you have a visa, you won’t be able to visit Israel / it will be impossible to visit Israel.</a:t>
            </a:r>
            <a:endParaRPr lang="es-ES" sz="2400" b="1" dirty="0">
              <a:solidFill>
                <a:srgbClr val="7030A0"/>
              </a:solidFill>
              <a:latin typeface="Calibri"/>
              <a:ea typeface="Calibri"/>
              <a:cs typeface="Times New Roman"/>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Effect transition="in" filter="barn(inVertical)">
                                      <p:cBhvr>
                                        <p:cTn id="11" dur="500"/>
                                        <p:tgtEl>
                                          <p:spTgt spid="2">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barn(inVertical)">
                                      <p:cBhvr>
                                        <p:cTn id="20" dur="500"/>
                                        <p:tgtEl>
                                          <p:spTgt spid="2">
                                            <p:txEl>
                                              <p:pRg st="4" end="4"/>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barn(inVertical)">
                                      <p:cBhvr>
                                        <p:cTn id="29" dur="500"/>
                                        <p:tgtEl>
                                          <p:spTgt spid="2">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barn(inVertical)">
                                      <p:cBhvr>
                                        <p:cTn id="38"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6"/>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ALL CONDITIONALS</a:t>
            </a:r>
          </a:p>
        </p:txBody>
      </p:sp>
      <p:sp>
        <p:nvSpPr>
          <p:cNvPr id="150545" name="Text Box 17"/>
          <p:cNvSpPr txBox="1">
            <a:spLocks noChangeArrowheads="1"/>
          </p:cNvSpPr>
          <p:nvPr/>
        </p:nvSpPr>
        <p:spPr bwMode="auto">
          <a:xfrm>
            <a:off x="207963" y="1628775"/>
            <a:ext cx="8393112"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0. If </a:t>
            </a:r>
            <a:r>
              <a:rPr lang="en-GB" sz="2200" b="1">
                <a:solidFill>
                  <a:srgbClr val="000000"/>
                </a:solidFill>
                <a:latin typeface="Comic Sans MS" pitchFamily="66" charset="0"/>
                <a:cs typeface="Times New Roman" pitchFamily="18" charset="0"/>
              </a:rPr>
              <a:t>it </a:t>
            </a:r>
            <a:r>
              <a:rPr lang="en-GB" sz="2200" b="1">
                <a:solidFill>
                  <a:srgbClr val="FF0000"/>
                </a:solidFill>
                <a:latin typeface="Comic Sans MS" pitchFamily="66" charset="0"/>
                <a:cs typeface="Times New Roman" pitchFamily="18" charset="0"/>
              </a:rPr>
              <a:t>rains</a:t>
            </a:r>
            <a:r>
              <a:rPr lang="en-GB" sz="2200" b="1">
                <a:solidFill>
                  <a:srgbClr val="000000"/>
                </a:solidFill>
                <a:latin typeface="Comic Sans MS" pitchFamily="66" charset="0"/>
                <a:cs typeface="Times New Roman" pitchFamily="18" charset="0"/>
              </a:rPr>
              <a:t>, the grass </a:t>
            </a:r>
            <a:r>
              <a:rPr lang="en-GB" sz="2200" b="1">
                <a:solidFill>
                  <a:srgbClr val="0000FF"/>
                </a:solidFill>
                <a:latin typeface="Comic Sans MS" pitchFamily="66" charset="0"/>
                <a:cs typeface="Times New Roman" pitchFamily="18" charset="0"/>
              </a:rPr>
              <a:t>gets</a:t>
            </a:r>
            <a:r>
              <a:rPr lang="en-GB" sz="2200" b="1">
                <a:solidFill>
                  <a:srgbClr val="000000"/>
                </a:solidFill>
                <a:latin typeface="Comic Sans MS" pitchFamily="66" charset="0"/>
                <a:cs typeface="Times New Roman" pitchFamily="18" charset="0"/>
              </a:rPr>
              <a:t> wet.</a:t>
            </a:r>
            <a:r>
              <a:rPr lang="en-GB" sz="2200" b="1">
                <a:solidFill>
                  <a:srgbClr val="000000"/>
                </a:solidFill>
                <a:latin typeface="Comic Sans MS" pitchFamily="66" charset="0"/>
              </a:rPr>
              <a:t> </a:t>
            </a:r>
          </a:p>
        </p:txBody>
      </p:sp>
      <p:sp>
        <p:nvSpPr>
          <p:cNvPr id="150546" name="Text Box 18"/>
          <p:cNvSpPr txBox="1">
            <a:spLocks noChangeArrowheads="1"/>
          </p:cNvSpPr>
          <p:nvPr/>
        </p:nvSpPr>
        <p:spPr bwMode="auto">
          <a:xfrm>
            <a:off x="1476375" y="2060575"/>
            <a:ext cx="33480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General time reference.</a:t>
            </a:r>
          </a:p>
        </p:txBody>
      </p:sp>
      <p:sp>
        <p:nvSpPr>
          <p:cNvPr id="150547" name="Text Box 19"/>
          <p:cNvSpPr txBox="1">
            <a:spLocks noChangeArrowheads="1"/>
          </p:cNvSpPr>
          <p:nvPr/>
        </p:nvSpPr>
        <p:spPr bwMode="auto">
          <a:xfrm>
            <a:off x="174625" y="2803525"/>
            <a:ext cx="8820150"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1. If </a:t>
            </a:r>
            <a:r>
              <a:rPr lang="en-GB" sz="2200" b="1">
                <a:solidFill>
                  <a:srgbClr val="000000"/>
                </a:solidFill>
                <a:latin typeface="Comic Sans MS" pitchFamily="66" charset="0"/>
                <a:cs typeface="Times New Roman" pitchFamily="18" charset="0"/>
              </a:rPr>
              <a:t>it </a:t>
            </a:r>
            <a:r>
              <a:rPr lang="en-GB" sz="2200" b="1">
                <a:solidFill>
                  <a:srgbClr val="E00000"/>
                </a:solidFill>
                <a:latin typeface="Comic Sans MS" pitchFamily="66" charset="0"/>
                <a:cs typeface="Times New Roman" pitchFamily="18" charset="0"/>
              </a:rPr>
              <a:t>rains</a:t>
            </a:r>
            <a:r>
              <a:rPr lang="en-GB" sz="2200" b="1">
                <a:solidFill>
                  <a:srgbClr val="000000"/>
                </a:solidFill>
                <a:latin typeface="Comic Sans MS" pitchFamily="66" charset="0"/>
                <a:cs typeface="Times New Roman" pitchFamily="18" charset="0"/>
              </a:rPr>
              <a:t> today, you </a:t>
            </a:r>
            <a:r>
              <a:rPr lang="en-GB" sz="2200" b="1">
                <a:solidFill>
                  <a:srgbClr val="0000FF"/>
                </a:solidFill>
                <a:latin typeface="Comic Sans MS" pitchFamily="66" charset="0"/>
                <a:cs typeface="Times New Roman" pitchFamily="18" charset="0"/>
              </a:rPr>
              <a:t>will get </a:t>
            </a:r>
            <a:r>
              <a:rPr lang="en-GB" sz="2200" b="1">
                <a:solidFill>
                  <a:srgbClr val="000000"/>
                </a:solidFill>
                <a:latin typeface="Comic Sans MS" pitchFamily="66" charset="0"/>
                <a:cs typeface="Times New Roman" pitchFamily="18" charset="0"/>
              </a:rPr>
              <a:t>wet </a:t>
            </a:r>
            <a:r>
              <a:rPr lang="en-GB" b="1">
                <a:solidFill>
                  <a:srgbClr val="000000"/>
                </a:solidFill>
                <a:latin typeface="Comic Sans MS" pitchFamily="66" charset="0"/>
                <a:cs typeface="Times New Roman" pitchFamily="18" charset="0"/>
              </a:rPr>
              <a:t>(you don’t have an umbrella)</a:t>
            </a:r>
            <a:r>
              <a:rPr lang="en-GB" sz="2200" b="1">
                <a:solidFill>
                  <a:srgbClr val="000000"/>
                </a:solidFill>
                <a:latin typeface="Comic Sans MS" pitchFamily="66" charset="0"/>
                <a:cs typeface="Times New Roman" pitchFamily="18" charset="0"/>
              </a:rPr>
              <a:t>.</a:t>
            </a:r>
            <a:r>
              <a:rPr lang="en-GB" sz="2200" b="1">
                <a:solidFill>
                  <a:srgbClr val="000000"/>
                </a:solidFill>
                <a:latin typeface="Comic Sans MS" pitchFamily="66" charset="0"/>
              </a:rPr>
              <a:t> </a:t>
            </a:r>
          </a:p>
        </p:txBody>
      </p:sp>
      <p:sp>
        <p:nvSpPr>
          <p:cNvPr id="150548" name="Text Box 20"/>
          <p:cNvSpPr txBox="1">
            <a:spLocks noChangeArrowheads="1"/>
          </p:cNvSpPr>
          <p:nvPr/>
        </p:nvSpPr>
        <p:spPr bwMode="auto">
          <a:xfrm>
            <a:off x="1547813" y="3233738"/>
            <a:ext cx="4284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This is still possible to happen.</a:t>
            </a:r>
          </a:p>
        </p:txBody>
      </p:sp>
      <p:sp>
        <p:nvSpPr>
          <p:cNvPr id="150549" name="Text Box 21"/>
          <p:cNvSpPr txBox="1">
            <a:spLocks noChangeArrowheads="1"/>
          </p:cNvSpPr>
          <p:nvPr/>
        </p:nvSpPr>
        <p:spPr bwMode="auto">
          <a:xfrm>
            <a:off x="190500" y="3860800"/>
            <a:ext cx="8820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200" b="1">
                <a:solidFill>
                  <a:srgbClr val="000000"/>
                </a:solidFill>
                <a:latin typeface="Comic Sans MS" pitchFamily="66" charset="0"/>
              </a:rPr>
              <a:t>2. If </a:t>
            </a:r>
            <a:r>
              <a:rPr lang="en-GB" sz="2200" b="1">
                <a:solidFill>
                  <a:srgbClr val="000000"/>
                </a:solidFill>
                <a:latin typeface="Comic Sans MS" pitchFamily="66" charset="0"/>
                <a:cs typeface="Times New Roman" pitchFamily="18" charset="0"/>
              </a:rPr>
              <a:t>it </a:t>
            </a:r>
            <a:r>
              <a:rPr lang="en-GB" sz="2200" b="1">
                <a:solidFill>
                  <a:srgbClr val="E00000"/>
                </a:solidFill>
                <a:latin typeface="Comic Sans MS" pitchFamily="66" charset="0"/>
                <a:cs typeface="Times New Roman" pitchFamily="18" charset="0"/>
              </a:rPr>
              <a:t>rained</a:t>
            </a:r>
            <a:r>
              <a:rPr lang="en-GB" sz="2200" b="1">
                <a:solidFill>
                  <a:srgbClr val="000000"/>
                </a:solidFill>
                <a:latin typeface="Comic Sans MS" pitchFamily="66" charset="0"/>
                <a:cs typeface="Times New Roman" pitchFamily="18" charset="0"/>
              </a:rPr>
              <a:t>, you </a:t>
            </a:r>
            <a:r>
              <a:rPr lang="en-GB" sz="2200" b="1">
                <a:solidFill>
                  <a:srgbClr val="0000CC"/>
                </a:solidFill>
                <a:latin typeface="Comic Sans MS" pitchFamily="66" charset="0"/>
                <a:cs typeface="Times New Roman" pitchFamily="18" charset="0"/>
              </a:rPr>
              <a:t>would get </a:t>
            </a:r>
            <a:r>
              <a:rPr lang="en-GB" sz="2200" b="1">
                <a:solidFill>
                  <a:srgbClr val="000000"/>
                </a:solidFill>
                <a:latin typeface="Comic Sans MS" pitchFamily="66" charset="0"/>
                <a:cs typeface="Times New Roman" pitchFamily="18" charset="0"/>
              </a:rPr>
              <a:t>wet.</a:t>
            </a:r>
            <a:r>
              <a:rPr lang="en-GB" sz="2200" b="1">
                <a:solidFill>
                  <a:srgbClr val="000000"/>
                </a:solidFill>
                <a:latin typeface="Comic Sans MS" pitchFamily="66" charset="0"/>
              </a:rPr>
              <a:t> </a:t>
            </a:r>
          </a:p>
        </p:txBody>
      </p:sp>
      <p:sp>
        <p:nvSpPr>
          <p:cNvPr id="150550" name="Text Box 22"/>
          <p:cNvSpPr txBox="1">
            <a:spLocks noChangeArrowheads="1"/>
          </p:cNvSpPr>
          <p:nvPr/>
        </p:nvSpPr>
        <p:spPr bwMode="auto">
          <a:xfrm>
            <a:off x="1476375" y="4437063"/>
            <a:ext cx="7667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But the sky is blue. This is unlikely to happen.</a:t>
            </a:r>
          </a:p>
        </p:txBody>
      </p:sp>
      <p:sp>
        <p:nvSpPr>
          <p:cNvPr id="150551" name="Text Box 23"/>
          <p:cNvSpPr txBox="1">
            <a:spLocks noChangeArrowheads="1"/>
          </p:cNvSpPr>
          <p:nvPr/>
        </p:nvSpPr>
        <p:spPr bwMode="auto">
          <a:xfrm>
            <a:off x="131763" y="5070475"/>
            <a:ext cx="9012237" cy="41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100" b="1">
                <a:solidFill>
                  <a:srgbClr val="000000"/>
                </a:solidFill>
                <a:latin typeface="Comic Sans MS" pitchFamily="66" charset="0"/>
              </a:rPr>
              <a:t>3. If </a:t>
            </a:r>
            <a:r>
              <a:rPr lang="en-GB" sz="2100" b="1">
                <a:solidFill>
                  <a:srgbClr val="000000"/>
                </a:solidFill>
                <a:latin typeface="Comic Sans MS" pitchFamily="66" charset="0"/>
                <a:cs typeface="Times New Roman" pitchFamily="18" charset="0"/>
              </a:rPr>
              <a:t>it </a:t>
            </a:r>
            <a:r>
              <a:rPr lang="en-GB" sz="2100" b="1">
                <a:solidFill>
                  <a:srgbClr val="E00000"/>
                </a:solidFill>
                <a:latin typeface="Comic Sans MS" pitchFamily="66" charset="0"/>
                <a:cs typeface="Times New Roman" pitchFamily="18" charset="0"/>
              </a:rPr>
              <a:t>had rained </a:t>
            </a:r>
            <a:r>
              <a:rPr lang="en-GB" sz="2100" b="1">
                <a:solidFill>
                  <a:srgbClr val="000000"/>
                </a:solidFill>
                <a:latin typeface="Comic Sans MS" pitchFamily="66" charset="0"/>
                <a:cs typeface="Times New Roman" pitchFamily="18" charset="0"/>
              </a:rPr>
              <a:t>yesterday, you </a:t>
            </a:r>
            <a:r>
              <a:rPr lang="en-GB" sz="2100" b="1">
                <a:solidFill>
                  <a:srgbClr val="0000CC"/>
                </a:solidFill>
                <a:latin typeface="Comic Sans MS" pitchFamily="66" charset="0"/>
                <a:cs typeface="Times New Roman" pitchFamily="18" charset="0"/>
              </a:rPr>
              <a:t>would have got </a:t>
            </a:r>
            <a:r>
              <a:rPr lang="en-GB" sz="2100" b="1">
                <a:solidFill>
                  <a:srgbClr val="000000"/>
                </a:solidFill>
                <a:latin typeface="Comic Sans MS" pitchFamily="66" charset="0"/>
                <a:cs typeface="Times New Roman" pitchFamily="18" charset="0"/>
              </a:rPr>
              <a:t>wet.</a:t>
            </a:r>
            <a:r>
              <a:rPr lang="en-GB" sz="2100" b="1">
                <a:solidFill>
                  <a:srgbClr val="000000"/>
                </a:solidFill>
                <a:latin typeface="Comic Sans MS" pitchFamily="66" charset="0"/>
              </a:rPr>
              <a:t> </a:t>
            </a:r>
          </a:p>
        </p:txBody>
      </p:sp>
      <p:sp>
        <p:nvSpPr>
          <p:cNvPr id="150552" name="Text Box 24"/>
          <p:cNvSpPr txBox="1">
            <a:spLocks noChangeArrowheads="1"/>
          </p:cNvSpPr>
          <p:nvPr/>
        </p:nvSpPr>
        <p:spPr bwMode="auto">
          <a:xfrm>
            <a:off x="611188" y="5516563"/>
            <a:ext cx="8027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2000"/>
              <a:t>But it didn’t rain, so you didn’t get wet.(past situation)</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0545"/>
                                        </p:tgtEl>
                                        <p:attrNameLst>
                                          <p:attrName>style.visibility</p:attrName>
                                        </p:attrNameLst>
                                      </p:cBhvr>
                                      <p:to>
                                        <p:strVal val="visible"/>
                                      </p:to>
                                    </p:set>
                                    <p:anim calcmode="lin" valueType="num">
                                      <p:cBhvr additive="base">
                                        <p:cTn id="7" dur="1000" fill="hold"/>
                                        <p:tgtEl>
                                          <p:spTgt spid="150545"/>
                                        </p:tgtEl>
                                        <p:attrNameLst>
                                          <p:attrName>ppt_x</p:attrName>
                                        </p:attrNameLst>
                                      </p:cBhvr>
                                      <p:tavLst>
                                        <p:tav tm="0">
                                          <p:val>
                                            <p:strVal val="0-#ppt_w/2"/>
                                          </p:val>
                                        </p:tav>
                                        <p:tav tm="100000">
                                          <p:val>
                                            <p:strVal val="#ppt_x"/>
                                          </p:val>
                                        </p:tav>
                                      </p:tavLst>
                                    </p:anim>
                                    <p:anim calcmode="lin" valueType="num">
                                      <p:cBhvr additive="base">
                                        <p:cTn id="8" dur="1000" fill="hold"/>
                                        <p:tgtEl>
                                          <p:spTgt spid="15054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150546"/>
                                        </p:tgtEl>
                                        <p:attrNameLst>
                                          <p:attrName>style.visibility</p:attrName>
                                        </p:attrNameLst>
                                      </p:cBhvr>
                                      <p:to>
                                        <p:strVal val="visible"/>
                                      </p:to>
                                    </p:set>
                                    <p:anim calcmode="lin" valueType="num">
                                      <p:cBhvr additive="base">
                                        <p:cTn id="12" dur="1000" fill="hold"/>
                                        <p:tgtEl>
                                          <p:spTgt spid="150546"/>
                                        </p:tgtEl>
                                        <p:attrNameLst>
                                          <p:attrName>ppt_x</p:attrName>
                                        </p:attrNameLst>
                                      </p:cBhvr>
                                      <p:tavLst>
                                        <p:tav tm="0">
                                          <p:val>
                                            <p:strVal val="1+#ppt_w/2"/>
                                          </p:val>
                                        </p:tav>
                                        <p:tav tm="100000">
                                          <p:val>
                                            <p:strVal val="#ppt_x"/>
                                          </p:val>
                                        </p:tav>
                                      </p:tavLst>
                                    </p:anim>
                                    <p:anim calcmode="lin" valueType="num">
                                      <p:cBhvr additive="base">
                                        <p:cTn id="13" dur="1000" fill="hold"/>
                                        <p:tgtEl>
                                          <p:spTgt spid="150546"/>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50547"/>
                                        </p:tgtEl>
                                        <p:attrNameLst>
                                          <p:attrName>style.visibility</p:attrName>
                                        </p:attrNameLst>
                                      </p:cBhvr>
                                      <p:to>
                                        <p:strVal val="visible"/>
                                      </p:to>
                                    </p:set>
                                    <p:anim calcmode="lin" valueType="num">
                                      <p:cBhvr additive="base">
                                        <p:cTn id="18" dur="1000" fill="hold"/>
                                        <p:tgtEl>
                                          <p:spTgt spid="150547"/>
                                        </p:tgtEl>
                                        <p:attrNameLst>
                                          <p:attrName>ppt_x</p:attrName>
                                        </p:attrNameLst>
                                      </p:cBhvr>
                                      <p:tavLst>
                                        <p:tav tm="0">
                                          <p:val>
                                            <p:strVal val="0-#ppt_w/2"/>
                                          </p:val>
                                        </p:tav>
                                        <p:tav tm="100000">
                                          <p:val>
                                            <p:strVal val="#ppt_x"/>
                                          </p:val>
                                        </p:tav>
                                      </p:tavLst>
                                    </p:anim>
                                    <p:anim calcmode="lin" valueType="num">
                                      <p:cBhvr additive="base">
                                        <p:cTn id="19" dur="1000" fill="hold"/>
                                        <p:tgtEl>
                                          <p:spTgt spid="150547"/>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50548"/>
                                        </p:tgtEl>
                                        <p:attrNameLst>
                                          <p:attrName>style.visibility</p:attrName>
                                        </p:attrNameLst>
                                      </p:cBhvr>
                                      <p:to>
                                        <p:strVal val="visible"/>
                                      </p:to>
                                    </p:set>
                                    <p:anim calcmode="lin" valueType="num">
                                      <p:cBhvr additive="base">
                                        <p:cTn id="23" dur="1000" fill="hold"/>
                                        <p:tgtEl>
                                          <p:spTgt spid="150548"/>
                                        </p:tgtEl>
                                        <p:attrNameLst>
                                          <p:attrName>ppt_x</p:attrName>
                                        </p:attrNameLst>
                                      </p:cBhvr>
                                      <p:tavLst>
                                        <p:tav tm="0">
                                          <p:val>
                                            <p:strVal val="1+#ppt_w/2"/>
                                          </p:val>
                                        </p:tav>
                                        <p:tav tm="100000">
                                          <p:val>
                                            <p:strVal val="#ppt_x"/>
                                          </p:val>
                                        </p:tav>
                                      </p:tavLst>
                                    </p:anim>
                                    <p:anim calcmode="lin" valueType="num">
                                      <p:cBhvr additive="base">
                                        <p:cTn id="24" dur="1000" fill="hold"/>
                                        <p:tgtEl>
                                          <p:spTgt spid="150548"/>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0549"/>
                                        </p:tgtEl>
                                        <p:attrNameLst>
                                          <p:attrName>style.visibility</p:attrName>
                                        </p:attrNameLst>
                                      </p:cBhvr>
                                      <p:to>
                                        <p:strVal val="visible"/>
                                      </p:to>
                                    </p:set>
                                    <p:anim calcmode="lin" valueType="num">
                                      <p:cBhvr additive="base">
                                        <p:cTn id="29" dur="1000" fill="hold"/>
                                        <p:tgtEl>
                                          <p:spTgt spid="150549"/>
                                        </p:tgtEl>
                                        <p:attrNameLst>
                                          <p:attrName>ppt_x</p:attrName>
                                        </p:attrNameLst>
                                      </p:cBhvr>
                                      <p:tavLst>
                                        <p:tav tm="0">
                                          <p:val>
                                            <p:strVal val="0-#ppt_w/2"/>
                                          </p:val>
                                        </p:tav>
                                        <p:tav tm="100000">
                                          <p:val>
                                            <p:strVal val="#ppt_x"/>
                                          </p:val>
                                        </p:tav>
                                      </p:tavLst>
                                    </p:anim>
                                    <p:anim calcmode="lin" valueType="num">
                                      <p:cBhvr additive="base">
                                        <p:cTn id="30" dur="1000" fill="hold"/>
                                        <p:tgtEl>
                                          <p:spTgt spid="150549"/>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50550"/>
                                        </p:tgtEl>
                                        <p:attrNameLst>
                                          <p:attrName>style.visibility</p:attrName>
                                        </p:attrNameLst>
                                      </p:cBhvr>
                                      <p:to>
                                        <p:strVal val="visible"/>
                                      </p:to>
                                    </p:set>
                                    <p:anim calcmode="lin" valueType="num">
                                      <p:cBhvr additive="base">
                                        <p:cTn id="34" dur="1000" fill="hold"/>
                                        <p:tgtEl>
                                          <p:spTgt spid="150550"/>
                                        </p:tgtEl>
                                        <p:attrNameLst>
                                          <p:attrName>ppt_x</p:attrName>
                                        </p:attrNameLst>
                                      </p:cBhvr>
                                      <p:tavLst>
                                        <p:tav tm="0">
                                          <p:val>
                                            <p:strVal val="1+#ppt_w/2"/>
                                          </p:val>
                                        </p:tav>
                                        <p:tav tm="100000">
                                          <p:val>
                                            <p:strVal val="#ppt_x"/>
                                          </p:val>
                                        </p:tav>
                                      </p:tavLst>
                                    </p:anim>
                                    <p:anim calcmode="lin" valueType="num">
                                      <p:cBhvr additive="base">
                                        <p:cTn id="35" dur="1000" fill="hold"/>
                                        <p:tgtEl>
                                          <p:spTgt spid="150550"/>
                                        </p:tgtEl>
                                        <p:attrNameLst>
                                          <p:attrName>ppt_y</p:attrName>
                                        </p:attrNameLst>
                                      </p:cBhvr>
                                      <p:tavLst>
                                        <p:tav tm="0">
                                          <p:val>
                                            <p:strVal val="#ppt_y"/>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50551"/>
                                        </p:tgtEl>
                                        <p:attrNameLst>
                                          <p:attrName>style.visibility</p:attrName>
                                        </p:attrNameLst>
                                      </p:cBhvr>
                                      <p:to>
                                        <p:strVal val="visible"/>
                                      </p:to>
                                    </p:set>
                                    <p:anim calcmode="lin" valueType="num">
                                      <p:cBhvr additive="base">
                                        <p:cTn id="40" dur="1000" fill="hold"/>
                                        <p:tgtEl>
                                          <p:spTgt spid="150551"/>
                                        </p:tgtEl>
                                        <p:attrNameLst>
                                          <p:attrName>ppt_x</p:attrName>
                                        </p:attrNameLst>
                                      </p:cBhvr>
                                      <p:tavLst>
                                        <p:tav tm="0">
                                          <p:val>
                                            <p:strVal val="0-#ppt_w/2"/>
                                          </p:val>
                                        </p:tav>
                                        <p:tav tm="100000">
                                          <p:val>
                                            <p:strVal val="#ppt_x"/>
                                          </p:val>
                                        </p:tav>
                                      </p:tavLst>
                                    </p:anim>
                                    <p:anim calcmode="lin" valueType="num">
                                      <p:cBhvr additive="base">
                                        <p:cTn id="41" dur="1000" fill="hold"/>
                                        <p:tgtEl>
                                          <p:spTgt spid="150551"/>
                                        </p:tgtEl>
                                        <p:attrNameLst>
                                          <p:attrName>ppt_y</p:attrName>
                                        </p:attrNameLst>
                                      </p:cBhvr>
                                      <p:tavLst>
                                        <p:tav tm="0">
                                          <p:val>
                                            <p:strVal val="#ppt_y"/>
                                          </p:val>
                                        </p:tav>
                                        <p:tav tm="100000">
                                          <p:val>
                                            <p:strVal val="#ppt_y"/>
                                          </p:val>
                                        </p:tav>
                                      </p:tavLst>
                                    </p:anim>
                                  </p:childTnLst>
                                </p:cTn>
                              </p:par>
                            </p:childTnLst>
                          </p:cTn>
                        </p:par>
                        <p:par>
                          <p:cTn id="42" fill="hold" nodeType="afterGroup">
                            <p:stCondLst>
                              <p:cond delay="1000"/>
                            </p:stCondLst>
                            <p:childTnLst>
                              <p:par>
                                <p:cTn id="43" presetID="2" presetClass="entr" presetSubtype="2" fill="hold" grpId="0" nodeType="afterEffect">
                                  <p:stCondLst>
                                    <p:cond delay="0"/>
                                  </p:stCondLst>
                                  <p:childTnLst>
                                    <p:set>
                                      <p:cBhvr>
                                        <p:cTn id="44" dur="1" fill="hold">
                                          <p:stCondLst>
                                            <p:cond delay="0"/>
                                          </p:stCondLst>
                                        </p:cTn>
                                        <p:tgtEl>
                                          <p:spTgt spid="150552"/>
                                        </p:tgtEl>
                                        <p:attrNameLst>
                                          <p:attrName>style.visibility</p:attrName>
                                        </p:attrNameLst>
                                      </p:cBhvr>
                                      <p:to>
                                        <p:strVal val="visible"/>
                                      </p:to>
                                    </p:set>
                                    <p:anim calcmode="lin" valueType="num">
                                      <p:cBhvr additive="base">
                                        <p:cTn id="45" dur="1000" fill="hold"/>
                                        <p:tgtEl>
                                          <p:spTgt spid="150552"/>
                                        </p:tgtEl>
                                        <p:attrNameLst>
                                          <p:attrName>ppt_x</p:attrName>
                                        </p:attrNameLst>
                                      </p:cBhvr>
                                      <p:tavLst>
                                        <p:tav tm="0">
                                          <p:val>
                                            <p:strVal val="1+#ppt_w/2"/>
                                          </p:val>
                                        </p:tav>
                                        <p:tav tm="100000">
                                          <p:val>
                                            <p:strVal val="#ppt_x"/>
                                          </p:val>
                                        </p:tav>
                                      </p:tavLst>
                                    </p:anim>
                                    <p:anim calcmode="lin" valueType="num">
                                      <p:cBhvr additive="base">
                                        <p:cTn id="46" dur="1000" fill="hold"/>
                                        <p:tgtEl>
                                          <p:spTgt spid="1505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45" grpId="0"/>
      <p:bldP spid="150546" grpId="0"/>
      <p:bldP spid="150547" grpId="0"/>
      <p:bldP spid="150548" grpId="0"/>
      <p:bldP spid="150549" grpId="0"/>
      <p:bldP spid="150550" grpId="0"/>
      <p:bldP spid="150551" grpId="0"/>
      <p:bldP spid="1505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35150" y="333375"/>
            <a:ext cx="5500688" cy="646113"/>
          </a:xfrm>
          <a:prstGeom prst="rect">
            <a:avLst/>
          </a:prstGeom>
          <a:noFill/>
        </p:spPr>
        <p:txBody>
          <a:bodyPr>
            <a:spAutoFit/>
          </a:bodyPr>
          <a:lstStyle/>
          <a:p>
            <a:pPr>
              <a:defRPr/>
            </a:pPr>
            <a:r>
              <a:rPr lang="en-GB" sz="3600" b="1" i="1" dirty="0">
                <a:solidFill>
                  <a:schemeClr val="accent2">
                    <a:lumMod val="75000"/>
                  </a:schemeClr>
                </a:solidFill>
                <a:cs typeface="+mn-cs"/>
              </a:rPr>
              <a:t>WISH – IF ONLY…</a:t>
            </a:r>
          </a:p>
        </p:txBody>
      </p:sp>
      <p:sp>
        <p:nvSpPr>
          <p:cNvPr id="3" name="2 CuadroTexto"/>
          <p:cNvSpPr txBox="1"/>
          <p:nvPr/>
        </p:nvSpPr>
        <p:spPr>
          <a:xfrm>
            <a:off x="436563" y="1628775"/>
            <a:ext cx="8520112" cy="1938338"/>
          </a:xfrm>
          <a:prstGeom prst="rect">
            <a:avLst/>
          </a:prstGeom>
          <a:noFill/>
        </p:spPr>
        <p:txBody>
          <a:bodyPr>
            <a:spAutoFit/>
          </a:bodyPr>
          <a:lstStyle/>
          <a:p>
            <a:pPr>
              <a:lnSpc>
                <a:spcPct val="150000"/>
              </a:lnSpc>
              <a:defRPr/>
            </a:pPr>
            <a:r>
              <a:rPr lang="en-GB" sz="2000" b="1" dirty="0">
                <a:cs typeface="+mn-cs"/>
              </a:rPr>
              <a:t>Remember</a:t>
            </a:r>
            <a:r>
              <a:rPr lang="en-GB" sz="2000" dirty="0">
                <a:cs typeface="+mn-cs"/>
              </a:rPr>
              <a:t>: We use “</a:t>
            </a:r>
            <a:r>
              <a:rPr lang="en-GB" sz="2000" b="1" dirty="0">
                <a:solidFill>
                  <a:schemeClr val="accent2">
                    <a:lumMod val="75000"/>
                  </a:schemeClr>
                </a:solidFill>
                <a:cs typeface="+mn-cs"/>
              </a:rPr>
              <a:t>wish</a:t>
            </a:r>
            <a:r>
              <a:rPr lang="en-GB" sz="2000" dirty="0">
                <a:cs typeface="+mn-cs"/>
              </a:rPr>
              <a:t>” to describe situations that we wish were different, or that we are sorry about. It’s usually translate by “</a:t>
            </a:r>
            <a:r>
              <a:rPr lang="en-GB" sz="2000" dirty="0" err="1">
                <a:cs typeface="+mn-cs"/>
              </a:rPr>
              <a:t>desearía</a:t>
            </a:r>
            <a:r>
              <a:rPr lang="en-GB" sz="2000" dirty="0">
                <a:cs typeface="+mn-cs"/>
              </a:rPr>
              <a:t>, me </a:t>
            </a:r>
            <a:r>
              <a:rPr lang="en-GB" sz="2000" dirty="0" err="1">
                <a:cs typeface="+mn-cs"/>
              </a:rPr>
              <a:t>gustaría</a:t>
            </a:r>
            <a:r>
              <a:rPr lang="en-GB" sz="2000" dirty="0">
                <a:cs typeface="+mn-cs"/>
              </a:rPr>
              <a:t>” or “</a:t>
            </a:r>
            <a:r>
              <a:rPr lang="en-GB" sz="2000" dirty="0" err="1">
                <a:cs typeface="+mn-cs"/>
              </a:rPr>
              <a:t>ojalá</a:t>
            </a:r>
            <a:r>
              <a:rPr lang="en-GB" sz="2000" dirty="0">
                <a:cs typeface="+mn-cs"/>
              </a:rPr>
              <a:t>”.  It’s followed by a that- clause (although “that” can be omitted).</a:t>
            </a:r>
          </a:p>
        </p:txBody>
      </p:sp>
      <p:sp>
        <p:nvSpPr>
          <p:cNvPr id="4" name="3 CuadroTexto"/>
          <p:cNvSpPr txBox="1"/>
          <p:nvPr/>
        </p:nvSpPr>
        <p:spPr>
          <a:xfrm>
            <a:off x="346075" y="3954463"/>
            <a:ext cx="8821738" cy="1938337"/>
          </a:xfrm>
          <a:prstGeom prst="rect">
            <a:avLst/>
          </a:prstGeom>
          <a:noFill/>
        </p:spPr>
        <p:txBody>
          <a:bodyPr>
            <a:spAutoFit/>
          </a:bodyPr>
          <a:lstStyle/>
          <a:p>
            <a:pPr>
              <a:lnSpc>
                <a:spcPct val="150000"/>
              </a:lnSpc>
              <a:defRPr/>
            </a:pPr>
            <a:r>
              <a:rPr lang="en-GB" sz="2000" dirty="0">
                <a:cs typeface="+mn-cs"/>
              </a:rPr>
              <a:t>“</a:t>
            </a:r>
            <a:r>
              <a:rPr lang="en-GB" sz="2000" b="1" dirty="0">
                <a:solidFill>
                  <a:schemeClr val="accent2">
                    <a:lumMod val="75000"/>
                  </a:schemeClr>
                </a:solidFill>
                <a:cs typeface="+mn-cs"/>
              </a:rPr>
              <a:t>If only</a:t>
            </a:r>
            <a:r>
              <a:rPr lang="en-GB" sz="2000" dirty="0">
                <a:cs typeface="+mn-cs"/>
              </a:rPr>
              <a:t>” has the same meaning as “I wish” but it’s more emphatic. Its equivalent in Spanish is “</a:t>
            </a:r>
            <a:r>
              <a:rPr lang="en-GB" sz="2000" dirty="0" err="1">
                <a:cs typeface="+mn-cs"/>
              </a:rPr>
              <a:t>ojalá</a:t>
            </a:r>
            <a:r>
              <a:rPr lang="en-GB" sz="2000" dirty="0">
                <a:cs typeface="+mn-cs"/>
              </a:rPr>
              <a:t>” (whatever the object is) or “</a:t>
            </a:r>
            <a:r>
              <a:rPr lang="en-GB" sz="2000" dirty="0" err="1">
                <a:cs typeface="+mn-cs"/>
              </a:rPr>
              <a:t>si</a:t>
            </a:r>
            <a:r>
              <a:rPr lang="en-GB" sz="2000" dirty="0">
                <a:cs typeface="+mn-cs"/>
              </a:rPr>
              <a:t> al </a:t>
            </a:r>
            <a:r>
              <a:rPr lang="en-GB" sz="2000" dirty="0" err="1">
                <a:cs typeface="+mn-cs"/>
              </a:rPr>
              <a:t>menos</a:t>
            </a:r>
            <a:r>
              <a:rPr lang="en-GB" sz="2000" dirty="0">
                <a:cs typeface="+mn-cs"/>
              </a:rPr>
              <a:t>”. The clause with “if only” often stands alone, without a main clause.</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60363" y="765175"/>
            <a:ext cx="8424862" cy="2308225"/>
          </a:xfrm>
          <a:prstGeom prst="rect">
            <a:avLst/>
          </a:prstGeom>
        </p:spPr>
        <p:txBody>
          <a:bodyPr>
            <a:spAutoFit/>
          </a:bodyPr>
          <a:lstStyle/>
          <a:p>
            <a:pPr>
              <a:defRPr/>
            </a:pPr>
            <a:r>
              <a:rPr lang="en-US" sz="2400" b="1" i="1" dirty="0">
                <a:solidFill>
                  <a:srgbClr val="002060"/>
                </a:solidFill>
                <a:effectLst>
                  <a:outerShdw blurRad="38100" dist="38100" dir="2700000" algn="tl">
                    <a:srgbClr val="000000">
                      <a:alpha val="43137"/>
                    </a:srgbClr>
                  </a:outerShdw>
                </a:effectLst>
                <a:cs typeface="+mn-cs"/>
              </a:rPr>
              <a:t>Real conditionals: </a:t>
            </a:r>
          </a:p>
          <a:p>
            <a:pPr marL="285750" indent="-285750">
              <a:spcBef>
                <a:spcPts val="600"/>
              </a:spcBef>
              <a:buFont typeface="Courier New" pitchFamily="49" charset="0"/>
              <a:buChar char="o"/>
              <a:defRPr/>
            </a:pPr>
            <a:r>
              <a:rPr lang="en-US" sz="2400" b="1" i="1" dirty="0">
                <a:solidFill>
                  <a:schemeClr val="accent1">
                    <a:lumMod val="75000"/>
                  </a:schemeClr>
                </a:solidFill>
                <a:effectLst>
                  <a:outerShdw blurRad="38100" dist="38100" dir="2700000" algn="tl">
                    <a:srgbClr val="000000">
                      <a:alpha val="43137"/>
                    </a:srgbClr>
                  </a:outerShdw>
                </a:effectLst>
                <a:cs typeface="+mn-cs"/>
              </a:rPr>
              <a:t>Zero Conditional</a:t>
            </a:r>
            <a:r>
              <a:rPr lang="en-US" sz="2400" dirty="0">
                <a:cs typeface="+mn-cs"/>
              </a:rPr>
              <a:t>: </a:t>
            </a:r>
          </a:p>
          <a:p>
            <a:pPr marL="285750" indent="-285750">
              <a:spcBef>
                <a:spcPts val="600"/>
              </a:spcBef>
              <a:buFont typeface="Courier New" pitchFamily="49" charset="0"/>
              <a:buChar char="o"/>
              <a:defRPr/>
            </a:pPr>
            <a:r>
              <a:rPr lang="en-US" sz="2400" dirty="0">
                <a:solidFill>
                  <a:schemeClr val="accent1">
                    <a:lumMod val="75000"/>
                  </a:schemeClr>
                </a:solidFill>
                <a:cs typeface="+mn-cs"/>
              </a:rPr>
              <a:t>If someone </a:t>
            </a:r>
            <a:r>
              <a:rPr lang="en-US" sz="2400" u="sng" dirty="0">
                <a:solidFill>
                  <a:schemeClr val="accent1">
                    <a:lumMod val="75000"/>
                  </a:schemeClr>
                </a:solidFill>
                <a:cs typeface="+mn-cs"/>
              </a:rPr>
              <a:t>breaks</a:t>
            </a:r>
            <a:r>
              <a:rPr lang="en-US" sz="2400" dirty="0">
                <a:solidFill>
                  <a:schemeClr val="accent1">
                    <a:lumMod val="75000"/>
                  </a:schemeClr>
                </a:solidFill>
                <a:cs typeface="+mn-cs"/>
              </a:rPr>
              <a:t> a window, an alarm </a:t>
            </a:r>
            <a:r>
              <a:rPr lang="en-US" sz="2400" u="sng" dirty="0">
                <a:solidFill>
                  <a:schemeClr val="accent1">
                    <a:lumMod val="75000"/>
                  </a:schemeClr>
                </a:solidFill>
                <a:cs typeface="+mn-cs"/>
              </a:rPr>
              <a:t>goes</a:t>
            </a:r>
            <a:r>
              <a:rPr lang="en-US" sz="2400" dirty="0">
                <a:solidFill>
                  <a:schemeClr val="accent1">
                    <a:lumMod val="75000"/>
                  </a:schemeClr>
                </a:solidFill>
                <a:cs typeface="+mn-cs"/>
              </a:rPr>
              <a:t> off. </a:t>
            </a:r>
          </a:p>
          <a:p>
            <a:pPr marL="285750" indent="-285750">
              <a:spcBef>
                <a:spcPts val="600"/>
              </a:spcBef>
              <a:buFont typeface="Courier New" pitchFamily="49" charset="0"/>
              <a:buChar char="o"/>
              <a:defRPr/>
            </a:pPr>
            <a:r>
              <a:rPr lang="en-US" sz="2400" b="1" i="1" dirty="0">
                <a:solidFill>
                  <a:srgbClr val="00B050"/>
                </a:solidFill>
                <a:effectLst>
                  <a:outerShdw blurRad="38100" dist="38100" dir="2700000" algn="tl">
                    <a:srgbClr val="000000">
                      <a:alpha val="43137"/>
                    </a:srgbClr>
                  </a:outerShdw>
                </a:effectLst>
                <a:cs typeface="+mn-cs"/>
              </a:rPr>
              <a:t>First Conditional</a:t>
            </a:r>
            <a:r>
              <a:rPr lang="en-US" sz="2400" dirty="0">
                <a:cs typeface="+mn-cs"/>
              </a:rPr>
              <a:t>: </a:t>
            </a:r>
          </a:p>
          <a:p>
            <a:pPr marL="285750" indent="-285750">
              <a:spcBef>
                <a:spcPts val="600"/>
              </a:spcBef>
              <a:buFont typeface="Courier New" pitchFamily="49" charset="0"/>
              <a:buChar char="o"/>
              <a:defRPr/>
            </a:pPr>
            <a:r>
              <a:rPr lang="en-US" sz="2400" dirty="0">
                <a:solidFill>
                  <a:srgbClr val="00B050"/>
                </a:solidFill>
                <a:cs typeface="+mn-cs"/>
              </a:rPr>
              <a:t>If I </a:t>
            </a:r>
            <a:r>
              <a:rPr lang="en-US" sz="2400" u="sng" dirty="0">
                <a:solidFill>
                  <a:srgbClr val="00B050"/>
                </a:solidFill>
                <a:cs typeface="+mn-cs"/>
              </a:rPr>
              <a:t>miss</a:t>
            </a:r>
            <a:r>
              <a:rPr lang="en-US" sz="2400" dirty="0">
                <a:solidFill>
                  <a:srgbClr val="00B050"/>
                </a:solidFill>
                <a:cs typeface="+mn-cs"/>
              </a:rPr>
              <a:t> the bus tonight, </a:t>
            </a:r>
            <a:r>
              <a:rPr lang="en-US" sz="2400" u="sng" dirty="0">
                <a:solidFill>
                  <a:srgbClr val="00B050"/>
                </a:solidFill>
                <a:cs typeface="+mn-cs"/>
              </a:rPr>
              <a:t>I'll take </a:t>
            </a:r>
            <a:r>
              <a:rPr lang="en-US" sz="2400" dirty="0">
                <a:solidFill>
                  <a:srgbClr val="00B050"/>
                </a:solidFill>
                <a:cs typeface="+mn-cs"/>
              </a:rPr>
              <a:t>a taxi instead. </a:t>
            </a:r>
            <a:endParaRPr lang="en-GB" sz="2400" dirty="0">
              <a:solidFill>
                <a:srgbClr val="00B050"/>
              </a:solidFill>
              <a:cs typeface="+mn-cs"/>
            </a:endParaRPr>
          </a:p>
        </p:txBody>
      </p:sp>
      <p:sp>
        <p:nvSpPr>
          <p:cNvPr id="5" name="4 Rectángulo"/>
          <p:cNvSpPr/>
          <p:nvPr/>
        </p:nvSpPr>
        <p:spPr>
          <a:xfrm>
            <a:off x="374650" y="3141663"/>
            <a:ext cx="8518525" cy="3276600"/>
          </a:xfrm>
          <a:prstGeom prst="rect">
            <a:avLst/>
          </a:prstGeom>
        </p:spPr>
        <p:txBody>
          <a:bodyPr>
            <a:spAutoFit/>
          </a:bodyPr>
          <a:lstStyle/>
          <a:p>
            <a:pPr>
              <a:defRPr/>
            </a:pPr>
            <a:r>
              <a:rPr lang="en-US" sz="2400" b="1" i="1" dirty="0">
                <a:solidFill>
                  <a:srgbClr val="002060"/>
                </a:solidFill>
                <a:effectLst>
                  <a:outerShdw blurRad="38100" dist="38100" dir="2700000" algn="tl">
                    <a:srgbClr val="000000">
                      <a:alpha val="43137"/>
                    </a:srgbClr>
                  </a:outerShdw>
                </a:effectLst>
                <a:cs typeface="+mn-cs"/>
              </a:rPr>
              <a:t>Unreal conditionals: </a:t>
            </a:r>
          </a:p>
          <a:p>
            <a:pPr marL="285750" indent="-285750">
              <a:spcBef>
                <a:spcPts val="300"/>
              </a:spcBef>
              <a:buFont typeface="Courier New" pitchFamily="49" charset="0"/>
              <a:buChar char="o"/>
              <a:defRPr/>
            </a:pPr>
            <a:r>
              <a:rPr lang="en-US" sz="2400" b="1" i="1" dirty="0">
                <a:solidFill>
                  <a:srgbClr val="FF00FF"/>
                </a:solidFill>
                <a:effectLst>
                  <a:outerShdw blurRad="38100" dist="38100" dir="2700000" algn="tl">
                    <a:srgbClr val="000000">
                      <a:alpha val="43137"/>
                    </a:srgbClr>
                  </a:outerShdw>
                </a:effectLst>
                <a:cs typeface="+mn-cs"/>
              </a:rPr>
              <a:t>Second Conditional</a:t>
            </a:r>
            <a:r>
              <a:rPr lang="en-US" sz="2400" dirty="0">
                <a:solidFill>
                  <a:srgbClr val="FF00FF"/>
                </a:solidFill>
                <a:cs typeface="+mn-cs"/>
              </a:rPr>
              <a:t>: </a:t>
            </a:r>
          </a:p>
          <a:p>
            <a:pPr>
              <a:spcBef>
                <a:spcPts val="300"/>
              </a:spcBef>
              <a:tabLst>
                <a:tab pos="266700" algn="l"/>
              </a:tabLst>
              <a:defRPr/>
            </a:pPr>
            <a:r>
              <a:rPr lang="en-US" sz="2400" dirty="0">
                <a:solidFill>
                  <a:srgbClr val="0070C0"/>
                </a:solidFill>
                <a:cs typeface="+mn-cs"/>
              </a:rPr>
              <a:t>	</a:t>
            </a:r>
            <a:r>
              <a:rPr lang="en-US" sz="2400" dirty="0">
                <a:solidFill>
                  <a:srgbClr val="FF00FF"/>
                </a:solidFill>
                <a:cs typeface="+mn-cs"/>
              </a:rPr>
              <a:t>If I </a:t>
            </a:r>
            <a:r>
              <a:rPr lang="en-US" sz="2400" u="sng" dirty="0">
                <a:solidFill>
                  <a:srgbClr val="FF00FF"/>
                </a:solidFill>
                <a:cs typeface="+mn-cs"/>
              </a:rPr>
              <a:t>owned</a:t>
            </a:r>
            <a:r>
              <a:rPr lang="en-US" sz="2400" dirty="0">
                <a:solidFill>
                  <a:srgbClr val="FF00FF"/>
                </a:solidFill>
                <a:cs typeface="+mn-cs"/>
              </a:rPr>
              <a:t> a car, I </a:t>
            </a:r>
            <a:r>
              <a:rPr lang="en-US" sz="2400" u="sng" dirty="0">
                <a:solidFill>
                  <a:srgbClr val="FF00FF"/>
                </a:solidFill>
                <a:cs typeface="+mn-cs"/>
              </a:rPr>
              <a:t>would drive </a:t>
            </a:r>
            <a:r>
              <a:rPr lang="en-US" sz="2400" dirty="0">
                <a:solidFill>
                  <a:srgbClr val="FF00FF"/>
                </a:solidFill>
                <a:cs typeface="+mn-cs"/>
              </a:rPr>
              <a:t>to work. </a:t>
            </a:r>
          </a:p>
          <a:p>
            <a:pPr marL="285750" indent="-285750">
              <a:spcBef>
                <a:spcPts val="300"/>
              </a:spcBef>
              <a:buFont typeface="Courier New" pitchFamily="49" charset="0"/>
              <a:buChar char="o"/>
              <a:defRPr/>
            </a:pPr>
            <a:r>
              <a:rPr lang="en-US" sz="2400" b="1" i="1" dirty="0">
                <a:solidFill>
                  <a:srgbClr val="6600CC"/>
                </a:solidFill>
                <a:effectLst>
                  <a:outerShdw blurRad="38100" dist="38100" dir="2700000" algn="tl">
                    <a:srgbClr val="000000">
                      <a:alpha val="43137"/>
                    </a:srgbClr>
                  </a:outerShdw>
                </a:effectLst>
                <a:cs typeface="+mn-cs"/>
              </a:rPr>
              <a:t>Third Conditional: </a:t>
            </a:r>
          </a:p>
          <a:p>
            <a:pPr>
              <a:spcBef>
                <a:spcPts val="300"/>
              </a:spcBef>
              <a:tabLst>
                <a:tab pos="355600" algn="l"/>
              </a:tabLst>
              <a:defRPr/>
            </a:pPr>
            <a:r>
              <a:rPr lang="en-US" sz="2400" dirty="0">
                <a:cs typeface="+mn-cs"/>
              </a:rPr>
              <a:t>	</a:t>
            </a:r>
            <a:r>
              <a:rPr lang="en-US" sz="2300" dirty="0">
                <a:solidFill>
                  <a:srgbClr val="6600CC"/>
                </a:solidFill>
                <a:cs typeface="+mn-cs"/>
              </a:rPr>
              <a:t>If I </a:t>
            </a:r>
            <a:r>
              <a:rPr lang="en-US" sz="2300" u="sng" dirty="0">
                <a:solidFill>
                  <a:srgbClr val="6600CC"/>
                </a:solidFill>
                <a:cs typeface="+mn-cs"/>
              </a:rPr>
              <a:t>had studied </a:t>
            </a:r>
            <a:r>
              <a:rPr lang="en-US" sz="2300" dirty="0">
                <a:solidFill>
                  <a:srgbClr val="6600CC"/>
                </a:solidFill>
                <a:cs typeface="+mn-cs"/>
              </a:rPr>
              <a:t>harder, I </a:t>
            </a:r>
            <a:r>
              <a:rPr lang="en-US" sz="2300" u="sng" dirty="0">
                <a:solidFill>
                  <a:srgbClr val="6600CC"/>
                </a:solidFill>
                <a:cs typeface="+mn-cs"/>
              </a:rPr>
              <a:t>would have passed </a:t>
            </a:r>
            <a:r>
              <a:rPr lang="en-US" sz="2300" dirty="0">
                <a:solidFill>
                  <a:srgbClr val="6600CC"/>
                </a:solidFill>
                <a:cs typeface="+mn-cs"/>
              </a:rPr>
              <a:t>the test. </a:t>
            </a:r>
          </a:p>
          <a:p>
            <a:pPr marL="285750" indent="-285750">
              <a:spcBef>
                <a:spcPts val="300"/>
              </a:spcBef>
              <a:buFont typeface="Courier New" pitchFamily="49" charset="0"/>
              <a:buChar char="o"/>
              <a:defRPr/>
            </a:pPr>
            <a:r>
              <a:rPr lang="en-US" sz="2400" b="1" i="1" dirty="0">
                <a:solidFill>
                  <a:srgbClr val="FF0000"/>
                </a:solidFill>
                <a:effectLst>
                  <a:outerShdw blurRad="38100" dist="38100" dir="2700000" algn="tl">
                    <a:srgbClr val="000000">
                      <a:alpha val="43137"/>
                    </a:srgbClr>
                  </a:outerShdw>
                </a:effectLst>
                <a:cs typeface="+mn-cs"/>
              </a:rPr>
              <a:t>Mixed Conditional: </a:t>
            </a:r>
          </a:p>
          <a:p>
            <a:pPr>
              <a:spcBef>
                <a:spcPts val="300"/>
              </a:spcBef>
              <a:tabLst>
                <a:tab pos="361950" algn="l"/>
                <a:tab pos="1974850" algn="l"/>
              </a:tabLst>
              <a:defRPr/>
            </a:pPr>
            <a:r>
              <a:rPr lang="en-US" sz="2400" dirty="0">
                <a:solidFill>
                  <a:srgbClr val="FF0000"/>
                </a:solidFill>
                <a:cs typeface="+mn-cs"/>
              </a:rPr>
              <a:t>	If I </a:t>
            </a:r>
            <a:r>
              <a:rPr lang="en-US" sz="2400" u="sng" dirty="0">
                <a:solidFill>
                  <a:srgbClr val="FF0000"/>
                </a:solidFill>
                <a:cs typeface="+mn-cs"/>
              </a:rPr>
              <a:t>had finished </a:t>
            </a:r>
            <a:r>
              <a:rPr lang="en-US" sz="2400" dirty="0">
                <a:solidFill>
                  <a:srgbClr val="FF0000"/>
                </a:solidFill>
                <a:cs typeface="+mn-cs"/>
              </a:rPr>
              <a:t>my work yesterday, I </a:t>
            </a:r>
            <a:r>
              <a:rPr lang="en-US" sz="2400" u="sng" dirty="0">
                <a:solidFill>
                  <a:srgbClr val="FF0000"/>
                </a:solidFill>
                <a:cs typeface="+mn-cs"/>
              </a:rPr>
              <a:t>wouldn't be </a:t>
            </a:r>
            <a:r>
              <a:rPr lang="en-US" sz="2400" dirty="0">
                <a:solidFill>
                  <a:srgbClr val="FF0000"/>
                </a:solidFill>
                <a:cs typeface="+mn-cs"/>
              </a:rPr>
              <a:t>	so stressed out today. </a:t>
            </a:r>
            <a:endParaRPr lang="en-GB" sz="2400" dirty="0">
              <a:solidFill>
                <a:srgbClr val="FF0000"/>
              </a:solidFill>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noGrp="1"/>
          </p:cNvSpPr>
          <p:nvPr>
            <p:ph type="title"/>
          </p:nvPr>
        </p:nvSpPr>
        <p:spPr>
          <a:xfrm>
            <a:off x="827088" y="260350"/>
            <a:ext cx="7521575" cy="646113"/>
          </a:xfrm>
        </p:spPr>
        <p:txBody>
          <a:bodyPr wrap="square" rtlCol="0">
            <a:spAutoFit/>
          </a:bodyPr>
          <a:lstStyle/>
          <a:p>
            <a:pPr algn="ctr">
              <a:defRPr/>
            </a:pPr>
            <a:r>
              <a:rPr lang="en-GB" sz="3600" b="1" i="1" dirty="0" smtClean="0">
                <a:solidFill>
                  <a:schemeClr val="accent2">
                    <a:lumMod val="75000"/>
                  </a:schemeClr>
                </a:solidFill>
              </a:rPr>
              <a:t>WISH – IF ONLY… (2)</a:t>
            </a:r>
            <a:endParaRPr lang="en-GB" sz="3600" b="1" i="1" dirty="0">
              <a:solidFill>
                <a:schemeClr val="accent2">
                  <a:lumMod val="75000"/>
                </a:schemeClr>
              </a:solidFill>
            </a:endParaRPr>
          </a:p>
        </p:txBody>
      </p:sp>
      <p:sp>
        <p:nvSpPr>
          <p:cNvPr id="4" name="3 Marcador de contenido"/>
          <p:cNvSpPr txBox="1">
            <a:spLocks noGrp="1"/>
          </p:cNvSpPr>
          <p:nvPr>
            <p:ph idx="1"/>
          </p:nvPr>
        </p:nvSpPr>
        <p:spPr>
          <a:xfrm>
            <a:off x="250825" y="1196975"/>
            <a:ext cx="8713788" cy="5386388"/>
          </a:xfrm>
        </p:spPr>
        <p:txBody>
          <a:bodyPr wrap="square" rtlCol="0">
            <a:spAutoFit/>
          </a:bodyPr>
          <a:lstStyle/>
          <a:p>
            <a:pPr>
              <a:defRPr/>
            </a:pPr>
            <a:r>
              <a:rPr lang="en-GB" sz="2400" dirty="0" smtClean="0">
                <a:cs typeface="Arial" pitchFamily="34" charset="0"/>
              </a:rPr>
              <a:t>Both “</a:t>
            </a:r>
            <a:r>
              <a:rPr lang="en-GB" sz="2400" dirty="0" smtClean="0">
                <a:solidFill>
                  <a:schemeClr val="accent2">
                    <a:lumMod val="75000"/>
                  </a:schemeClr>
                </a:solidFill>
                <a:cs typeface="Arial" pitchFamily="34" charset="0"/>
              </a:rPr>
              <a:t>wish</a:t>
            </a:r>
            <a:r>
              <a:rPr lang="en-GB" sz="2400" dirty="0" smtClean="0">
                <a:cs typeface="Arial" pitchFamily="34" charset="0"/>
              </a:rPr>
              <a:t>” and “</a:t>
            </a:r>
            <a:r>
              <a:rPr lang="en-GB" sz="2400" dirty="0" smtClean="0">
                <a:solidFill>
                  <a:schemeClr val="accent2">
                    <a:lumMod val="75000"/>
                  </a:schemeClr>
                </a:solidFill>
                <a:cs typeface="Arial" pitchFamily="34" charset="0"/>
              </a:rPr>
              <a:t>if only</a:t>
            </a:r>
            <a:r>
              <a:rPr lang="en-GB" sz="2400" dirty="0" smtClean="0">
                <a:cs typeface="Arial" pitchFamily="34" charset="0"/>
              </a:rPr>
              <a:t>” can be used with:</a:t>
            </a:r>
          </a:p>
          <a:p>
            <a:pPr marL="0" indent="0">
              <a:buFont typeface="Wingdings" pitchFamily="2" charset="2"/>
              <a:buNone/>
              <a:defRPr/>
            </a:pPr>
            <a:r>
              <a:rPr lang="en-GB" sz="1800" dirty="0" smtClean="0">
                <a:solidFill>
                  <a:srgbClr val="FF5050"/>
                </a:solidFill>
                <a:cs typeface="Arial" pitchFamily="34" charset="0"/>
              </a:rPr>
              <a:t>a) </a:t>
            </a:r>
            <a:r>
              <a:rPr lang="en-GB" sz="2000" b="1" dirty="0" smtClean="0">
                <a:cs typeface="Arial" pitchFamily="34" charset="0"/>
              </a:rPr>
              <a:t>Past simple (to talk about the present events. It expresses regret that things are not different) </a:t>
            </a:r>
            <a:r>
              <a:rPr lang="en-GB" sz="2000" dirty="0" smtClean="0">
                <a:cs typeface="Arial" pitchFamily="34" charset="0"/>
              </a:rPr>
              <a:t>: </a:t>
            </a:r>
            <a:br>
              <a:rPr lang="en-GB" sz="2000" dirty="0" smtClean="0">
                <a:cs typeface="Arial" pitchFamily="34" charset="0"/>
              </a:rPr>
            </a:br>
            <a:r>
              <a:rPr lang="en-GB" sz="2000" i="1" dirty="0" smtClean="0">
                <a:solidFill>
                  <a:schemeClr val="accent2">
                    <a:lumMod val="75000"/>
                  </a:schemeClr>
                </a:solidFill>
                <a:cs typeface="Arial" pitchFamily="34" charset="0"/>
              </a:rPr>
              <a:t>I wish / If only I had a better job.            I wish I was taller.</a:t>
            </a:r>
          </a:p>
          <a:p>
            <a:pPr marL="0" indent="0">
              <a:buFont typeface="Wingdings" pitchFamily="2" charset="2"/>
              <a:buNone/>
              <a:tabLst>
                <a:tab pos="361950" algn="l"/>
              </a:tabLst>
              <a:defRPr/>
            </a:pPr>
            <a:r>
              <a:rPr lang="en-GB" sz="2000" b="1" dirty="0" smtClean="0">
                <a:cs typeface="Arial" pitchFamily="34" charset="0"/>
              </a:rPr>
              <a:t>	Remember! To be in the past: always “were</a:t>
            </a:r>
            <a:r>
              <a:rPr lang="en-GB" sz="2000" dirty="0" smtClean="0">
                <a:cs typeface="Arial" pitchFamily="34" charset="0"/>
              </a:rPr>
              <a:t>”: </a:t>
            </a:r>
            <a:r>
              <a:rPr lang="en-GB" sz="2000" i="1" dirty="0" smtClean="0">
                <a:solidFill>
                  <a:schemeClr val="accent2">
                    <a:lumMod val="75000"/>
                  </a:schemeClr>
                </a:solidFill>
                <a:cs typeface="Arial" pitchFamily="34" charset="0"/>
              </a:rPr>
              <a:t>I wish were that simple!</a:t>
            </a:r>
          </a:p>
          <a:p>
            <a:pPr marL="0" indent="0">
              <a:buFont typeface="Wingdings" pitchFamily="2" charset="2"/>
              <a:buNone/>
              <a:defRPr/>
            </a:pPr>
            <a:r>
              <a:rPr lang="en-GB" sz="1800" dirty="0" smtClean="0">
                <a:solidFill>
                  <a:srgbClr val="FF5050"/>
                </a:solidFill>
                <a:cs typeface="Arial" pitchFamily="34" charset="0"/>
              </a:rPr>
              <a:t>b) </a:t>
            </a:r>
            <a:r>
              <a:rPr lang="en-GB" sz="2000" b="1" dirty="0" smtClean="0">
                <a:cs typeface="Arial" pitchFamily="34" charset="0"/>
              </a:rPr>
              <a:t>Past Perfect (to talk about the past</a:t>
            </a:r>
            <a:r>
              <a:rPr lang="en-GB" sz="2000" dirty="0" smtClean="0">
                <a:cs typeface="Arial" pitchFamily="34" charset="0"/>
              </a:rPr>
              <a:t> </a:t>
            </a:r>
            <a:r>
              <a:rPr lang="en-GB" sz="2000" b="1" dirty="0" smtClean="0">
                <a:cs typeface="Arial" pitchFamily="34" charset="0"/>
              </a:rPr>
              <a:t>and it expresses regret about them.)</a:t>
            </a:r>
          </a:p>
          <a:p>
            <a:pPr marL="0" indent="0">
              <a:buFont typeface="Wingdings" pitchFamily="2" charset="2"/>
              <a:buNone/>
              <a:tabLst>
                <a:tab pos="361950" algn="l"/>
              </a:tabLst>
              <a:defRPr/>
            </a:pPr>
            <a:r>
              <a:rPr lang="en-GB" sz="2000" i="1" dirty="0">
                <a:cs typeface="Arial" pitchFamily="34" charset="0"/>
              </a:rPr>
              <a:t>	</a:t>
            </a:r>
            <a:r>
              <a:rPr lang="en-GB" sz="2000" i="1" dirty="0" smtClean="0">
                <a:solidFill>
                  <a:schemeClr val="accent2">
                    <a:lumMod val="75000"/>
                  </a:schemeClr>
                </a:solidFill>
                <a:cs typeface="Arial" pitchFamily="34" charset="0"/>
              </a:rPr>
              <a:t>Oh,</a:t>
            </a:r>
            <a:r>
              <a:rPr lang="en-GB" sz="2000" i="1" dirty="0" smtClean="0">
                <a:cs typeface="Arial" pitchFamily="34" charset="0"/>
              </a:rPr>
              <a:t> </a:t>
            </a:r>
            <a:r>
              <a:rPr lang="en-GB" sz="2000" i="1" dirty="0" smtClean="0">
                <a:solidFill>
                  <a:schemeClr val="accent2">
                    <a:lumMod val="75000"/>
                  </a:schemeClr>
                </a:solidFill>
                <a:cs typeface="Arial" pitchFamily="34" charset="0"/>
              </a:rPr>
              <a:t>I wasn’t expecting you. I wish you had called before coming over.</a:t>
            </a:r>
          </a:p>
          <a:p>
            <a:pPr marL="0" indent="0">
              <a:buFont typeface="Wingdings" pitchFamily="2" charset="2"/>
              <a:buNone/>
              <a:tabLst>
                <a:tab pos="361950" algn="l"/>
              </a:tabLst>
              <a:defRPr/>
            </a:pPr>
            <a:r>
              <a:rPr lang="en-GB" sz="2000" i="1" dirty="0">
                <a:solidFill>
                  <a:schemeClr val="accent2">
                    <a:lumMod val="75000"/>
                  </a:schemeClr>
                </a:solidFill>
                <a:cs typeface="Arial" pitchFamily="34" charset="0"/>
              </a:rPr>
              <a:t>	</a:t>
            </a:r>
            <a:r>
              <a:rPr lang="en-GB" sz="2000" i="1" dirty="0" smtClean="0">
                <a:solidFill>
                  <a:schemeClr val="accent2">
                    <a:lumMod val="75000"/>
                  </a:schemeClr>
                </a:solidFill>
                <a:cs typeface="Arial" pitchFamily="34" charset="0"/>
              </a:rPr>
              <a:t>If only she hadn’t told the police, everything would have been all right.</a:t>
            </a:r>
          </a:p>
          <a:p>
            <a:pPr marL="0" indent="0">
              <a:buFont typeface="Wingdings" pitchFamily="2" charset="2"/>
              <a:buNone/>
              <a:defRPr/>
            </a:pPr>
            <a:r>
              <a:rPr lang="en-GB" sz="1800" dirty="0" smtClean="0">
                <a:solidFill>
                  <a:srgbClr val="FF5050"/>
                </a:solidFill>
                <a:cs typeface="Arial" pitchFamily="34" charset="0"/>
              </a:rPr>
              <a:t>c) </a:t>
            </a:r>
            <a:r>
              <a:rPr lang="en-GB" sz="2000" b="1" i="1" dirty="0" smtClean="0">
                <a:cs typeface="Arial" pitchFamily="34" charset="0"/>
              </a:rPr>
              <a:t>Could / Would + infinitive</a:t>
            </a:r>
            <a:r>
              <a:rPr lang="en-GB" sz="2000" i="1" dirty="0">
                <a:cs typeface="Arial" pitchFamily="34" charset="0"/>
              </a:rPr>
              <a:t> </a:t>
            </a:r>
            <a:r>
              <a:rPr lang="en-GB" sz="2000" b="1" i="1" dirty="0" smtClean="0">
                <a:cs typeface="Arial" pitchFamily="34" charset="0"/>
              </a:rPr>
              <a:t>(</a:t>
            </a:r>
            <a:r>
              <a:rPr lang="en-GB" sz="2000" b="1" dirty="0" smtClean="0">
                <a:cs typeface="Arial" pitchFamily="34" charset="0"/>
              </a:rPr>
              <a:t>We’re not happy about a situation (regret, annoyance) and we wish it changes in the </a:t>
            </a:r>
            <a:r>
              <a:rPr lang="en-GB" sz="2000" b="1" u="sng" dirty="0" smtClean="0">
                <a:cs typeface="Arial" pitchFamily="34" charset="0"/>
              </a:rPr>
              <a:t>future)</a:t>
            </a:r>
            <a:r>
              <a:rPr lang="en-GB" sz="2000" dirty="0" smtClean="0">
                <a:cs typeface="Arial" pitchFamily="34" charset="0"/>
              </a:rPr>
              <a:t>.</a:t>
            </a:r>
          </a:p>
          <a:p>
            <a:pPr marL="0" indent="0">
              <a:buFont typeface="Wingdings" pitchFamily="2" charset="2"/>
              <a:buNone/>
              <a:defRPr/>
            </a:pPr>
            <a:r>
              <a:rPr lang="en-GB" sz="2000" dirty="0" smtClean="0">
                <a:solidFill>
                  <a:srgbClr val="0000FF"/>
                </a:solidFill>
                <a:cs typeface="Arial" pitchFamily="34" charset="0"/>
              </a:rPr>
              <a:t>	</a:t>
            </a:r>
            <a:r>
              <a:rPr lang="en-GB" sz="2000" i="1" dirty="0" smtClean="0">
                <a:solidFill>
                  <a:srgbClr val="0000FF"/>
                </a:solidFill>
                <a:cs typeface="Arial" pitchFamily="34" charset="0"/>
              </a:rPr>
              <a:t>I wish I could afford it.          If only it would stop raining!</a:t>
            </a:r>
          </a:p>
          <a:p>
            <a:pPr marL="0" indent="0">
              <a:buFont typeface="Wingdings" pitchFamily="2" charset="2"/>
              <a:buNone/>
              <a:defRPr/>
            </a:pPr>
            <a:r>
              <a:rPr lang="en-GB" sz="2000" i="1" dirty="0">
                <a:solidFill>
                  <a:srgbClr val="0000FF"/>
                </a:solidFill>
                <a:cs typeface="Arial" pitchFamily="34" charset="0"/>
              </a:rPr>
              <a:t>	</a:t>
            </a:r>
            <a:r>
              <a:rPr lang="en-GB" sz="2000" i="1" dirty="0" smtClean="0">
                <a:solidFill>
                  <a:srgbClr val="0000FF"/>
                </a:solidFill>
                <a:cs typeface="Arial" pitchFamily="34" charset="0"/>
              </a:rPr>
              <a:t>Everybody wishes you would go home. (Why don’t you go home?)</a:t>
            </a:r>
          </a:p>
          <a:p>
            <a:pPr marL="0" indent="0">
              <a:buFont typeface="Wingdings" pitchFamily="2" charset="2"/>
              <a:buNone/>
              <a:defRPr/>
            </a:pPr>
            <a:r>
              <a:rPr lang="en-GB" sz="2000" i="1" dirty="0" smtClean="0">
                <a:cs typeface="Arial" pitchFamily="34" charset="0"/>
              </a:rPr>
              <a:t>If the subject is “I” or ”we” =&gt; “could” is often used.</a:t>
            </a:r>
          </a:p>
          <a:p>
            <a:pPr marL="0" indent="0">
              <a:buFont typeface="Wingdings" pitchFamily="2" charset="2"/>
              <a:buNone/>
              <a:defRPr/>
            </a:pPr>
            <a:r>
              <a:rPr lang="en-GB" sz="2000" i="1" dirty="0" smtClean="0">
                <a:solidFill>
                  <a:srgbClr val="0000FF"/>
                </a:solidFill>
                <a:cs typeface="Arial" pitchFamily="34" charset="0"/>
              </a:rPr>
              <a:t>	I wish our sales would improve &lt;=&gt; I wish we could go together.</a:t>
            </a:r>
            <a:endParaRPr lang="en-GB" sz="2000" i="1" dirty="0">
              <a:solidFill>
                <a:srgbClr val="0000FF"/>
              </a:solidFill>
              <a:cs typeface="Arial" pitchFamily="34"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fade">
                                      <p:cBhvr>
                                        <p:cTn id="26" dur="500"/>
                                        <p:tgtEl>
                                          <p:spTgt spid="4">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fade">
                                      <p:cBhvr>
                                        <p:cTn id="29" dur="500"/>
                                        <p:tgtEl>
                                          <p:spTgt spid="4">
                                            <p:txEl>
                                              <p:pRg st="5" end="5"/>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fade">
                                      <p:cBhvr>
                                        <p:cTn id="34" dur="500"/>
                                        <p:tgtEl>
                                          <p:spTgt spid="4">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8" end="8"/>
                                            </p:txEl>
                                          </p:spTgt>
                                        </p:tgtEl>
                                        <p:attrNameLst>
                                          <p:attrName>style.visibility</p:attrName>
                                        </p:attrNameLst>
                                      </p:cBhvr>
                                      <p:to>
                                        <p:strVal val="visible"/>
                                      </p:to>
                                    </p:set>
                                    <p:animEffect transition="in" filter="fade">
                                      <p:cBhvr>
                                        <p:cTn id="40" dur="500"/>
                                        <p:tgtEl>
                                          <p:spTgt spid="4">
                                            <p:txEl>
                                              <p:pRg st="8" end="8"/>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4">
                                            <p:txEl>
                                              <p:pRg st="10" end="10"/>
                                            </p:txEl>
                                          </p:spTgt>
                                        </p:tgtEl>
                                        <p:attrNameLst>
                                          <p:attrName>style.visibility</p:attrName>
                                        </p:attrNameLst>
                                      </p:cBhvr>
                                      <p:to>
                                        <p:strVal val="visible"/>
                                      </p:to>
                                    </p:set>
                                    <p:animEffect transition="in" filter="fade">
                                      <p:cBhvr>
                                        <p:cTn id="4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163" y="0"/>
            <a:ext cx="9174163" cy="6786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36912"/>
            <a:ext cx="8229600" cy="922114"/>
          </a:xfrm>
        </p:spPr>
        <p:style>
          <a:lnRef idx="2">
            <a:schemeClr val="accent1"/>
          </a:lnRef>
          <a:fillRef idx="1">
            <a:schemeClr val="lt1"/>
          </a:fillRef>
          <a:effectRef idx="0">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GB"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END!</a:t>
            </a:r>
            <a:br>
              <a:rPr lang="en-GB"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GB"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4275" name="2 Marcador de contenido"/>
          <p:cNvSpPr>
            <a:spLocks noGrp="1"/>
          </p:cNvSpPr>
          <p:nvPr>
            <p:ph idx="1"/>
          </p:nvPr>
        </p:nvSpPr>
        <p:spPr bwMode="auto">
          <a:xfrm>
            <a:off x="395288" y="5516563"/>
            <a:ext cx="8374062" cy="893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Wingdings" pitchFamily="2" charset="2"/>
              <a:buNone/>
            </a:pPr>
            <a:r>
              <a:rPr lang="en-GB" sz="2400" smtClean="0"/>
              <a:t>Thanks to Shayna Oliveira  (Advance Grammar Course www.espressoenglish.net). Her book has been a great help!</a:t>
            </a:r>
          </a:p>
        </p:txBody>
      </p:sp>
    </p:spTree>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a:solidFill>
                  <a:schemeClr val="bg1"/>
                </a:solidFill>
              </a:rPr>
              <a:t>ZERO CONDITIONAL</a:t>
            </a:r>
          </a:p>
        </p:txBody>
      </p:sp>
      <p:sp>
        <p:nvSpPr>
          <p:cNvPr id="230403" name="Text Box 3"/>
          <p:cNvSpPr txBox="1">
            <a:spLocks noChangeArrowheads="1"/>
          </p:cNvSpPr>
          <p:nvPr/>
        </p:nvSpPr>
        <p:spPr bwMode="auto">
          <a:xfrm>
            <a:off x="395288" y="1341438"/>
            <a:ext cx="8485187"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solidFill>
                  <a:srgbClr val="000000"/>
                </a:solidFill>
                <a:latin typeface="Arial" charset="0"/>
                <a:cs typeface="Times New Roman" pitchFamily="18" charset="0"/>
              </a:rPr>
              <a:t>  If you </a:t>
            </a:r>
            <a:r>
              <a:rPr lang="en-GB" sz="2400" b="1">
                <a:solidFill>
                  <a:srgbClr val="00B0F0"/>
                </a:solidFill>
                <a:latin typeface="Arial" charset="0"/>
                <a:cs typeface="Times New Roman" pitchFamily="18" charset="0"/>
              </a:rPr>
              <a:t>don’t water</a:t>
            </a:r>
            <a:r>
              <a:rPr lang="en-GB" sz="2400">
                <a:solidFill>
                  <a:srgbClr val="00B0F0"/>
                </a:solidFill>
                <a:latin typeface="Arial" charset="0"/>
                <a:cs typeface="Times New Roman" pitchFamily="18" charset="0"/>
              </a:rPr>
              <a:t> </a:t>
            </a:r>
            <a:r>
              <a:rPr lang="en-GB" sz="2400">
                <a:solidFill>
                  <a:srgbClr val="000000"/>
                </a:solidFill>
                <a:latin typeface="Arial" charset="0"/>
                <a:cs typeface="Times New Roman" pitchFamily="18" charset="0"/>
              </a:rPr>
              <a:t>flowers,  they </a:t>
            </a:r>
            <a:r>
              <a:rPr lang="en-GB" sz="2400" b="1">
                <a:solidFill>
                  <a:srgbClr val="002060"/>
                </a:solidFill>
                <a:latin typeface="Arial" charset="0"/>
                <a:cs typeface="Times New Roman" pitchFamily="18" charset="0"/>
              </a:rPr>
              <a:t>die</a:t>
            </a:r>
            <a:r>
              <a:rPr lang="en-GB" sz="2400">
                <a:solidFill>
                  <a:srgbClr val="000000"/>
                </a:solidFill>
                <a:latin typeface="Arial" charset="0"/>
                <a:cs typeface="Times New Roman" pitchFamily="18" charset="0"/>
              </a:rPr>
              <a:t>.  </a:t>
            </a:r>
          </a:p>
          <a:p>
            <a:pPr eaLnBrk="1" hangingPunct="1">
              <a:lnSpc>
                <a:spcPct val="130000"/>
              </a:lnSpc>
              <a:spcBef>
                <a:spcPts val="1200"/>
              </a:spcBef>
              <a:spcAft>
                <a:spcPts val="600"/>
              </a:spcAft>
            </a:pPr>
            <a:r>
              <a:rPr lang="en-GB" sz="1600">
                <a:solidFill>
                  <a:srgbClr val="000000"/>
                </a:solidFill>
                <a:latin typeface="Arial" charset="0"/>
                <a:cs typeface="Times New Roman" pitchFamily="18" charset="0"/>
              </a:rPr>
              <a:t>	CONDITION	RESULT</a:t>
            </a:r>
          </a:p>
          <a:p>
            <a:pPr eaLnBrk="1" hangingPunct="1">
              <a:lnSpc>
                <a:spcPct val="130000"/>
              </a:lnSpc>
              <a:spcBef>
                <a:spcPct val="30000"/>
              </a:spcBef>
            </a:pPr>
            <a:r>
              <a:rPr lang="en-GB" sz="2400">
                <a:solidFill>
                  <a:srgbClr val="000000"/>
                </a:solidFill>
                <a:latin typeface="Arial" charset="0"/>
                <a:cs typeface="Times New Roman" pitchFamily="18" charset="0"/>
              </a:rPr>
              <a:t>If you </a:t>
            </a:r>
            <a:r>
              <a:rPr lang="en-GB" sz="2400" b="1">
                <a:solidFill>
                  <a:srgbClr val="00B0F0"/>
                </a:solidFill>
                <a:latin typeface="Arial" charset="0"/>
                <a:cs typeface="Times New Roman" pitchFamily="18" charset="0"/>
              </a:rPr>
              <a:t>have</a:t>
            </a:r>
            <a:r>
              <a:rPr lang="en-GB" sz="2400" b="1">
                <a:solidFill>
                  <a:srgbClr val="EA850A"/>
                </a:solidFill>
                <a:latin typeface="Arial" charset="0"/>
                <a:cs typeface="Times New Roman" pitchFamily="18" charset="0"/>
              </a:rPr>
              <a:t> </a:t>
            </a:r>
            <a:r>
              <a:rPr lang="en-GB" sz="2400">
                <a:solidFill>
                  <a:srgbClr val="000000"/>
                </a:solidFill>
                <a:latin typeface="Arial" charset="0"/>
                <a:cs typeface="Times New Roman" pitchFamily="18" charset="0"/>
              </a:rPr>
              <a:t>a headache,      </a:t>
            </a:r>
            <a:r>
              <a:rPr lang="en-GB" sz="2400" b="1">
                <a:solidFill>
                  <a:srgbClr val="002060"/>
                </a:solidFill>
                <a:latin typeface="Arial" charset="0"/>
                <a:cs typeface="Times New Roman" pitchFamily="18" charset="0"/>
              </a:rPr>
              <a:t>stop </a:t>
            </a:r>
            <a:r>
              <a:rPr lang="en-GB" sz="2400">
                <a:solidFill>
                  <a:srgbClr val="000000"/>
                </a:solidFill>
                <a:latin typeface="Arial" charset="0"/>
                <a:cs typeface="Times New Roman" pitchFamily="18" charset="0"/>
              </a:rPr>
              <a:t>watching TV.</a:t>
            </a:r>
          </a:p>
        </p:txBody>
      </p:sp>
      <p:sp>
        <p:nvSpPr>
          <p:cNvPr id="230407" name="Line 7"/>
          <p:cNvSpPr>
            <a:spLocks noChangeShapeType="1"/>
          </p:cNvSpPr>
          <p:nvPr/>
        </p:nvSpPr>
        <p:spPr bwMode="auto">
          <a:xfrm>
            <a:off x="2268538" y="299720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8" name="Line 8"/>
          <p:cNvSpPr>
            <a:spLocks noChangeShapeType="1"/>
          </p:cNvSpPr>
          <p:nvPr/>
        </p:nvSpPr>
        <p:spPr bwMode="auto">
          <a:xfrm>
            <a:off x="5268913" y="2997200"/>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0409" name="Text Box 9"/>
          <p:cNvSpPr txBox="1">
            <a:spLocks noChangeArrowheads="1"/>
          </p:cNvSpPr>
          <p:nvPr/>
        </p:nvSpPr>
        <p:spPr bwMode="auto">
          <a:xfrm>
            <a:off x="468313" y="5157788"/>
            <a:ext cx="813593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solidFill>
                  <a:srgbClr val="000000"/>
                </a:solidFill>
                <a:latin typeface="Arial" charset="0"/>
                <a:cs typeface="Times New Roman" pitchFamily="18" charset="0"/>
              </a:rPr>
              <a:t>With </a:t>
            </a:r>
            <a:r>
              <a:rPr lang="en-GB" sz="2400" u="sng">
                <a:solidFill>
                  <a:srgbClr val="000000"/>
                </a:solidFill>
                <a:latin typeface="Arial" charset="0"/>
                <a:cs typeface="Times New Roman" pitchFamily="18" charset="0"/>
              </a:rPr>
              <a:t>zero</a:t>
            </a:r>
            <a:r>
              <a:rPr lang="en-GB" sz="2400">
                <a:solidFill>
                  <a:srgbClr val="000000"/>
                </a:solidFill>
                <a:latin typeface="Arial" charset="0"/>
                <a:cs typeface="Times New Roman" pitchFamily="18" charset="0"/>
              </a:rPr>
              <a:t> conditional, we express </a:t>
            </a:r>
            <a:r>
              <a:rPr lang="en-GB" sz="2400" b="1">
                <a:solidFill>
                  <a:srgbClr val="EA850A"/>
                </a:solidFill>
                <a:latin typeface="Arial" charset="0"/>
                <a:cs typeface="Times New Roman" pitchFamily="18" charset="0"/>
              </a:rPr>
              <a:t> a general truth </a:t>
            </a:r>
            <a:r>
              <a:rPr lang="en-GB" sz="2400">
                <a:solidFill>
                  <a:srgbClr val="000000"/>
                </a:solidFill>
                <a:latin typeface="Arial" charset="0"/>
                <a:cs typeface="Times New Roman" pitchFamily="18" charset="0"/>
              </a:rPr>
              <a:t>or we give </a:t>
            </a:r>
            <a:r>
              <a:rPr lang="en-GB" sz="2400" b="1">
                <a:solidFill>
                  <a:srgbClr val="EA850A"/>
                </a:solidFill>
                <a:latin typeface="Arial" charset="0"/>
                <a:cs typeface="Times New Roman" pitchFamily="18" charset="0"/>
              </a:rPr>
              <a:t>advice</a:t>
            </a:r>
            <a:r>
              <a:rPr lang="sl-SI" sz="2400">
                <a:solidFill>
                  <a:srgbClr val="000000"/>
                </a:solidFill>
                <a:latin typeface="Arial" charset="0"/>
                <a:cs typeface="Times New Roman" pitchFamily="18" charset="0"/>
              </a:rPr>
              <a:t>.</a:t>
            </a:r>
            <a:endParaRPr lang="en-GB" sz="2400">
              <a:latin typeface="Arial" charset="0"/>
            </a:endParaRPr>
          </a:p>
        </p:txBody>
      </p:sp>
      <p:sp>
        <p:nvSpPr>
          <p:cNvPr id="230410" name="Text Box 10"/>
          <p:cNvSpPr txBox="1">
            <a:spLocks noChangeArrowheads="1"/>
          </p:cNvSpPr>
          <p:nvPr/>
        </p:nvSpPr>
        <p:spPr bwMode="auto">
          <a:xfrm>
            <a:off x="755650" y="3500438"/>
            <a:ext cx="3024188" cy="11636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latin typeface="Arial" charset="0"/>
              </a:rPr>
              <a:t>If clause: </a:t>
            </a:r>
          </a:p>
          <a:p>
            <a:pPr eaLnBrk="1" hangingPunct="1">
              <a:lnSpc>
                <a:spcPct val="130000"/>
              </a:lnSpc>
              <a:spcBef>
                <a:spcPct val="30000"/>
              </a:spcBef>
            </a:pPr>
            <a:r>
              <a:rPr lang="en-GB" sz="2400" b="1">
                <a:solidFill>
                  <a:srgbClr val="00B0F0"/>
                </a:solidFill>
                <a:latin typeface="Arial" charset="0"/>
              </a:rPr>
              <a:t>PRESENT SIMPLE,</a:t>
            </a:r>
            <a:r>
              <a:rPr lang="en-GB" sz="2400">
                <a:solidFill>
                  <a:srgbClr val="00B0F0"/>
                </a:solidFill>
                <a:latin typeface="Arial" charset="0"/>
              </a:rPr>
              <a:t> </a:t>
            </a:r>
          </a:p>
        </p:txBody>
      </p:sp>
      <p:sp>
        <p:nvSpPr>
          <p:cNvPr id="230411" name="Text Box 11"/>
          <p:cNvSpPr txBox="1">
            <a:spLocks noChangeArrowheads="1"/>
          </p:cNvSpPr>
          <p:nvPr/>
        </p:nvSpPr>
        <p:spPr bwMode="auto">
          <a:xfrm>
            <a:off x="4067175" y="3473450"/>
            <a:ext cx="4813300" cy="1533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latin typeface="Arial" charset="0"/>
              </a:rPr>
              <a:t>Main clause:</a:t>
            </a:r>
            <a:br>
              <a:rPr lang="en-GB" sz="2400">
                <a:latin typeface="Arial" charset="0"/>
              </a:rPr>
            </a:br>
            <a:r>
              <a:rPr lang="en-GB" sz="2400" b="1">
                <a:solidFill>
                  <a:srgbClr val="002060"/>
                </a:solidFill>
                <a:latin typeface="Arial" charset="0"/>
              </a:rPr>
              <a:t>PRESENT SIMPLE</a:t>
            </a:r>
            <a:r>
              <a:rPr lang="en-GB" sz="2400">
                <a:solidFill>
                  <a:srgbClr val="002060"/>
                </a:solidFill>
                <a:latin typeface="Arial" charset="0"/>
              </a:rPr>
              <a:t> or I</a:t>
            </a:r>
            <a:r>
              <a:rPr lang="en-GB" sz="2400" b="1">
                <a:solidFill>
                  <a:srgbClr val="002060"/>
                </a:solidFill>
                <a:latin typeface="Arial" charset="0"/>
              </a:rPr>
              <a:t>MPERATIVE</a:t>
            </a:r>
          </a:p>
        </p:txBody>
      </p:sp>
      <p:sp>
        <p:nvSpPr>
          <p:cNvPr id="2" name="1 Cerrar llave"/>
          <p:cNvSpPr/>
          <p:nvPr/>
        </p:nvSpPr>
        <p:spPr>
          <a:xfrm rot="5400000">
            <a:off x="2193925" y="28575"/>
            <a:ext cx="527050" cy="3600450"/>
          </a:xfrm>
          <a:prstGeom prst="rightBrace">
            <a:avLst>
              <a:gd name="adj1" fmla="val 8333"/>
              <a:gd name="adj2" fmla="val 50450"/>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10" name="9 Cerrar llave"/>
          <p:cNvSpPr/>
          <p:nvPr/>
        </p:nvSpPr>
        <p:spPr>
          <a:xfrm rot="5400000">
            <a:off x="4744244" y="1169194"/>
            <a:ext cx="487362" cy="1263650"/>
          </a:xfrm>
          <a:prstGeom prst="rightBrace">
            <a:avLst>
              <a:gd name="adj1" fmla="val 35352"/>
              <a:gd name="adj2" fmla="val 53477"/>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0403"/>
                                        </p:tgtEl>
                                        <p:attrNameLst>
                                          <p:attrName>style.visibility</p:attrName>
                                        </p:attrNameLst>
                                      </p:cBhvr>
                                      <p:to>
                                        <p:strVal val="visible"/>
                                      </p:to>
                                    </p:set>
                                    <p:animEffect transition="in" filter="fade">
                                      <p:cBhvr>
                                        <p:cTn id="13" dur="500"/>
                                        <p:tgtEl>
                                          <p:spTgt spid="2304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0407"/>
                                        </p:tgtEl>
                                        <p:attrNameLst>
                                          <p:attrName>style.visibility</p:attrName>
                                        </p:attrNameLst>
                                      </p:cBhvr>
                                      <p:to>
                                        <p:strVal val="visible"/>
                                      </p:to>
                                    </p:set>
                                    <p:animEffect transition="in" filter="fade">
                                      <p:cBhvr>
                                        <p:cTn id="16" dur="500"/>
                                        <p:tgtEl>
                                          <p:spTgt spid="23040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0408"/>
                                        </p:tgtEl>
                                        <p:attrNameLst>
                                          <p:attrName>style.visibility</p:attrName>
                                        </p:attrNameLst>
                                      </p:cBhvr>
                                      <p:to>
                                        <p:strVal val="visible"/>
                                      </p:to>
                                    </p:set>
                                    <p:animEffect transition="in" filter="fade">
                                      <p:cBhvr>
                                        <p:cTn id="19" dur="500"/>
                                        <p:tgtEl>
                                          <p:spTgt spid="23040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30411"/>
                                        </p:tgtEl>
                                        <p:attrNameLst>
                                          <p:attrName>style.visibility</p:attrName>
                                        </p:attrNameLst>
                                      </p:cBhvr>
                                      <p:to>
                                        <p:strVal val="visible"/>
                                      </p:to>
                                    </p:set>
                                    <p:animEffect transition="in" filter="barn(inVertical)">
                                      <p:cBhvr>
                                        <p:cTn id="24" dur="500"/>
                                        <p:tgtEl>
                                          <p:spTgt spid="2304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30410"/>
                                        </p:tgtEl>
                                        <p:attrNameLst>
                                          <p:attrName>style.visibility</p:attrName>
                                        </p:attrNameLst>
                                      </p:cBhvr>
                                      <p:to>
                                        <p:strVal val="visible"/>
                                      </p:to>
                                    </p:set>
                                    <p:animEffect transition="in" filter="barn(inVertical)">
                                      <p:cBhvr>
                                        <p:cTn id="27" dur="500"/>
                                        <p:tgtEl>
                                          <p:spTgt spid="2304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0409"/>
                                        </p:tgtEl>
                                        <p:attrNameLst>
                                          <p:attrName>style.visibility</p:attrName>
                                        </p:attrNameLst>
                                      </p:cBhvr>
                                      <p:to>
                                        <p:strVal val="visible"/>
                                      </p:to>
                                    </p:set>
                                    <p:animEffect transition="in" filter="fade">
                                      <p:cBhvr>
                                        <p:cTn id="32" dur="500"/>
                                        <p:tgtEl>
                                          <p:spTgt spid="230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p:bldP spid="230407" grpId="0" animBg="1"/>
      <p:bldP spid="230408" grpId="0" animBg="1"/>
      <p:bldP spid="230409" grpId="0"/>
      <p:bldP spid="230410" grpId="0" animBg="1"/>
      <p:bldP spid="230411" grpId="0" animBg="1"/>
      <p:bldP spid="2"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395288" y="188913"/>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3200" dirty="0" smtClean="0"/>
              <a:t>Use of “</a:t>
            </a:r>
            <a:r>
              <a:rPr lang="en-GB" sz="3200" dirty="0" smtClean="0">
                <a:solidFill>
                  <a:schemeClr val="bg1"/>
                </a:solidFill>
              </a:rPr>
              <a:t>If</a:t>
            </a:r>
            <a:r>
              <a:rPr lang="en-GB" sz="3200" dirty="0" smtClean="0"/>
              <a:t>” (</a:t>
            </a:r>
            <a:r>
              <a:rPr lang="en-GB" sz="3200" b="1" dirty="0" smtClean="0">
                <a:solidFill>
                  <a:schemeClr val="bg1"/>
                </a:solidFill>
              </a:rPr>
              <a:t>condition</a:t>
            </a:r>
            <a:r>
              <a:rPr lang="en-GB" sz="3200" dirty="0" smtClean="0"/>
              <a:t>) </a:t>
            </a:r>
            <a:r>
              <a:rPr lang="en-GB" sz="3200" dirty="0" err="1" smtClean="0"/>
              <a:t>vs</a:t>
            </a:r>
            <a:r>
              <a:rPr lang="en-GB" sz="3200" dirty="0" smtClean="0"/>
              <a:t> “When” (time clauses)</a:t>
            </a:r>
          </a:p>
        </p:txBody>
      </p:sp>
      <p:sp>
        <p:nvSpPr>
          <p:cNvPr id="3" name="2 Marcador de contenido"/>
          <p:cNvSpPr>
            <a:spLocks noGrp="1"/>
          </p:cNvSpPr>
          <p:nvPr>
            <p:ph sz="half" idx="1"/>
          </p:nvPr>
        </p:nvSpPr>
        <p:spPr>
          <a:xfrm>
            <a:off x="377825" y="2492375"/>
            <a:ext cx="8226425" cy="936625"/>
          </a:xfrm>
        </p:spPr>
        <p:txBody>
          <a:bodyPr>
            <a:normAutofit/>
          </a:bodyPr>
          <a:lstStyle/>
          <a:p>
            <a:pPr>
              <a:defRPr/>
            </a:pPr>
            <a:r>
              <a:rPr lang="en-US" sz="2400" b="1" dirty="0">
                <a:solidFill>
                  <a:srgbClr val="00CC00"/>
                </a:solidFill>
              </a:rPr>
              <a:t>If</a:t>
            </a:r>
            <a:r>
              <a:rPr lang="en-US" sz="2400" dirty="0">
                <a:solidFill>
                  <a:srgbClr val="00CC00"/>
                </a:solidFill>
              </a:rPr>
              <a:t> </a:t>
            </a:r>
            <a:r>
              <a:rPr lang="en-US" sz="2400" dirty="0"/>
              <a:t>I </a:t>
            </a:r>
            <a:r>
              <a:rPr lang="en-US" sz="2400" b="1" dirty="0"/>
              <a:t>have</a:t>
            </a:r>
            <a:r>
              <a:rPr lang="en-US" sz="2400" dirty="0"/>
              <a:t> a day off from work, I usually </a:t>
            </a:r>
            <a:r>
              <a:rPr lang="en-US" sz="2400" b="1" dirty="0"/>
              <a:t>go</a:t>
            </a:r>
            <a:r>
              <a:rPr lang="en-US" sz="2400" dirty="0"/>
              <a:t> </a:t>
            </a:r>
            <a:r>
              <a:rPr lang="en-US" sz="2400" dirty="0" smtClean="0"/>
              <a:t>to </a:t>
            </a:r>
            <a:r>
              <a:rPr lang="en-US" sz="2400" dirty="0"/>
              <a:t>the park.  </a:t>
            </a:r>
            <a:endParaRPr lang="en-US" sz="2400" dirty="0" smtClean="0"/>
          </a:p>
          <a:p>
            <a:pPr marL="0" indent="0">
              <a:buFont typeface="Wingdings" pitchFamily="2" charset="2"/>
              <a:buNone/>
              <a:tabLst>
                <a:tab pos="361950" algn="l"/>
              </a:tabLst>
              <a:defRPr/>
            </a:pPr>
            <a:r>
              <a:rPr lang="en-US" sz="2400" dirty="0"/>
              <a:t>	</a:t>
            </a:r>
            <a:r>
              <a:rPr lang="en-US" sz="2400" dirty="0" smtClean="0"/>
              <a:t>(it implies </a:t>
            </a:r>
            <a:r>
              <a:rPr lang="en-US" sz="2400" dirty="0"/>
              <a:t>that having a day off </a:t>
            </a:r>
            <a:r>
              <a:rPr lang="en-US" sz="2400" dirty="0" smtClean="0"/>
              <a:t>from </a:t>
            </a:r>
            <a:r>
              <a:rPr lang="en-US" sz="2400" dirty="0"/>
              <a:t>work is not frequent)</a:t>
            </a:r>
            <a:endParaRPr lang="en-GB" sz="2400" dirty="0"/>
          </a:p>
        </p:txBody>
      </p:sp>
      <p:sp>
        <p:nvSpPr>
          <p:cNvPr id="4" name="3 Marcador de contenido"/>
          <p:cNvSpPr>
            <a:spLocks noGrp="1"/>
          </p:cNvSpPr>
          <p:nvPr>
            <p:ph sz="half" idx="2"/>
          </p:nvPr>
        </p:nvSpPr>
        <p:spPr>
          <a:xfrm>
            <a:off x="377825" y="3789363"/>
            <a:ext cx="8154988" cy="1943100"/>
          </a:xfrm>
        </p:spPr>
        <p:txBody>
          <a:bodyPr>
            <a:normAutofit/>
          </a:bodyPr>
          <a:lstStyle/>
          <a:p>
            <a:pPr>
              <a:defRPr/>
            </a:pPr>
            <a:r>
              <a:rPr lang="en-US" sz="2400" b="1" dirty="0">
                <a:solidFill>
                  <a:srgbClr val="0070C0"/>
                </a:solidFill>
              </a:rPr>
              <a:t>When</a:t>
            </a:r>
            <a:r>
              <a:rPr lang="en-US" sz="2400" dirty="0"/>
              <a:t> I </a:t>
            </a:r>
            <a:r>
              <a:rPr lang="en-US" sz="2400" b="1" dirty="0"/>
              <a:t>go</a:t>
            </a:r>
            <a:r>
              <a:rPr lang="en-US" sz="2400" dirty="0"/>
              <a:t> to my favorite restaurant, the </a:t>
            </a:r>
            <a:r>
              <a:rPr lang="en-US" sz="2400" dirty="0" smtClean="0"/>
              <a:t>waiters </a:t>
            </a:r>
            <a:r>
              <a:rPr lang="en-US" sz="2400" b="1" dirty="0"/>
              <a:t>greet</a:t>
            </a:r>
            <a:r>
              <a:rPr lang="en-US" sz="2400" dirty="0"/>
              <a:t> me by name. </a:t>
            </a:r>
            <a:endParaRPr lang="en-US" sz="2400" dirty="0" smtClean="0"/>
          </a:p>
          <a:p>
            <a:pPr marL="0" indent="0">
              <a:buFont typeface="Wingdings" pitchFamily="2" charset="2"/>
              <a:buNone/>
              <a:tabLst>
                <a:tab pos="266700" algn="l"/>
              </a:tabLst>
              <a:defRPr/>
            </a:pPr>
            <a:r>
              <a:rPr lang="en-US" sz="2400" dirty="0" smtClean="0"/>
              <a:t>	(it implies </a:t>
            </a:r>
            <a:r>
              <a:rPr lang="en-US" sz="2400" dirty="0"/>
              <a:t>that I </a:t>
            </a:r>
            <a:r>
              <a:rPr lang="en-US" sz="2400" dirty="0" smtClean="0"/>
              <a:t>go </a:t>
            </a:r>
            <a:r>
              <a:rPr lang="en-US" sz="2400" dirty="0"/>
              <a:t>to this restaurant frequently) </a:t>
            </a:r>
            <a:endParaRPr lang="en-GB" sz="2400" dirty="0"/>
          </a:p>
        </p:txBody>
      </p:sp>
      <p:sp>
        <p:nvSpPr>
          <p:cNvPr id="5" name="4 Rectángulo"/>
          <p:cNvSpPr/>
          <p:nvPr/>
        </p:nvSpPr>
        <p:spPr>
          <a:xfrm>
            <a:off x="377825" y="1268413"/>
            <a:ext cx="8351838" cy="708025"/>
          </a:xfrm>
          <a:prstGeom prst="rect">
            <a:avLst/>
          </a:prstGeom>
        </p:spPr>
        <p:txBody>
          <a:bodyPr>
            <a:spAutoFit/>
          </a:bodyPr>
          <a:lstStyle/>
          <a:p>
            <a:pPr>
              <a:defRPr/>
            </a:pPr>
            <a:r>
              <a:rPr lang="en-US" sz="2000" dirty="0">
                <a:cs typeface="+mn-cs"/>
              </a:rPr>
              <a:t>The word </a:t>
            </a:r>
            <a:r>
              <a:rPr lang="en-US" sz="2000" b="1" u="sng" dirty="0">
                <a:solidFill>
                  <a:srgbClr val="00CC00"/>
                </a:solidFill>
                <a:cs typeface="+mn-cs"/>
              </a:rPr>
              <a:t>if</a:t>
            </a:r>
            <a:r>
              <a:rPr lang="en-US" sz="2000" dirty="0">
                <a:solidFill>
                  <a:srgbClr val="00CC00"/>
                </a:solidFill>
                <a:cs typeface="+mn-cs"/>
              </a:rPr>
              <a:t> </a:t>
            </a:r>
            <a:r>
              <a:rPr lang="en-US" sz="2000" dirty="0">
                <a:cs typeface="+mn-cs"/>
              </a:rPr>
              <a:t>implies that a situation happens </a:t>
            </a:r>
            <a:r>
              <a:rPr lang="en-US" sz="2000" u="sng" dirty="0">
                <a:cs typeface="+mn-cs"/>
              </a:rPr>
              <a:t>less frequently</a:t>
            </a:r>
            <a:r>
              <a:rPr lang="en-US" sz="2000" dirty="0">
                <a:cs typeface="+mn-cs"/>
              </a:rPr>
              <a:t>, and the word </a:t>
            </a:r>
            <a:r>
              <a:rPr lang="en-US" sz="2000" b="1" u="sng" dirty="0">
                <a:solidFill>
                  <a:schemeClr val="accent5">
                    <a:lumMod val="50000"/>
                  </a:schemeClr>
                </a:solidFill>
                <a:cs typeface="+mn-cs"/>
              </a:rPr>
              <a:t>when</a:t>
            </a:r>
            <a:r>
              <a:rPr lang="en-US" sz="2000" dirty="0">
                <a:cs typeface="+mn-cs"/>
              </a:rPr>
              <a:t> implies it happens </a:t>
            </a:r>
            <a:r>
              <a:rPr lang="en-US" sz="2000" u="sng" dirty="0">
                <a:cs typeface="+mn-cs"/>
              </a:rPr>
              <a:t>more frequently</a:t>
            </a:r>
            <a:r>
              <a:rPr lang="en-US" sz="2000" dirty="0">
                <a:cs typeface="+mn-cs"/>
              </a:rPr>
              <a:t>: </a:t>
            </a:r>
            <a:endParaRPr lang="en-GB" sz="2000"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2"/>
          <p:cNvSpPr txBox="1">
            <a:spLocks noChangeArrowheads="1"/>
          </p:cNvSpPr>
          <p:nvPr/>
        </p:nvSpPr>
        <p:spPr bwMode="auto">
          <a:xfrm>
            <a:off x="323850" y="260350"/>
            <a:ext cx="73437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GB" sz="2200"/>
          </a:p>
        </p:txBody>
      </p:sp>
      <p:sp>
        <p:nvSpPr>
          <p:cNvPr id="25603" name="Text Box 13"/>
          <p:cNvSpPr txBox="1">
            <a:spLocks noChangeArrowheads="1"/>
          </p:cNvSpPr>
          <p:nvPr/>
        </p:nvSpPr>
        <p:spPr bwMode="auto">
          <a:xfrm>
            <a:off x="323850" y="260350"/>
            <a:ext cx="806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en-GB" sz="3600" b="1"/>
              <a:t>FIRST CONDITIONAL</a:t>
            </a:r>
          </a:p>
        </p:txBody>
      </p:sp>
      <p:sp>
        <p:nvSpPr>
          <p:cNvPr id="107543" name="Text Box 23"/>
          <p:cNvSpPr txBox="1">
            <a:spLocks noChangeArrowheads="1"/>
          </p:cNvSpPr>
          <p:nvPr/>
        </p:nvSpPr>
        <p:spPr bwMode="auto">
          <a:xfrm>
            <a:off x="423863" y="2466975"/>
            <a:ext cx="8485187"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solidFill>
                  <a:srgbClr val="000000"/>
                </a:solidFill>
                <a:latin typeface="Arial" charset="0"/>
                <a:cs typeface="Times New Roman" pitchFamily="18" charset="0"/>
              </a:rPr>
              <a:t>If the weather </a:t>
            </a:r>
            <a:r>
              <a:rPr lang="en-GB" sz="2400" b="1">
                <a:solidFill>
                  <a:srgbClr val="00CC00"/>
                </a:solidFill>
                <a:latin typeface="Arial" charset="0"/>
                <a:cs typeface="Times New Roman" pitchFamily="18" charset="0"/>
              </a:rPr>
              <a:t>is</a:t>
            </a:r>
            <a:r>
              <a:rPr lang="en-GB" sz="2400" b="1">
                <a:solidFill>
                  <a:srgbClr val="009C00"/>
                </a:solidFill>
                <a:latin typeface="Arial" charset="0"/>
                <a:cs typeface="Times New Roman" pitchFamily="18" charset="0"/>
              </a:rPr>
              <a:t> </a:t>
            </a:r>
            <a:r>
              <a:rPr lang="en-GB" sz="2400">
                <a:solidFill>
                  <a:srgbClr val="000000"/>
                </a:solidFill>
                <a:latin typeface="Arial" charset="0"/>
                <a:cs typeface="Times New Roman" pitchFamily="18" charset="0"/>
              </a:rPr>
              <a:t>nice,     we </a:t>
            </a:r>
            <a:r>
              <a:rPr lang="en-GB" sz="2400" b="1">
                <a:solidFill>
                  <a:srgbClr val="007200"/>
                </a:solidFill>
                <a:latin typeface="Arial" charset="0"/>
                <a:cs typeface="Times New Roman" pitchFamily="18" charset="0"/>
              </a:rPr>
              <a:t>will go</a:t>
            </a:r>
            <a:r>
              <a:rPr lang="en-GB" sz="2400">
                <a:solidFill>
                  <a:srgbClr val="000000"/>
                </a:solidFill>
                <a:latin typeface="Arial" charset="0"/>
                <a:cs typeface="Times New Roman" pitchFamily="18" charset="0"/>
              </a:rPr>
              <a:t> for a walk.  </a:t>
            </a:r>
          </a:p>
          <a:p>
            <a:pPr eaLnBrk="1" hangingPunct="1">
              <a:lnSpc>
                <a:spcPct val="130000"/>
              </a:lnSpc>
              <a:spcBef>
                <a:spcPct val="30000"/>
              </a:spcBef>
            </a:pPr>
            <a:r>
              <a:rPr lang="en-GB" sz="2400">
                <a:solidFill>
                  <a:srgbClr val="000000"/>
                </a:solidFill>
                <a:latin typeface="Arial" charset="0"/>
                <a:cs typeface="Times New Roman" pitchFamily="18" charset="0"/>
              </a:rPr>
              <a:t>If you </a:t>
            </a:r>
            <a:r>
              <a:rPr lang="en-GB" sz="2400" b="1">
                <a:solidFill>
                  <a:srgbClr val="00CC00"/>
                </a:solidFill>
                <a:latin typeface="Arial" charset="0"/>
                <a:cs typeface="Times New Roman" pitchFamily="18" charset="0"/>
              </a:rPr>
              <a:t>don’t apologize</a:t>
            </a:r>
            <a:r>
              <a:rPr lang="en-GB" sz="2400">
                <a:solidFill>
                  <a:srgbClr val="000000"/>
                </a:solidFill>
                <a:latin typeface="Arial" charset="0"/>
                <a:cs typeface="Times New Roman" pitchFamily="18" charset="0"/>
              </a:rPr>
              <a:t>, she </a:t>
            </a:r>
            <a:r>
              <a:rPr lang="en-GB" sz="2400" b="1">
                <a:solidFill>
                  <a:srgbClr val="007200"/>
                </a:solidFill>
                <a:latin typeface="Arial" charset="0"/>
                <a:cs typeface="Times New Roman" pitchFamily="18" charset="0"/>
              </a:rPr>
              <a:t>will </a:t>
            </a:r>
            <a:r>
              <a:rPr lang="en-GB" sz="2400">
                <a:solidFill>
                  <a:srgbClr val="000000"/>
                </a:solidFill>
                <a:latin typeface="Arial" charset="0"/>
                <a:cs typeface="Times New Roman" pitchFamily="18" charset="0"/>
              </a:rPr>
              <a:t>never </a:t>
            </a:r>
            <a:r>
              <a:rPr lang="en-GB" sz="2400" b="1">
                <a:solidFill>
                  <a:srgbClr val="007200"/>
                </a:solidFill>
                <a:latin typeface="Arial" charset="0"/>
                <a:cs typeface="Times New Roman" pitchFamily="18" charset="0"/>
              </a:rPr>
              <a:t>trust</a:t>
            </a:r>
            <a:r>
              <a:rPr lang="en-GB" sz="2400" b="1">
                <a:solidFill>
                  <a:srgbClr val="009C00"/>
                </a:solidFill>
                <a:latin typeface="Arial" charset="0"/>
                <a:cs typeface="Times New Roman" pitchFamily="18" charset="0"/>
              </a:rPr>
              <a:t> </a:t>
            </a:r>
            <a:r>
              <a:rPr lang="en-GB" sz="2400">
                <a:solidFill>
                  <a:srgbClr val="000000"/>
                </a:solidFill>
                <a:latin typeface="Arial" charset="0"/>
                <a:cs typeface="Times New Roman" pitchFamily="18" charset="0"/>
              </a:rPr>
              <a:t>you again.</a:t>
            </a:r>
          </a:p>
        </p:txBody>
      </p:sp>
      <p:sp>
        <p:nvSpPr>
          <p:cNvPr id="107544" name="Line 24"/>
          <p:cNvSpPr>
            <a:spLocks noChangeShapeType="1"/>
          </p:cNvSpPr>
          <p:nvPr/>
        </p:nvSpPr>
        <p:spPr bwMode="auto">
          <a:xfrm>
            <a:off x="2411413" y="35004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545" name="Line 25"/>
          <p:cNvSpPr>
            <a:spLocks noChangeShapeType="1"/>
          </p:cNvSpPr>
          <p:nvPr/>
        </p:nvSpPr>
        <p:spPr bwMode="auto">
          <a:xfrm>
            <a:off x="5372100" y="35004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7547" name="Text Box 27"/>
          <p:cNvSpPr txBox="1">
            <a:spLocks noChangeArrowheads="1"/>
          </p:cNvSpPr>
          <p:nvPr/>
        </p:nvSpPr>
        <p:spPr bwMode="auto">
          <a:xfrm>
            <a:off x="1042988" y="3933825"/>
            <a:ext cx="2879725" cy="1001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latin typeface="Arial" charset="0"/>
              </a:rPr>
              <a:t>If clause: </a:t>
            </a:r>
            <a:r>
              <a:rPr lang="en-GB" sz="2400" b="1">
                <a:solidFill>
                  <a:srgbClr val="00CC00"/>
                </a:solidFill>
                <a:latin typeface="Arial" charset="0"/>
              </a:rPr>
              <a:t>PRESENT SIMPLE</a:t>
            </a:r>
            <a:r>
              <a:rPr lang="en-GB" sz="2400">
                <a:solidFill>
                  <a:srgbClr val="00CC00"/>
                </a:solidFill>
                <a:latin typeface="Arial" charset="0"/>
              </a:rPr>
              <a:t> </a:t>
            </a:r>
          </a:p>
        </p:txBody>
      </p:sp>
      <p:sp>
        <p:nvSpPr>
          <p:cNvPr id="107548" name="Text Box 28"/>
          <p:cNvSpPr txBox="1">
            <a:spLocks noChangeArrowheads="1"/>
          </p:cNvSpPr>
          <p:nvPr/>
        </p:nvSpPr>
        <p:spPr bwMode="auto">
          <a:xfrm>
            <a:off x="4427538" y="3933825"/>
            <a:ext cx="2879725" cy="1052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lnSpc>
                <a:spcPct val="130000"/>
              </a:lnSpc>
              <a:spcBef>
                <a:spcPct val="30000"/>
              </a:spcBef>
            </a:pPr>
            <a:r>
              <a:rPr lang="en-GB" sz="2400">
                <a:latin typeface="Arial" charset="0"/>
              </a:rPr>
              <a:t>Main clause:</a:t>
            </a:r>
            <a:br>
              <a:rPr lang="en-GB" sz="2400">
                <a:latin typeface="Arial" charset="0"/>
              </a:rPr>
            </a:br>
            <a:r>
              <a:rPr lang="en-GB" sz="2400" b="1">
                <a:solidFill>
                  <a:srgbClr val="007200"/>
                </a:solidFill>
                <a:latin typeface="Arial" charset="0"/>
              </a:rPr>
              <a:t>FUTURE SIMPLE</a:t>
            </a:r>
          </a:p>
        </p:txBody>
      </p:sp>
      <p:sp>
        <p:nvSpPr>
          <p:cNvPr id="2" name="1 CuadroTexto"/>
          <p:cNvSpPr txBox="1">
            <a:spLocks noChangeArrowheads="1"/>
          </p:cNvSpPr>
          <p:nvPr/>
        </p:nvSpPr>
        <p:spPr bwMode="auto">
          <a:xfrm>
            <a:off x="827088" y="5157788"/>
            <a:ext cx="475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b="1" dirty="0" err="1">
                <a:solidFill>
                  <a:srgbClr val="FF9933"/>
                </a:solidFill>
              </a:rPr>
              <a:t>Unless</a:t>
            </a:r>
            <a:r>
              <a:rPr lang="es-ES" dirty="0">
                <a:solidFill>
                  <a:srgbClr val="FF9933"/>
                </a:solidFill>
              </a:rPr>
              <a:t> </a:t>
            </a:r>
            <a:r>
              <a:rPr lang="es-ES" dirty="0"/>
              <a:t>(=</a:t>
            </a:r>
            <a:r>
              <a:rPr lang="es-ES" dirty="0" err="1"/>
              <a:t>if</a:t>
            </a:r>
            <a:r>
              <a:rPr lang="es-ES" dirty="0"/>
              <a:t> </a:t>
            </a:r>
            <a:r>
              <a:rPr lang="es-ES" dirty="0" err="1"/>
              <a:t>not</a:t>
            </a:r>
            <a:r>
              <a:rPr lang="es-ES" dirty="0"/>
              <a:t>) </a:t>
            </a:r>
            <a:r>
              <a:rPr lang="es-ES" dirty="0" err="1"/>
              <a:t>is</a:t>
            </a:r>
            <a:r>
              <a:rPr lang="es-ES" dirty="0"/>
              <a:t> </a:t>
            </a:r>
            <a:r>
              <a:rPr lang="es-ES" dirty="0" err="1"/>
              <a:t>also</a:t>
            </a:r>
            <a:r>
              <a:rPr lang="es-ES" dirty="0"/>
              <a:t> </a:t>
            </a:r>
            <a:r>
              <a:rPr lang="es-ES" dirty="0" err="1"/>
              <a:t>possible</a:t>
            </a:r>
            <a:r>
              <a:rPr lang="es-ES" dirty="0"/>
              <a:t>.</a:t>
            </a:r>
          </a:p>
        </p:txBody>
      </p:sp>
      <p:sp>
        <p:nvSpPr>
          <p:cNvPr id="3" name="2 CuadroTexto"/>
          <p:cNvSpPr txBox="1">
            <a:spLocks noChangeArrowheads="1"/>
          </p:cNvSpPr>
          <p:nvPr/>
        </p:nvSpPr>
        <p:spPr bwMode="auto">
          <a:xfrm>
            <a:off x="755650" y="5526088"/>
            <a:ext cx="77771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s-ES" dirty="0"/>
              <a:t>Ex: 	</a:t>
            </a:r>
            <a:r>
              <a:rPr lang="es-ES" b="1" dirty="0" err="1">
                <a:solidFill>
                  <a:srgbClr val="FF9933"/>
                </a:solidFill>
              </a:rPr>
              <a:t>Unless</a:t>
            </a:r>
            <a:r>
              <a:rPr lang="es-ES" dirty="0">
                <a:solidFill>
                  <a:srgbClr val="FF9933"/>
                </a:solidFill>
              </a:rPr>
              <a:t> </a:t>
            </a:r>
            <a:r>
              <a:rPr lang="es-ES" dirty="0" err="1"/>
              <a:t>the</a:t>
            </a:r>
            <a:r>
              <a:rPr lang="es-ES" dirty="0"/>
              <a:t> </a:t>
            </a:r>
            <a:r>
              <a:rPr lang="es-ES" dirty="0" err="1"/>
              <a:t>weather</a:t>
            </a:r>
            <a:r>
              <a:rPr lang="es-ES" dirty="0"/>
              <a:t> </a:t>
            </a:r>
            <a:r>
              <a:rPr lang="es-ES" dirty="0" err="1"/>
              <a:t>is</a:t>
            </a:r>
            <a:r>
              <a:rPr lang="es-ES" dirty="0"/>
              <a:t> </a:t>
            </a:r>
            <a:r>
              <a:rPr lang="es-ES" dirty="0" err="1"/>
              <a:t>nice</a:t>
            </a:r>
            <a:r>
              <a:rPr lang="es-ES" dirty="0"/>
              <a:t>, </a:t>
            </a:r>
            <a:r>
              <a:rPr lang="es-ES" dirty="0" err="1"/>
              <a:t>we</a:t>
            </a:r>
            <a:r>
              <a:rPr lang="es-ES" dirty="0"/>
              <a:t> </a:t>
            </a:r>
            <a:r>
              <a:rPr lang="es-ES" dirty="0" err="1"/>
              <a:t>won’t</a:t>
            </a:r>
            <a:r>
              <a:rPr lang="es-ES" dirty="0"/>
              <a:t> </a:t>
            </a:r>
            <a:r>
              <a:rPr lang="es-ES" dirty="0" err="1"/>
              <a:t>go</a:t>
            </a:r>
            <a:r>
              <a:rPr lang="es-ES" dirty="0"/>
              <a:t> </a:t>
            </a:r>
            <a:r>
              <a:rPr lang="es-ES" dirty="0" err="1"/>
              <a:t>for</a:t>
            </a:r>
            <a:r>
              <a:rPr lang="es-ES" dirty="0"/>
              <a:t> a </a:t>
            </a:r>
            <a:r>
              <a:rPr lang="es-ES" dirty="0" err="1"/>
              <a:t>walk</a:t>
            </a:r>
            <a:r>
              <a:rPr lang="es-ES" dirty="0"/>
              <a:t>.</a:t>
            </a:r>
          </a:p>
          <a:p>
            <a:pPr eaLnBrk="1" hangingPunct="1"/>
            <a:r>
              <a:rPr lang="es-ES" dirty="0"/>
              <a:t>	</a:t>
            </a:r>
            <a:r>
              <a:rPr lang="es-ES" b="1" dirty="0" err="1">
                <a:solidFill>
                  <a:srgbClr val="FF9933"/>
                </a:solidFill>
              </a:rPr>
              <a:t>Unless</a:t>
            </a:r>
            <a:r>
              <a:rPr lang="es-ES" dirty="0">
                <a:solidFill>
                  <a:srgbClr val="FF9933"/>
                </a:solidFill>
              </a:rPr>
              <a:t> </a:t>
            </a:r>
            <a:r>
              <a:rPr lang="es-ES" dirty="0" err="1"/>
              <a:t>you</a:t>
            </a:r>
            <a:r>
              <a:rPr lang="es-ES" dirty="0"/>
              <a:t> </a:t>
            </a:r>
            <a:r>
              <a:rPr lang="es-ES" dirty="0" err="1"/>
              <a:t>apologize</a:t>
            </a:r>
            <a:r>
              <a:rPr lang="es-ES" dirty="0"/>
              <a:t>, </a:t>
            </a:r>
            <a:r>
              <a:rPr lang="es-ES" dirty="0" err="1"/>
              <a:t>she’ll</a:t>
            </a:r>
            <a:r>
              <a:rPr lang="es-ES" dirty="0"/>
              <a:t> </a:t>
            </a:r>
            <a:r>
              <a:rPr lang="es-ES" dirty="0" err="1"/>
              <a:t>never</a:t>
            </a:r>
            <a:r>
              <a:rPr lang="es-ES" dirty="0"/>
              <a:t> trust </a:t>
            </a:r>
            <a:r>
              <a:rPr lang="es-ES" dirty="0" err="1"/>
              <a:t>you</a:t>
            </a:r>
            <a:r>
              <a:rPr lang="es-ES" dirty="0"/>
              <a:t> </a:t>
            </a:r>
            <a:r>
              <a:rPr lang="es-ES" dirty="0" err="1"/>
              <a:t>again</a:t>
            </a:r>
            <a:endParaRPr lang="es-ES" dirty="0"/>
          </a:p>
        </p:txBody>
      </p:sp>
      <p:sp>
        <p:nvSpPr>
          <p:cNvPr id="4" name="3 Rectángulo"/>
          <p:cNvSpPr/>
          <p:nvPr/>
        </p:nvSpPr>
        <p:spPr>
          <a:xfrm>
            <a:off x="179512" y="1266825"/>
            <a:ext cx="8729538" cy="1015663"/>
          </a:xfrm>
          <a:prstGeom prst="rect">
            <a:avLst/>
          </a:prstGeom>
        </p:spPr>
        <p:txBody>
          <a:bodyPr wrap="square">
            <a:spAutoFit/>
          </a:bodyPr>
          <a:lstStyle/>
          <a:p>
            <a:pPr>
              <a:lnSpc>
                <a:spcPct val="150000"/>
              </a:lnSpc>
              <a:spcBef>
                <a:spcPts val="600"/>
              </a:spcBef>
              <a:defRPr/>
            </a:pPr>
            <a:r>
              <a:rPr lang="en-US" sz="2000" dirty="0">
                <a:cs typeface="+mn-cs"/>
              </a:rPr>
              <a:t>Whereas the </a:t>
            </a:r>
            <a:r>
              <a:rPr lang="en-US" sz="2000" b="1" dirty="0">
                <a:solidFill>
                  <a:schemeClr val="accent5">
                    <a:lumMod val="50000"/>
                  </a:schemeClr>
                </a:solidFill>
                <a:cs typeface="+mn-cs"/>
              </a:rPr>
              <a:t>zero conditional </a:t>
            </a:r>
            <a:r>
              <a:rPr lang="en-US" sz="2000" dirty="0">
                <a:cs typeface="+mn-cs"/>
              </a:rPr>
              <a:t>talks about </a:t>
            </a:r>
            <a:r>
              <a:rPr lang="en-US" sz="2000" u="sng" dirty="0">
                <a:solidFill>
                  <a:schemeClr val="accent5">
                    <a:lumMod val="50000"/>
                  </a:schemeClr>
                </a:solidFill>
                <a:cs typeface="+mn-cs"/>
              </a:rPr>
              <a:t>real present situations</a:t>
            </a:r>
            <a:r>
              <a:rPr lang="en-US" sz="2000" dirty="0">
                <a:cs typeface="+mn-cs"/>
              </a:rPr>
              <a:t>, the </a:t>
            </a:r>
            <a:r>
              <a:rPr lang="en-US" sz="2000" b="1" dirty="0">
                <a:solidFill>
                  <a:srgbClr val="007200"/>
                </a:solidFill>
                <a:cs typeface="+mn-cs"/>
              </a:rPr>
              <a:t>first conditional </a:t>
            </a:r>
            <a:r>
              <a:rPr lang="en-US" sz="2000" dirty="0">
                <a:cs typeface="+mn-cs"/>
              </a:rPr>
              <a:t>talks about </a:t>
            </a:r>
            <a:r>
              <a:rPr lang="en-US" sz="2000" u="sng" dirty="0">
                <a:solidFill>
                  <a:srgbClr val="007200"/>
                </a:solidFill>
                <a:cs typeface="+mn-cs"/>
              </a:rPr>
              <a:t>real </a:t>
            </a:r>
            <a:r>
              <a:rPr lang="en-US" sz="2000" b="1" u="sng" dirty="0">
                <a:solidFill>
                  <a:srgbClr val="007200"/>
                </a:solidFill>
                <a:cs typeface="+mn-cs"/>
              </a:rPr>
              <a:t>future</a:t>
            </a:r>
            <a:r>
              <a:rPr lang="en-US" sz="2000" u="sng" dirty="0">
                <a:solidFill>
                  <a:srgbClr val="007200"/>
                </a:solidFill>
                <a:cs typeface="+mn-cs"/>
              </a:rPr>
              <a:t> possibilities</a:t>
            </a:r>
            <a:r>
              <a:rPr lang="en-US" sz="2000" dirty="0">
                <a:cs typeface="+mn-cs"/>
              </a:rPr>
              <a:t>. </a:t>
            </a:r>
            <a:endParaRPr lang="en-GB" sz="2000"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7543"/>
                                        </p:tgtEl>
                                        <p:attrNameLst>
                                          <p:attrName>style.visibility</p:attrName>
                                        </p:attrNameLst>
                                      </p:cBhvr>
                                      <p:to>
                                        <p:strVal val="visible"/>
                                      </p:to>
                                    </p:set>
                                    <p:animEffect transition="in" filter="wipe(left)">
                                      <p:cBhvr>
                                        <p:cTn id="16" dur="1000"/>
                                        <p:tgtEl>
                                          <p:spTgt spid="1075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7544"/>
                                        </p:tgtEl>
                                        <p:attrNameLst>
                                          <p:attrName>style.visibility</p:attrName>
                                        </p:attrNameLst>
                                      </p:cBhvr>
                                      <p:to>
                                        <p:strVal val="visible"/>
                                      </p:to>
                                    </p:set>
                                    <p:animEffect transition="in" filter="wipe(up)">
                                      <p:cBhvr>
                                        <p:cTn id="21" dur="1000"/>
                                        <p:tgtEl>
                                          <p:spTgt spid="107544"/>
                                        </p:tgtEl>
                                      </p:cBhvr>
                                    </p:animEffect>
                                  </p:childTnLst>
                                </p:cTn>
                              </p:par>
                            </p:childTnLst>
                          </p:cTn>
                        </p:par>
                        <p:par>
                          <p:cTn id="22" fill="hold" nodeType="afterGroup">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107547"/>
                                        </p:tgtEl>
                                        <p:attrNameLst>
                                          <p:attrName>style.visibility</p:attrName>
                                        </p:attrNameLst>
                                      </p:cBhvr>
                                      <p:to>
                                        <p:strVal val="visible"/>
                                      </p:to>
                                    </p:set>
                                    <p:animEffect transition="in" filter="wipe(left)">
                                      <p:cBhvr>
                                        <p:cTn id="25" dur="1000"/>
                                        <p:tgtEl>
                                          <p:spTgt spid="107547"/>
                                        </p:tgtEl>
                                      </p:cBhvr>
                                    </p:animEffect>
                                  </p:childTnLst>
                                </p:cTn>
                              </p:par>
                            </p:childTnLst>
                          </p:cTn>
                        </p:par>
                        <p:par>
                          <p:cTn id="26" fill="hold" nodeType="afterGroup">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107545"/>
                                        </p:tgtEl>
                                        <p:attrNameLst>
                                          <p:attrName>style.visibility</p:attrName>
                                        </p:attrNameLst>
                                      </p:cBhvr>
                                      <p:to>
                                        <p:strVal val="visible"/>
                                      </p:to>
                                    </p:set>
                                    <p:animEffect transition="in" filter="wipe(up)">
                                      <p:cBhvr>
                                        <p:cTn id="29" dur="500"/>
                                        <p:tgtEl>
                                          <p:spTgt spid="107545"/>
                                        </p:tgtEl>
                                      </p:cBhvr>
                                    </p:animEffect>
                                  </p:childTnLst>
                                </p:cTn>
                              </p:par>
                            </p:childTnLst>
                          </p:cTn>
                        </p:par>
                        <p:par>
                          <p:cTn id="30" fill="hold" nodeType="afterGroup">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07548"/>
                                        </p:tgtEl>
                                        <p:attrNameLst>
                                          <p:attrName>style.visibility</p:attrName>
                                        </p:attrNameLst>
                                      </p:cBhvr>
                                      <p:to>
                                        <p:strVal val="visible"/>
                                      </p:to>
                                    </p:set>
                                    <p:animEffect transition="in" filter="wipe(left)">
                                      <p:cBhvr>
                                        <p:cTn id="33" dur="1000"/>
                                        <p:tgtEl>
                                          <p:spTgt spid="10754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107543" grpId="0"/>
      <p:bldP spid="107544" grpId="0" animBg="1"/>
      <p:bldP spid="107545" grpId="0" animBg="1"/>
      <p:bldP spid="107547" grpId="0" animBg="1"/>
      <p:bldP spid="107548" grpId="0" animBg="1"/>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C:\Users\Pachy\Dropbox\Alberto&amp;Pachy\Conditional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981075"/>
            <a:ext cx="6840538"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p:nvPr/>
        </p:nvSpPr>
        <p:spPr>
          <a:xfrm>
            <a:off x="323850" y="404813"/>
            <a:ext cx="8183563" cy="492125"/>
          </a:xfrm>
          <a:prstGeom prst="rect">
            <a:avLst/>
          </a:prstGeom>
          <a:noFill/>
        </p:spPr>
        <p:txBody>
          <a:bodyPr>
            <a:spAutoFit/>
          </a:bodyPr>
          <a:lstStyle/>
          <a:p>
            <a:pPr>
              <a:defRPr/>
            </a:pPr>
            <a:r>
              <a:rPr lang="en-GB" sz="2600" b="1" dirty="0">
                <a:effectLst>
                  <a:outerShdw blurRad="38100" dist="38100" dir="2700000" algn="tl">
                    <a:srgbClr val="000000">
                      <a:alpha val="43137"/>
                    </a:srgbClr>
                  </a:outerShdw>
                </a:effectLst>
                <a:cs typeface="+mn-cs"/>
              </a:rPr>
              <a:t>First Conditional: Real Future Possibilities</a:t>
            </a:r>
          </a:p>
        </p:txBody>
      </p:sp>
      <p:sp>
        <p:nvSpPr>
          <p:cNvPr id="7" name="6 Rectángulo"/>
          <p:cNvSpPr/>
          <p:nvPr/>
        </p:nvSpPr>
        <p:spPr>
          <a:xfrm>
            <a:off x="939800" y="5032375"/>
            <a:ext cx="7848600" cy="1200150"/>
          </a:xfrm>
          <a:prstGeom prst="rect">
            <a:avLst/>
          </a:prstGeom>
        </p:spPr>
        <p:txBody>
          <a:bodyPr>
            <a:spAutoFit/>
          </a:bodyPr>
          <a:lstStyle/>
          <a:p>
            <a:pPr>
              <a:defRPr/>
            </a:pPr>
            <a:r>
              <a:rPr lang="en-US" dirty="0">
                <a:cs typeface="+mn-cs"/>
              </a:rPr>
              <a:t>We can also reverse the order of the condition and result in the sentence, with no change in meaning: </a:t>
            </a:r>
          </a:p>
          <a:p>
            <a:pPr marL="285750" indent="-285750">
              <a:buFont typeface="Wingdings" pitchFamily="2" charset="2"/>
              <a:buChar char="v"/>
              <a:defRPr/>
            </a:pPr>
            <a:r>
              <a:rPr lang="en-US" dirty="0">
                <a:cs typeface="+mn-cs"/>
              </a:rPr>
              <a:t> We'll go to the beach </a:t>
            </a:r>
            <a:r>
              <a:rPr lang="en-US" dirty="0">
                <a:solidFill>
                  <a:srgbClr val="00B050"/>
                </a:solidFill>
                <a:cs typeface="+mn-cs"/>
              </a:rPr>
              <a:t>if</a:t>
            </a:r>
            <a:r>
              <a:rPr lang="en-US" dirty="0">
                <a:cs typeface="+mn-cs"/>
              </a:rPr>
              <a:t> it's sunny tomorrow. </a:t>
            </a:r>
          </a:p>
          <a:p>
            <a:pPr marL="285750" indent="-285750">
              <a:buFont typeface="Wingdings" pitchFamily="2" charset="2"/>
              <a:buChar char="v"/>
              <a:defRPr/>
            </a:pPr>
            <a:r>
              <a:rPr lang="en-US" dirty="0">
                <a:cs typeface="+mn-cs"/>
              </a:rPr>
              <a:t> We'll go to the movies </a:t>
            </a:r>
            <a:r>
              <a:rPr lang="en-US" dirty="0">
                <a:solidFill>
                  <a:srgbClr val="00B050"/>
                </a:solidFill>
                <a:cs typeface="+mn-cs"/>
              </a:rPr>
              <a:t>if</a:t>
            </a:r>
            <a:r>
              <a:rPr lang="en-US" dirty="0">
                <a:cs typeface="+mn-cs"/>
              </a:rPr>
              <a:t> it rains tomorrow. </a:t>
            </a:r>
            <a:endParaRPr lang="en-GB" dirty="0">
              <a:cs typeface="+mn-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4" presetClass="entr" presetSubtype="10" fill="hold" nodeType="clickEffect">
                                  <p:stCondLst>
                                    <p:cond delay="0"/>
                                  </p:stCondLst>
                                  <p:childTnLst>
                                    <p:set>
                                      <p:cBhvr>
                                        <p:cTn id="10" dur="1" fill="hold">
                                          <p:stCondLst>
                                            <p:cond delay="0"/>
                                          </p:stCondLst>
                                        </p:cTn>
                                        <p:tgtEl>
                                          <p:spTgt spid="58371"/>
                                        </p:tgtEl>
                                        <p:attrNameLst>
                                          <p:attrName>style.visibility</p:attrName>
                                        </p:attrNameLst>
                                      </p:cBhvr>
                                      <p:to>
                                        <p:strVal val="visible"/>
                                      </p:to>
                                    </p:set>
                                    <p:animEffect transition="in" filter="randombar(horizontal)">
                                      <p:cBhvr>
                                        <p:cTn id="11" dur="500"/>
                                        <p:tgtEl>
                                          <p:spTgt spid="5837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xfrm>
            <a:off x="457200" y="274638"/>
            <a:ext cx="8229600" cy="777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b="1" smtClean="0">
                <a:solidFill>
                  <a:schemeClr val="tx1"/>
                </a:solidFill>
              </a:rPr>
              <a:t>Other words besides “If”</a:t>
            </a:r>
          </a:p>
        </p:txBody>
      </p:sp>
      <p:sp>
        <p:nvSpPr>
          <p:cNvPr id="3" name="2 Marcador de contenido"/>
          <p:cNvSpPr>
            <a:spLocks noGrp="1"/>
          </p:cNvSpPr>
          <p:nvPr>
            <p:ph idx="1"/>
          </p:nvPr>
        </p:nvSpPr>
        <p:spPr bwMode="auto">
          <a:xfrm>
            <a:off x="431800" y="1125538"/>
            <a:ext cx="82296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sz="2400" dirty="0" smtClean="0"/>
              <a:t>In first conditional sentences, it is possible to use other words instead of “</a:t>
            </a:r>
            <a:r>
              <a:rPr lang="en-US" sz="2400" b="1" dirty="0" smtClean="0">
                <a:solidFill>
                  <a:srgbClr val="007200"/>
                </a:solidFill>
              </a:rPr>
              <a:t>if</a:t>
            </a:r>
            <a:r>
              <a:rPr lang="en-US" sz="2400" dirty="0" smtClean="0"/>
              <a:t>” or “</a:t>
            </a:r>
            <a:r>
              <a:rPr lang="en-US" sz="2400" b="1" dirty="0" smtClean="0">
                <a:solidFill>
                  <a:srgbClr val="007200"/>
                </a:solidFill>
              </a:rPr>
              <a:t>unless</a:t>
            </a:r>
            <a:r>
              <a:rPr lang="en-US" sz="2400" dirty="0" smtClean="0"/>
              <a:t>”: </a:t>
            </a:r>
            <a:endParaRPr lang="en-GB" sz="2400" dirty="0" smtClean="0"/>
          </a:p>
        </p:txBody>
      </p:sp>
      <p:sp>
        <p:nvSpPr>
          <p:cNvPr id="4" name="3 CuadroTexto"/>
          <p:cNvSpPr txBox="1"/>
          <p:nvPr/>
        </p:nvSpPr>
        <p:spPr>
          <a:xfrm>
            <a:off x="591465" y="5299660"/>
            <a:ext cx="8208962" cy="1015663"/>
          </a:xfrm>
          <a:prstGeom prst="rect">
            <a:avLst/>
          </a:prstGeom>
          <a:noFill/>
        </p:spPr>
        <p:txBody>
          <a:bodyPr>
            <a:spAutoFit/>
          </a:bodyPr>
          <a:lstStyle/>
          <a:p>
            <a:pPr>
              <a:defRPr/>
            </a:pPr>
            <a:r>
              <a:rPr lang="en-GB" sz="2000" i="1" dirty="0">
                <a:solidFill>
                  <a:schemeClr val="accent5">
                    <a:lumMod val="25000"/>
                  </a:schemeClr>
                </a:solidFill>
                <a:effectLst>
                  <a:outerShdw blurRad="38100" dist="38100" dir="2700000" algn="tl">
                    <a:srgbClr val="000000">
                      <a:alpha val="43137"/>
                    </a:srgbClr>
                  </a:outerShdw>
                </a:effectLst>
                <a:cs typeface="+mn-cs"/>
              </a:rPr>
              <a:t>When, as soon as, by the time, the moment (that), until</a:t>
            </a:r>
            <a:r>
              <a:rPr lang="en-GB" sz="2000" dirty="0">
                <a:solidFill>
                  <a:schemeClr val="accent5">
                    <a:lumMod val="25000"/>
                  </a:schemeClr>
                </a:solidFill>
                <a:cs typeface="+mn-cs"/>
              </a:rPr>
              <a:t>…</a:t>
            </a:r>
            <a:r>
              <a:rPr lang="en-GB" sz="2000" dirty="0">
                <a:cs typeface="+mn-cs"/>
              </a:rPr>
              <a:t> They are called </a:t>
            </a:r>
            <a:r>
              <a:rPr lang="en-GB" sz="2000" b="1" dirty="0">
                <a:solidFill>
                  <a:srgbClr val="002060"/>
                </a:solidFill>
                <a:cs typeface="+mn-cs"/>
              </a:rPr>
              <a:t>time clauses</a:t>
            </a:r>
            <a:r>
              <a:rPr lang="en-GB" sz="2000" b="1" dirty="0">
                <a:cs typeface="+mn-cs"/>
              </a:rPr>
              <a:t> </a:t>
            </a:r>
            <a:r>
              <a:rPr lang="en-GB" sz="2000" dirty="0">
                <a:cs typeface="+mn-cs"/>
              </a:rPr>
              <a:t>but they have the same structure as First Conditional Sentences.</a:t>
            </a:r>
          </a:p>
        </p:txBody>
      </p:sp>
      <p:sp>
        <p:nvSpPr>
          <p:cNvPr id="5" name="4 Rectángulo"/>
          <p:cNvSpPr/>
          <p:nvPr/>
        </p:nvSpPr>
        <p:spPr>
          <a:xfrm>
            <a:off x="503362" y="4221088"/>
            <a:ext cx="8424614" cy="1077218"/>
          </a:xfrm>
          <a:prstGeom prst="rect">
            <a:avLst/>
          </a:prstGeom>
        </p:spPr>
        <p:txBody>
          <a:bodyPr wrap="square">
            <a:spAutoFit/>
          </a:bodyPr>
          <a:lstStyle/>
          <a:p>
            <a:pPr marL="342900" indent="-342900">
              <a:buFont typeface="Courier New" pitchFamily="49" charset="0"/>
              <a:buChar char="o"/>
            </a:pPr>
            <a:r>
              <a:rPr lang="en-GB" sz="2400" b="1" dirty="0">
                <a:solidFill>
                  <a:schemeClr val="accent5">
                    <a:lumMod val="25000"/>
                  </a:schemeClr>
                </a:solidFill>
              </a:rPr>
              <a:t>As soon as </a:t>
            </a:r>
            <a:r>
              <a:rPr lang="en-GB" sz="2400" dirty="0"/>
              <a:t>(to emphasize immediacy):</a:t>
            </a:r>
          </a:p>
          <a:p>
            <a:pPr marL="808038" indent="-627063">
              <a:buNone/>
              <a:tabLst>
                <a:tab pos="265113" algn="l"/>
              </a:tabLst>
            </a:pPr>
            <a:r>
              <a:rPr lang="en-GB" sz="2000" dirty="0" smtClean="0"/>
              <a:t>	Ex</a:t>
            </a:r>
            <a:r>
              <a:rPr lang="en-GB" sz="2000" dirty="0"/>
              <a:t>:  This situation is very urgent. I’ll call you as soon as I have more information.</a:t>
            </a:r>
          </a:p>
        </p:txBody>
      </p:sp>
      <p:sp>
        <p:nvSpPr>
          <p:cNvPr id="6" name="5 CuadroTexto"/>
          <p:cNvSpPr txBox="1"/>
          <p:nvPr/>
        </p:nvSpPr>
        <p:spPr>
          <a:xfrm>
            <a:off x="611188" y="2204864"/>
            <a:ext cx="8680774" cy="2123658"/>
          </a:xfrm>
          <a:prstGeom prst="rect">
            <a:avLst/>
          </a:prstGeom>
          <a:noFill/>
        </p:spPr>
        <p:txBody>
          <a:bodyPr wrap="none" rtlCol="0">
            <a:spAutoFit/>
          </a:bodyPr>
          <a:lstStyle/>
          <a:p>
            <a:pPr marL="285750" indent="-285750">
              <a:buFont typeface="Courier New" pitchFamily="49" charset="0"/>
              <a:buChar char="o"/>
            </a:pPr>
            <a:r>
              <a:rPr lang="en-GB" sz="2400" dirty="0" smtClean="0"/>
              <a:t>“</a:t>
            </a:r>
            <a:r>
              <a:rPr lang="en-GB" sz="2400" dirty="0" smtClean="0">
                <a:solidFill>
                  <a:srgbClr val="007200"/>
                </a:solidFill>
              </a:rPr>
              <a:t>As long as</a:t>
            </a:r>
            <a:r>
              <a:rPr lang="en-GB" sz="2400" dirty="0" smtClean="0"/>
              <a:t>”  or “</a:t>
            </a:r>
            <a:r>
              <a:rPr lang="en-GB" sz="2400" dirty="0" smtClean="0">
                <a:solidFill>
                  <a:srgbClr val="007200"/>
                </a:solidFill>
              </a:rPr>
              <a:t>providing that</a:t>
            </a:r>
            <a:r>
              <a:rPr lang="en-GB" sz="2400" dirty="0" smtClean="0"/>
              <a:t>”  mean “but only if”. </a:t>
            </a:r>
          </a:p>
          <a:p>
            <a:r>
              <a:rPr lang="en-GB" sz="2400" dirty="0"/>
              <a:t>	</a:t>
            </a:r>
            <a:r>
              <a:rPr lang="en-GB" sz="2400" dirty="0" smtClean="0"/>
              <a:t>Compare:</a:t>
            </a:r>
          </a:p>
          <a:p>
            <a:r>
              <a:rPr lang="en-GB" sz="2400" dirty="0"/>
              <a:t>	</a:t>
            </a:r>
            <a:r>
              <a:rPr lang="en-GB" sz="2400" dirty="0" smtClean="0"/>
              <a:t>They’ll succeed </a:t>
            </a:r>
            <a:r>
              <a:rPr lang="en-GB" sz="2400" dirty="0" smtClean="0">
                <a:solidFill>
                  <a:srgbClr val="007200"/>
                </a:solidFill>
              </a:rPr>
              <a:t>but only if </a:t>
            </a:r>
            <a:r>
              <a:rPr lang="en-GB" sz="2400" dirty="0" smtClean="0"/>
              <a:t>they try hard.</a:t>
            </a:r>
          </a:p>
          <a:p>
            <a:r>
              <a:rPr lang="en-GB" sz="2400" dirty="0"/>
              <a:t>	</a:t>
            </a:r>
            <a:r>
              <a:rPr lang="en-GB" sz="2400" dirty="0" smtClean="0"/>
              <a:t>They’ll succeed </a:t>
            </a:r>
            <a:r>
              <a:rPr lang="en-GB" sz="2400" dirty="0" smtClean="0">
                <a:solidFill>
                  <a:srgbClr val="007200"/>
                </a:solidFill>
              </a:rPr>
              <a:t>as long as </a:t>
            </a:r>
            <a:r>
              <a:rPr lang="en-GB" sz="2400" dirty="0" smtClean="0"/>
              <a:t>they try hard.</a:t>
            </a:r>
          </a:p>
          <a:p>
            <a:pPr marL="285750" indent="-285750">
              <a:buFont typeface="Courier New" pitchFamily="49" charset="0"/>
              <a:buChar char="o"/>
            </a:pPr>
            <a:endParaRPr lang="en-GB" dirty="0" smtClean="0"/>
          </a:p>
          <a:p>
            <a:endParaRPr lang="en-GB"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b="1" smtClean="0">
                <a:solidFill>
                  <a:schemeClr val="tx1"/>
                </a:solidFill>
              </a:rPr>
              <a:t>Practice time!</a:t>
            </a:r>
          </a:p>
        </p:txBody>
      </p:sp>
      <p:sp>
        <p:nvSpPr>
          <p:cNvPr id="3" name="2 Marcador de contenido"/>
          <p:cNvSpPr>
            <a:spLocks noGrp="1"/>
          </p:cNvSpPr>
          <p:nvPr>
            <p:ph idx="1"/>
          </p:nvPr>
        </p:nvSpPr>
        <p:spPr>
          <a:xfrm>
            <a:off x="468313" y="1196975"/>
            <a:ext cx="8229600" cy="5111750"/>
          </a:xfrm>
        </p:spPr>
        <p:txBody>
          <a:bodyPr>
            <a:normAutofit lnSpcReduction="10000"/>
          </a:bodyPr>
          <a:lstStyle/>
          <a:p>
            <a:pPr marL="0" indent="0">
              <a:buFont typeface="Wingdings" pitchFamily="2" charset="2"/>
              <a:buNone/>
              <a:defRPr/>
            </a:pPr>
            <a:r>
              <a:rPr lang="en-US" sz="2000" b="1" dirty="0" smtClean="0"/>
              <a:t>Now choose the correct option for each verb: </a:t>
            </a:r>
          </a:p>
          <a:p>
            <a:pPr marL="457200" indent="-457200" algn="just">
              <a:spcBef>
                <a:spcPts val="600"/>
              </a:spcBef>
              <a:buFont typeface="Wingdings" pitchFamily="2" charset="2"/>
              <a:buAutoNum type="arabicPeriod"/>
              <a:tabLst>
                <a:tab pos="361950" algn="l"/>
              </a:tabLst>
              <a:defRPr/>
            </a:pPr>
            <a:r>
              <a:rPr lang="en-US" sz="2000" dirty="0" smtClean="0"/>
              <a:t>I'm going to take a shower as soon as I </a:t>
            </a:r>
            <a:r>
              <a:rPr lang="en-US" sz="2000" b="1" dirty="0" smtClean="0"/>
              <a:t>get / will get </a:t>
            </a:r>
            <a:r>
              <a:rPr lang="en-US" sz="2000" dirty="0" smtClean="0"/>
              <a:t>home from the 	gym</a:t>
            </a:r>
          </a:p>
          <a:p>
            <a:pPr marL="457200" indent="-457200" algn="just">
              <a:spcBef>
                <a:spcPts val="600"/>
              </a:spcBef>
              <a:buFont typeface="Wingdings" pitchFamily="2" charset="2"/>
              <a:buAutoNum type="arabicPeriod"/>
              <a:tabLst>
                <a:tab pos="361950" algn="l"/>
              </a:tabLst>
              <a:defRPr/>
            </a:pPr>
            <a:r>
              <a:rPr lang="en-US" sz="2000" dirty="0" smtClean="0"/>
              <a:t>Unless </a:t>
            </a:r>
            <a:r>
              <a:rPr lang="en-US" sz="2000" b="1" dirty="0" smtClean="0"/>
              <a:t>I find/ will find </a:t>
            </a:r>
            <a:r>
              <a:rPr lang="en-US" sz="2000" dirty="0" smtClean="0"/>
              <a:t>my watch, I </a:t>
            </a:r>
            <a:r>
              <a:rPr lang="en-US" sz="2000" b="1" dirty="0" smtClean="0"/>
              <a:t>have / I'll have </a:t>
            </a:r>
            <a:r>
              <a:rPr lang="en-US" sz="2000" dirty="0" smtClean="0"/>
              <a:t>to buy a new one. </a:t>
            </a:r>
          </a:p>
          <a:p>
            <a:pPr marL="457200" indent="-457200" algn="just">
              <a:spcBef>
                <a:spcPts val="600"/>
              </a:spcBef>
              <a:buFont typeface="Wingdings" pitchFamily="2" charset="2"/>
              <a:buAutoNum type="arabicPeriod"/>
              <a:tabLst>
                <a:tab pos="361950" algn="l"/>
              </a:tabLst>
              <a:defRPr/>
            </a:pPr>
            <a:r>
              <a:rPr lang="en-US" sz="2000" dirty="0" smtClean="0"/>
              <a:t>If the surgery </a:t>
            </a:r>
            <a:r>
              <a:rPr lang="en-US" sz="2000" b="1" dirty="0" smtClean="0"/>
              <a:t>isn't / won’t be </a:t>
            </a:r>
            <a:r>
              <a:rPr lang="en-US" sz="2000" dirty="0" smtClean="0"/>
              <a:t>successful, he </a:t>
            </a:r>
            <a:r>
              <a:rPr lang="en-US" sz="2000" b="1" dirty="0" smtClean="0"/>
              <a:t>has / 'll have </a:t>
            </a:r>
            <a:r>
              <a:rPr lang="en-US" sz="2000" dirty="0" smtClean="0"/>
              <a:t>just six months to live. </a:t>
            </a:r>
          </a:p>
          <a:p>
            <a:pPr marL="457200" indent="-457200" algn="just">
              <a:spcBef>
                <a:spcPts val="600"/>
              </a:spcBef>
              <a:buFont typeface="Wingdings" pitchFamily="2" charset="2"/>
              <a:buAutoNum type="arabicPeriod"/>
              <a:tabLst>
                <a:tab pos="361950" algn="l"/>
              </a:tabLst>
              <a:defRPr/>
            </a:pPr>
            <a:r>
              <a:rPr lang="en-US" sz="2000" b="1" dirty="0" smtClean="0"/>
              <a:t>You have / You’ll have </a:t>
            </a:r>
            <a:r>
              <a:rPr lang="en-US" sz="2000" dirty="0" smtClean="0"/>
              <a:t>a great time if </a:t>
            </a:r>
            <a:r>
              <a:rPr lang="en-US" sz="2000" b="1" dirty="0" smtClean="0"/>
              <a:t>you go / you’ll go </a:t>
            </a:r>
            <a:r>
              <a:rPr lang="en-US" sz="2000" dirty="0" smtClean="0"/>
              <a:t>to Rio. </a:t>
            </a:r>
          </a:p>
          <a:p>
            <a:pPr marL="457200" indent="-457200" algn="just">
              <a:spcBef>
                <a:spcPts val="600"/>
              </a:spcBef>
              <a:buFont typeface="Wingdings" pitchFamily="2" charset="2"/>
              <a:buAutoNum type="arabicPeriod"/>
              <a:tabLst>
                <a:tab pos="361950" algn="l"/>
              </a:tabLst>
              <a:defRPr/>
            </a:pPr>
            <a:r>
              <a:rPr lang="en-US" sz="2000" b="1" dirty="0" smtClean="0"/>
              <a:t> We are / We’ll be </a:t>
            </a:r>
            <a:r>
              <a:rPr lang="en-US" sz="2000" dirty="0" smtClean="0"/>
              <a:t>disappointed if nobody </a:t>
            </a:r>
            <a:r>
              <a:rPr lang="en-US" sz="2000" b="1" dirty="0" smtClean="0"/>
              <a:t>comes / will come </a:t>
            </a:r>
            <a:r>
              <a:rPr lang="en-US" sz="2000" dirty="0" smtClean="0"/>
              <a:t>to our 	party on Friday. </a:t>
            </a:r>
          </a:p>
          <a:p>
            <a:pPr marL="457200" indent="-457200" algn="just">
              <a:spcBef>
                <a:spcPts val="600"/>
              </a:spcBef>
              <a:buFont typeface="Wingdings" pitchFamily="2" charset="2"/>
              <a:buAutoNum type="arabicPeriod" startAt="6"/>
              <a:tabLst>
                <a:tab pos="361950" algn="l"/>
              </a:tabLst>
              <a:defRPr/>
            </a:pPr>
            <a:r>
              <a:rPr lang="en-US" sz="2000" dirty="0" smtClean="0"/>
              <a:t>If </a:t>
            </a:r>
            <a:r>
              <a:rPr lang="en-US" sz="2000" b="1" dirty="0" smtClean="0"/>
              <a:t>you forget / you’ll forget </a:t>
            </a:r>
            <a:r>
              <a:rPr lang="en-US" sz="2000" dirty="0" smtClean="0"/>
              <a:t>your wife's birthday next week, she </a:t>
            </a:r>
            <a:r>
              <a:rPr lang="en-US" sz="2000" b="1" dirty="0" smtClean="0"/>
              <a:t>is / she’ll be</a:t>
            </a:r>
            <a:r>
              <a:rPr lang="en-US" sz="2000" dirty="0" smtClean="0"/>
              <a:t> upset.</a:t>
            </a:r>
          </a:p>
          <a:p>
            <a:pPr marL="457200" indent="-457200" algn="just">
              <a:spcBef>
                <a:spcPts val="600"/>
              </a:spcBef>
              <a:buFont typeface="Wingdings" pitchFamily="2" charset="2"/>
              <a:buAutoNum type="arabicPeriod" startAt="6"/>
              <a:tabLst>
                <a:tab pos="361950" algn="l"/>
              </a:tabLst>
              <a:defRPr/>
            </a:pPr>
            <a:r>
              <a:rPr lang="en-US" sz="2000" dirty="0" smtClean="0"/>
              <a:t>I </a:t>
            </a:r>
            <a:r>
              <a:rPr lang="en-US" sz="2000" b="1" dirty="0" smtClean="0"/>
              <a:t>give / I’ll give </a:t>
            </a:r>
            <a:r>
              <a:rPr lang="en-US" sz="2000" dirty="0" smtClean="0"/>
              <a:t>him the documents when </a:t>
            </a:r>
            <a:r>
              <a:rPr lang="en-US" sz="2000" b="1" dirty="0" smtClean="0"/>
              <a:t>I</a:t>
            </a:r>
            <a:r>
              <a:rPr lang="en-US" sz="2000" dirty="0" smtClean="0"/>
              <a:t> </a:t>
            </a:r>
            <a:r>
              <a:rPr lang="en-US" sz="2000" b="1" dirty="0" smtClean="0"/>
              <a:t>see / I’ll see </a:t>
            </a:r>
            <a:r>
              <a:rPr lang="en-US" sz="2000" dirty="0" smtClean="0"/>
              <a:t>him later today. </a:t>
            </a:r>
          </a:p>
          <a:p>
            <a:pPr marL="457200" indent="-457200" algn="just">
              <a:spcBef>
                <a:spcPts val="600"/>
              </a:spcBef>
              <a:buFont typeface="Wingdings" pitchFamily="2" charset="2"/>
              <a:buAutoNum type="arabicPeriod" startAt="6"/>
              <a:tabLst>
                <a:tab pos="361950" algn="l"/>
              </a:tabLst>
              <a:defRPr/>
            </a:pPr>
            <a:r>
              <a:rPr lang="en-US" sz="2000" dirty="0" smtClean="0"/>
              <a:t>When I </a:t>
            </a:r>
            <a:r>
              <a:rPr lang="en-US" sz="2000" b="1" dirty="0" smtClean="0"/>
              <a:t>get / will get </a:t>
            </a:r>
            <a:r>
              <a:rPr lang="en-US" sz="2000" dirty="0" smtClean="0"/>
              <a:t>married, I </a:t>
            </a:r>
            <a:r>
              <a:rPr lang="en-US" sz="2000" b="1" dirty="0" smtClean="0"/>
              <a:t>have / I’m going to have </a:t>
            </a:r>
            <a:r>
              <a:rPr lang="en-US" sz="2000" dirty="0" smtClean="0"/>
              <a:t>a simple wedding.  </a:t>
            </a:r>
            <a:endParaRPr lang="en-GB" sz="2000" dirty="0"/>
          </a:p>
        </p:txBody>
      </p:sp>
      <p:sp>
        <p:nvSpPr>
          <p:cNvPr id="4" name="3 Elipse"/>
          <p:cNvSpPr/>
          <p:nvPr/>
        </p:nvSpPr>
        <p:spPr>
          <a:xfrm>
            <a:off x="5651500" y="1557338"/>
            <a:ext cx="576263" cy="35877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5" name="4 Elipse"/>
          <p:cNvSpPr/>
          <p:nvPr/>
        </p:nvSpPr>
        <p:spPr>
          <a:xfrm>
            <a:off x="1835150" y="2133600"/>
            <a:ext cx="792163" cy="35877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6" name="5 Elipse"/>
          <p:cNvSpPr/>
          <p:nvPr/>
        </p:nvSpPr>
        <p:spPr>
          <a:xfrm>
            <a:off x="5940425" y="2060575"/>
            <a:ext cx="1152525" cy="50482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9" name="8 Elipse"/>
          <p:cNvSpPr/>
          <p:nvPr/>
        </p:nvSpPr>
        <p:spPr>
          <a:xfrm>
            <a:off x="2555875" y="2781300"/>
            <a:ext cx="647700" cy="360363"/>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0" name="9 Elipse"/>
          <p:cNvSpPr/>
          <p:nvPr/>
        </p:nvSpPr>
        <p:spPr>
          <a:xfrm>
            <a:off x="2303463" y="3357563"/>
            <a:ext cx="1476375"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1" name="10 Elipse"/>
          <p:cNvSpPr/>
          <p:nvPr/>
        </p:nvSpPr>
        <p:spPr>
          <a:xfrm>
            <a:off x="5335588" y="3357563"/>
            <a:ext cx="965200"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2" name="11 Elipse"/>
          <p:cNvSpPr/>
          <p:nvPr/>
        </p:nvSpPr>
        <p:spPr>
          <a:xfrm>
            <a:off x="2170113" y="3789363"/>
            <a:ext cx="1150937" cy="360362"/>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3" name="12 Elipse"/>
          <p:cNvSpPr/>
          <p:nvPr/>
        </p:nvSpPr>
        <p:spPr>
          <a:xfrm>
            <a:off x="5940425" y="3716338"/>
            <a:ext cx="1028700"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4" name="13 Elipse"/>
          <p:cNvSpPr/>
          <p:nvPr/>
        </p:nvSpPr>
        <p:spPr>
          <a:xfrm>
            <a:off x="1158875" y="4292600"/>
            <a:ext cx="1476375"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5" name="14 Elipse"/>
          <p:cNvSpPr/>
          <p:nvPr/>
        </p:nvSpPr>
        <p:spPr>
          <a:xfrm>
            <a:off x="830263" y="4652963"/>
            <a:ext cx="1476375" cy="431800"/>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6" name="15 Elipse"/>
          <p:cNvSpPr/>
          <p:nvPr/>
        </p:nvSpPr>
        <p:spPr>
          <a:xfrm>
            <a:off x="1763713" y="5013325"/>
            <a:ext cx="1152525" cy="360363"/>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7" name="16 Elipse"/>
          <p:cNvSpPr/>
          <p:nvPr/>
        </p:nvSpPr>
        <p:spPr>
          <a:xfrm>
            <a:off x="5800725" y="4941888"/>
            <a:ext cx="874713" cy="430212"/>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8" name="17 Elipse"/>
          <p:cNvSpPr/>
          <p:nvPr/>
        </p:nvSpPr>
        <p:spPr>
          <a:xfrm>
            <a:off x="1681163" y="5591175"/>
            <a:ext cx="874712" cy="430213"/>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19" name="18 Elipse"/>
          <p:cNvSpPr/>
          <p:nvPr/>
        </p:nvSpPr>
        <p:spPr>
          <a:xfrm>
            <a:off x="5426075" y="5591175"/>
            <a:ext cx="2241550" cy="430213"/>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
        <p:nvSpPr>
          <p:cNvPr id="20" name="19 Elipse"/>
          <p:cNvSpPr/>
          <p:nvPr/>
        </p:nvSpPr>
        <p:spPr>
          <a:xfrm>
            <a:off x="6732588" y="2722563"/>
            <a:ext cx="1152525" cy="504825"/>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GB"/>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500"/>
                                        <p:tgtEl>
                                          <p:spTgt spid="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arn(inVertical)">
                                      <p:cBhvr>
                                        <p:cTn id="46" dur="500"/>
                                        <p:tgtEl>
                                          <p:spTgt spid="2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500"/>
                                        <p:tgtEl>
                                          <p:spTgt spid="3">
                                            <p:txEl>
                                              <p:pRg st="4" end="4"/>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barn(inVertical)">
                                      <p:cBhvr>
                                        <p:cTn id="56" dur="500"/>
                                        <p:tgtEl>
                                          <p:spTgt spid="1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nodeType="click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Effect transition="in" filter="fade">
                                      <p:cBhvr>
                                        <p:cTn id="64" dur="500"/>
                                        <p:tgtEl>
                                          <p:spTgt spid="3">
                                            <p:txEl>
                                              <p:pRg st="5" end="5"/>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barn(inVertical)">
                                      <p:cBhvr>
                                        <p:cTn id="69" dur="500"/>
                                        <p:tgtEl>
                                          <p:spTgt spid="12"/>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arn(inVertical)">
                                      <p:cBhvr>
                                        <p:cTn id="72" dur="500"/>
                                        <p:tgtEl>
                                          <p:spTgt spid="1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fade">
                                      <p:cBhvr>
                                        <p:cTn id="77" dur="500"/>
                                        <p:tgtEl>
                                          <p:spTgt spid="3">
                                            <p:txEl>
                                              <p:pRg st="6" end="6"/>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barn(inVertical)">
                                      <p:cBhvr>
                                        <p:cTn id="82" dur="500"/>
                                        <p:tgtEl>
                                          <p:spTgt spid="14"/>
                                        </p:tgtEl>
                                      </p:cBhvr>
                                    </p:animEffect>
                                  </p:childTnLst>
                                </p:cTn>
                              </p:par>
                              <p:par>
                                <p:cTn id="83" presetID="16" presetClass="entr" presetSubtype="21"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barn(inVertical)">
                                      <p:cBhvr>
                                        <p:cTn id="85" dur="500"/>
                                        <p:tgtEl>
                                          <p:spTgt spid="1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0" presetClass="entr" presetSubtype="0" fill="hold" nodeType="clickEffect">
                                  <p:stCondLst>
                                    <p:cond delay="0"/>
                                  </p:stCondLst>
                                  <p:childTnLst>
                                    <p:set>
                                      <p:cBhvr>
                                        <p:cTn id="89" dur="1" fill="hold">
                                          <p:stCondLst>
                                            <p:cond delay="0"/>
                                          </p:stCondLst>
                                        </p:cTn>
                                        <p:tgtEl>
                                          <p:spTgt spid="3">
                                            <p:txEl>
                                              <p:pRg st="7" end="7"/>
                                            </p:txEl>
                                          </p:spTgt>
                                        </p:tgtEl>
                                        <p:attrNameLst>
                                          <p:attrName>style.visibility</p:attrName>
                                        </p:attrNameLst>
                                      </p:cBhvr>
                                      <p:to>
                                        <p:strVal val="visible"/>
                                      </p:to>
                                    </p:set>
                                    <p:animEffect transition="in" filter="fade">
                                      <p:cBhvr>
                                        <p:cTn id="90" dur="500"/>
                                        <p:tgtEl>
                                          <p:spTgt spid="3">
                                            <p:txEl>
                                              <p:pRg st="7" end="7"/>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barn(inVertical)">
                                      <p:cBhvr>
                                        <p:cTn id="95" dur="500"/>
                                        <p:tgtEl>
                                          <p:spTgt spid="16"/>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barn(inVertical)">
                                      <p:cBhvr>
                                        <p:cTn id="98" dur="500"/>
                                        <p:tgtEl>
                                          <p:spTgt spid="17"/>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0" presetClass="entr" presetSubtype="0" fill="hold" nodeType="clickEffect">
                                  <p:stCondLst>
                                    <p:cond delay="0"/>
                                  </p:stCondLst>
                                  <p:childTnLst>
                                    <p:set>
                                      <p:cBhvr>
                                        <p:cTn id="102" dur="1" fill="hold">
                                          <p:stCondLst>
                                            <p:cond delay="0"/>
                                          </p:stCondLst>
                                        </p:cTn>
                                        <p:tgtEl>
                                          <p:spTgt spid="3">
                                            <p:txEl>
                                              <p:pRg st="8" end="8"/>
                                            </p:txEl>
                                          </p:spTgt>
                                        </p:tgtEl>
                                        <p:attrNameLst>
                                          <p:attrName>style.visibility</p:attrName>
                                        </p:attrNameLst>
                                      </p:cBhvr>
                                      <p:to>
                                        <p:strVal val="visible"/>
                                      </p:to>
                                    </p:set>
                                    <p:animEffect transition="in" filter="fade">
                                      <p:cBhvr>
                                        <p:cTn id="103" dur="500"/>
                                        <p:tgtEl>
                                          <p:spTgt spid="3">
                                            <p:txEl>
                                              <p:pRg st="8" end="8"/>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barn(inVertical)">
                                      <p:cBhvr>
                                        <p:cTn id="108" dur="500"/>
                                        <p:tgtEl>
                                          <p:spTgt spid="18"/>
                                        </p:tgtEl>
                                      </p:cBhvr>
                                    </p:animEffect>
                                  </p:childTnLst>
                                </p:cTn>
                              </p:par>
                              <p:par>
                                <p:cTn id="109" presetID="16" presetClass="entr" presetSubtype="21"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barn(inVertical)">
                                      <p:cBhvr>
                                        <p:cTn id="1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theme/theme1.xml><?xml version="1.0" encoding="utf-8"?>
<a:theme xmlns:a="http://schemas.openxmlformats.org/drawingml/2006/main" name="5_Krožno">
  <a:themeElements>
    <a:clrScheme name="5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5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5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5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5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5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5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5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5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5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5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Krožno">
  <a:themeElements>
    <a:clrScheme name="6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6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6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6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6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6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6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6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6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6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6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Krožno">
  <a:themeElements>
    <a:clrScheme name="7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7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7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7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7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7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7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7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7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7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7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Krožno">
  <a:themeElements>
    <a:clrScheme name="8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8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8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8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8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8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8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8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8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8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8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Krožno">
  <a:themeElements>
    <a:clrScheme name="9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9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9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9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9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9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9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9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9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9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9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Krožno">
  <a:themeElements>
    <a:clrScheme name="10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10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0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0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0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0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0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0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0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0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0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Krožno">
  <a:themeElements>
    <a:clrScheme name="11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11_Krožno">
      <a:majorFont>
        <a:latin typeface="Arial"/>
        <a:ea typeface=""/>
        <a:cs typeface=""/>
      </a:majorFont>
      <a:minorFont>
        <a:latin typeface="Arial"/>
        <a:ea typeface=""/>
        <a:cs typeface=""/>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1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1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1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1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1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1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1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1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1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2_Krožno">
  <a:themeElements>
    <a:clrScheme name="12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12_Krož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Krožno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12_Krožno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12_Krožno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12_Krožno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12_Krožno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12_Krožno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12_Krožno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12_Krožno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12_Krožno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12_Krožno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7487</TotalTime>
  <Words>1809</Words>
  <Application>Microsoft Office PowerPoint</Application>
  <PresentationFormat>On-screen Show (4:3)</PresentationFormat>
  <Paragraphs>230</Paragraphs>
  <Slides>32</Slides>
  <Notes>1</Notes>
  <HiddenSlides>0</HiddenSlides>
  <MMClips>0</MMClips>
  <ScaleCrop>false</ScaleCrop>
  <HeadingPairs>
    <vt:vector size="4" baseType="variant">
      <vt:variant>
        <vt:lpstr>Theme</vt:lpstr>
      </vt:variant>
      <vt:variant>
        <vt:i4>8</vt:i4>
      </vt:variant>
      <vt:variant>
        <vt:lpstr>Slide Titles</vt:lpstr>
      </vt:variant>
      <vt:variant>
        <vt:i4>32</vt:i4>
      </vt:variant>
    </vt:vector>
  </HeadingPairs>
  <TitlesOfParts>
    <vt:vector size="40" baseType="lpstr">
      <vt:lpstr>5_Krožno</vt:lpstr>
      <vt:lpstr>6_Krožno</vt:lpstr>
      <vt:lpstr>7_Krožno</vt:lpstr>
      <vt:lpstr>8_Krožno</vt:lpstr>
      <vt:lpstr>9_Krožno</vt:lpstr>
      <vt:lpstr>10_Krožno</vt:lpstr>
      <vt:lpstr>11_Krožno</vt:lpstr>
      <vt:lpstr>12_Krožno</vt:lpstr>
      <vt:lpstr>PowerPoint Presentation</vt:lpstr>
      <vt:lpstr>PowerPoint Presentation</vt:lpstr>
      <vt:lpstr>PowerPoint Presentation</vt:lpstr>
      <vt:lpstr>PowerPoint Presentation</vt:lpstr>
      <vt:lpstr>Use of “If” (condition) vs “When” (time clauses)</vt:lpstr>
      <vt:lpstr>PowerPoint Presentation</vt:lpstr>
      <vt:lpstr>PowerPoint Presentation</vt:lpstr>
      <vt:lpstr>Other words besides “If”</vt:lpstr>
      <vt:lpstr>Practice time!</vt:lpstr>
      <vt:lpstr>SUMMARY: Real Conditionals</vt:lpstr>
      <vt:lpstr>SUMMARY</vt:lpstr>
      <vt:lpstr> Unreal Conditionals</vt:lpstr>
      <vt:lpstr>Imagining the Present were different</vt:lpstr>
      <vt:lpstr>Second conditional</vt:lpstr>
      <vt:lpstr>Second Conditional</vt:lpstr>
      <vt:lpstr>One final note on Second Conditional</vt:lpstr>
      <vt:lpstr>PowerPoint Presentation</vt:lpstr>
      <vt:lpstr>PowerPoint Presentation</vt:lpstr>
      <vt:lpstr>Practise time! 2nd conditional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WISH – IF ONLY… (2)</vt:lpstr>
      <vt:lpstr>PowerPoint Presentation</vt:lpstr>
      <vt:lpstr>THE END! </vt:lpstr>
    </vt:vector>
  </TitlesOfParts>
  <Company>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x</dc:creator>
  <cp:lastModifiedBy>user</cp:lastModifiedBy>
  <cp:revision>92</cp:revision>
  <dcterms:created xsi:type="dcterms:W3CDTF">2005-02-27T19:34:33Z</dcterms:created>
  <dcterms:modified xsi:type="dcterms:W3CDTF">2020-03-18T21:18:05Z</dcterms:modified>
</cp:coreProperties>
</file>