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ucebnici.mon.gov.mk/sredno/11/23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1484554"/>
            <a:ext cx="8637073" cy="1807285"/>
          </a:xfrm>
        </p:spPr>
        <p:txBody>
          <a:bodyPr>
            <a:normAutofit/>
          </a:bodyPr>
          <a:lstStyle/>
          <a:p>
            <a:r>
              <a:rPr lang="mk-MK" sz="1300" dirty="0">
                <a:latin typeface="Arial" panose="020B0604020202020204" pitchFamily="34" charset="0"/>
                <a:cs typeface="Arial" panose="020B0604020202020204" pitchFamily="34" charset="0"/>
              </a:rPr>
              <a:t>СОЕУ „Јане Сандански“ </a:t>
            </a:r>
            <a:r>
              <a:rPr lang="mk-MK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– Битола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3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300" dirty="0">
                <a:latin typeface="Arial" panose="020B0604020202020204" pitchFamily="34" charset="0"/>
                <a:cs typeface="Arial" panose="020B0604020202020204" pitchFamily="34" charset="0"/>
              </a:rPr>
              <a:t>Македоски јазик и литература за </a:t>
            </a:r>
            <a:r>
              <a:rPr lang="mk-MK" sz="1300" b="1" dirty="0">
                <a:latin typeface="Arial" panose="020B0604020202020204" pitchFamily="34" charset="0"/>
                <a:cs typeface="Arial" panose="020B0604020202020204" pitchFamily="34" charset="0"/>
              </a:rPr>
              <a:t>ВТОРА година </a:t>
            </a:r>
            <a:r>
              <a:rPr lang="mk-MK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k-MK" dirty="0"/>
              <a:t/>
            </a:r>
            <a:br>
              <a:rPr lang="mk-MK" dirty="0"/>
            </a:b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341549"/>
          </a:xfrm>
        </p:spPr>
        <p:txBody>
          <a:bodyPr>
            <a:normAutofit fontScale="85000" lnSpcReduction="20000"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mk-MK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предметен </a:t>
            </a:r>
            <a:r>
              <a:rPr lang="mk-MK" sz="1200" i="1" dirty="0">
                <a:latin typeface="Arial" panose="020B0604020202020204" pitchFamily="34" charset="0"/>
                <a:cs typeface="Arial" panose="020B0604020202020204" pitchFamily="34" charset="0"/>
              </a:rPr>
              <a:t>наставник Јасминка Прелевиќ</a:t>
            </a:r>
            <a:endParaRPr lang="mk-MK" sz="1200" i="1" dirty="0"/>
          </a:p>
        </p:txBody>
      </p:sp>
    </p:spTree>
    <p:extLst>
      <p:ext uri="{BB962C8B-B14F-4D97-AF65-F5344CB8AC3E}">
        <p14:creationId xmlns:p14="http://schemas.microsoft.com/office/powerpoint/2010/main" val="65521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План и содржини за учење за </a:t>
            </a:r>
            <a:r>
              <a:rPr lang="mk-MK" sz="1600" b="1" dirty="0">
                <a:latin typeface="Arial" panose="020B0604020202020204" pitchFamily="34" charset="0"/>
                <a:cs typeface="Arial" panose="020B0604020202020204" pitchFamily="34" charset="0"/>
              </a:rPr>
              <a:t>март-април </a:t>
            </a:r>
            <a:r>
              <a:rPr lang="mk-MK" sz="1600" dirty="0"/>
              <a:t/>
            </a:r>
            <a:br>
              <a:rPr lang="mk-MK" sz="1600" dirty="0"/>
            </a:br>
            <a:endParaRPr lang="mk-MK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940429"/>
            <a:ext cx="9603275" cy="3976277"/>
          </a:xfrm>
        </p:spPr>
        <p:txBody>
          <a:bodyPr>
            <a:normAutofit fontScale="47500" lnSpcReduction="20000"/>
          </a:bodyPr>
          <a:lstStyle/>
          <a:p>
            <a:r>
              <a:rPr lang="mk-MK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Тема 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mk-MK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РОМАНТИЗАМ </a:t>
            </a:r>
            <a:r>
              <a:rPr lang="mk-MK" sz="2500" b="1" dirty="0">
                <a:latin typeface="Arial" panose="020B0604020202020204" pitchFamily="34" charset="0"/>
                <a:cs typeface="Arial" panose="020B0604020202020204" pitchFamily="34" charset="0"/>
              </a:rPr>
              <a:t>ВО ЕВРОПСКАТА ЛИТЕРАТУРА</a:t>
            </a:r>
            <a:endParaRPr lang="mk-MK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mk-MK" sz="2500" dirty="0">
                <a:latin typeface="Arial" panose="020B0604020202020204" pitchFamily="34" charset="0"/>
                <a:cs typeface="Arial" panose="020B0604020202020204" pitchFamily="34" charset="0"/>
              </a:rPr>
              <a:t>Романтизам во европската литература - особености и претставници</a:t>
            </a:r>
          </a:p>
          <a:p>
            <a:pPr lvl="0"/>
            <a:r>
              <a:rPr lang="mk-MK" sz="2500" dirty="0">
                <a:latin typeface="Arial" panose="020B0604020202020204" pitchFamily="34" charset="0"/>
                <a:cs typeface="Arial" panose="020B0604020202020204" pitchFamily="34" charset="0"/>
              </a:rPr>
              <a:t>Џорџ Гордон Бајрон- живот и дејност; интерпретација на поемата„Странствувањето на Чајлд Харолд: анализа на Прошталната песна од поемата</a:t>
            </a:r>
          </a:p>
          <a:p>
            <a:pPr lvl="0"/>
            <a:r>
              <a:rPr lang="mk-MK" sz="2500" dirty="0">
                <a:latin typeface="Arial" panose="020B0604020202020204" pitchFamily="34" charset="0"/>
                <a:cs typeface="Arial" panose="020B0604020202020204" pitchFamily="34" charset="0"/>
              </a:rPr>
              <a:t>Дискусија : Романтичарски елементи во поемата на Бајрон</a:t>
            </a:r>
          </a:p>
          <a:p>
            <a:pPr lvl="0"/>
            <a:r>
              <a:rPr lang="mk-MK" sz="2500" dirty="0">
                <a:latin typeface="Arial" panose="020B0604020202020204" pitchFamily="34" charset="0"/>
                <a:cs typeface="Arial" panose="020B0604020202020204" pitchFamily="34" charset="0"/>
              </a:rPr>
              <a:t>Александар Сергеевич Пушкин- живот и дејност; интерпретација на романот „Евгениј Онегин“</a:t>
            </a:r>
          </a:p>
          <a:p>
            <a:pPr lvl="0"/>
            <a:r>
              <a:rPr lang="mk-MK" sz="2500" dirty="0">
                <a:latin typeface="Arial" panose="020B0604020202020204" pitchFamily="34" charset="0"/>
                <a:cs typeface="Arial" panose="020B0604020202020204" pitchFamily="34" charset="0"/>
              </a:rPr>
              <a:t>Анализа на ликовите Онегин, Татјана, Ленски, Олга</a:t>
            </a:r>
          </a:p>
          <a:p>
            <a:pPr lvl="0"/>
            <a:r>
              <a:rPr lang="mk-MK" sz="2500" dirty="0">
                <a:latin typeface="Arial" panose="020B0604020202020204" pitchFamily="34" charset="0"/>
                <a:cs typeface="Arial" panose="020B0604020202020204" pitchFamily="34" charset="0"/>
              </a:rPr>
              <a:t>Дискусија: Особеностите на романтизмот во тврбите на Бајрон и Пушкин</a:t>
            </a:r>
          </a:p>
          <a:p>
            <a:pPr lvl="0"/>
            <a:r>
              <a:rPr lang="mk-MK" sz="2500" dirty="0">
                <a:latin typeface="Arial" panose="020B0604020202020204" pitchFamily="34" charset="0"/>
                <a:cs typeface="Arial" panose="020B0604020202020204" pitchFamily="34" charset="0"/>
              </a:rPr>
              <a:t>Писмена работа</a:t>
            </a:r>
          </a:p>
          <a:p>
            <a:r>
              <a:rPr lang="mk-MK" sz="2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mk-MK" sz="2500" dirty="0">
                <a:latin typeface="Arial" panose="020B0604020202020204" pitchFamily="34" charset="0"/>
                <a:cs typeface="Arial" panose="020B0604020202020204" pitchFamily="34" charset="0"/>
              </a:rPr>
              <a:t>забелешка: содржините на темата Романтизам во европската литература можат да се најдат во учебници за ТРЕТАгодина, средно гимназиско,</a:t>
            </a:r>
            <a:r>
              <a:rPr lang="mk-MK" sz="2500" u="sng" dirty="0">
                <a:latin typeface="Arial" panose="020B0604020202020204" pitchFamily="34" charset="0"/>
                <a:cs typeface="Arial" panose="020B0604020202020204" pitchFamily="34" charset="0"/>
              </a:rPr>
              <a:t>материјали за учење како и  дополнителна литература и насоки за учење редовно се  обновуваат во групата за учење</a:t>
            </a:r>
            <a:r>
              <a:rPr lang="mk-MK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500" b="1" dirty="0">
                <a:latin typeface="Arial" panose="020B0604020202020204" pitchFamily="34" charset="0"/>
                <a:cs typeface="Arial" panose="020B0604020202020204" pitchFamily="34" charset="0"/>
              </a:rPr>
              <a:t>Македонски, втора 2020 </a:t>
            </a:r>
            <a:r>
              <a:rPr lang="mk-MK" sz="2500" dirty="0">
                <a:latin typeface="Arial" panose="020B0604020202020204" pitchFamily="34" charset="0"/>
                <a:cs typeface="Arial" panose="020B0604020202020204" pitchFamily="34" charset="0"/>
              </a:rPr>
              <a:t>на ФБ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70970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883" y="1689769"/>
            <a:ext cx="3273099" cy="1438618"/>
          </a:xfrm>
        </p:spPr>
        <p:txBody>
          <a:bodyPr>
            <a:normAutofit/>
          </a:bodyPr>
          <a:lstStyle/>
          <a:p>
            <a:pPr algn="ctr"/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План и содржини за учење за </a:t>
            </a:r>
            <a:r>
              <a:rPr lang="mk-MK" sz="1600" b="1" dirty="0">
                <a:latin typeface="Arial" panose="020B0604020202020204" pitchFamily="34" charset="0"/>
                <a:cs typeface="Arial" panose="020B0604020202020204" pitchFamily="34" charset="0"/>
              </a:rPr>
              <a:t>април</a:t>
            </a: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k-M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mk-MK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mk-MK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mk-MK" sz="2200" b="1" dirty="0">
                <a:latin typeface="Arial" panose="020B0604020202020204" pitchFamily="34" charset="0"/>
                <a:cs typeface="Arial" panose="020B0604020202020204" pitchFamily="34" charset="0"/>
              </a:rPr>
              <a:t>ЛЕКСИКОЛОГИЈА И ЛЕКСИКОГРАФИЈА</a:t>
            </a:r>
            <a:endParaRPr lang="mk-MK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mk-MK" sz="2200" dirty="0">
                <a:latin typeface="Arial" panose="020B0604020202020204" pitchFamily="34" charset="0"/>
                <a:cs typeface="Arial" panose="020B0604020202020204" pitchFamily="34" charset="0"/>
              </a:rPr>
              <a:t>Поим за зборот. Основни типови лексички значења на зборовите</a:t>
            </a:r>
          </a:p>
          <a:p>
            <a:pPr lvl="0"/>
            <a:r>
              <a:rPr lang="mk-MK" sz="2200" dirty="0">
                <a:latin typeface="Arial" panose="020B0604020202020204" pitchFamily="34" charset="0"/>
                <a:cs typeface="Arial" panose="020B0604020202020204" pitchFamily="34" charset="0"/>
              </a:rPr>
              <a:t>Лексика според процесот на обновување на зборовите</a:t>
            </a:r>
          </a:p>
          <a:p>
            <a:pPr lvl="0"/>
            <a:r>
              <a:rPr lang="mk-MK" sz="2200" dirty="0">
                <a:latin typeface="Arial" panose="020B0604020202020204" pitchFamily="34" charset="0"/>
                <a:cs typeface="Arial" panose="020B0604020202020204" pitchFamily="34" charset="0"/>
              </a:rPr>
              <a:t>Лексика според потеклото на зборовите</a:t>
            </a:r>
          </a:p>
          <a:p>
            <a:pPr lvl="0"/>
            <a:r>
              <a:rPr lang="mk-MK" sz="2200" dirty="0">
                <a:latin typeface="Arial" panose="020B0604020202020204" pitchFamily="34" charset="0"/>
                <a:cs typeface="Arial" panose="020B0604020202020204" pitchFamily="34" charset="0"/>
              </a:rPr>
              <a:t>Лексика според формата и сферата на употреба</a:t>
            </a:r>
          </a:p>
          <a:p>
            <a:pPr lvl="0"/>
            <a:r>
              <a:rPr lang="mk-MK" sz="2200" dirty="0">
                <a:latin typeface="Arial" panose="020B0604020202020204" pitchFamily="34" charset="0"/>
                <a:cs typeface="Arial" panose="020B0604020202020204" pitchFamily="34" charset="0"/>
              </a:rPr>
              <a:t>Лексика според степенот на употреба</a:t>
            </a:r>
            <a:br>
              <a:rPr lang="mk-MK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2200" dirty="0">
                <a:latin typeface="Arial" panose="020B0604020202020204" pitchFamily="34" charset="0"/>
                <a:cs typeface="Arial" panose="020B0604020202020204" pitchFamily="34" charset="0"/>
              </a:rPr>
              <a:t>- Лексикографија-поим и предмет</a:t>
            </a:r>
          </a:p>
          <a:p>
            <a:pPr lvl="0"/>
            <a:r>
              <a:rPr lang="mk-MK" sz="2200" dirty="0">
                <a:latin typeface="Arial" panose="020B0604020202020204" pitchFamily="34" charset="0"/>
                <a:cs typeface="Arial" panose="020B0604020202020204" pitchFamily="34" charset="0"/>
              </a:rPr>
              <a:t>Основни типови на речници</a:t>
            </a:r>
          </a:p>
          <a:p>
            <a:pPr lvl="0"/>
            <a:r>
              <a:rPr lang="mk-MK" sz="2200" dirty="0">
                <a:latin typeface="Arial" panose="020B0604020202020204" pitchFamily="34" charset="0"/>
                <a:cs typeface="Arial" panose="020B0604020202020204" pitchFamily="34" charset="0"/>
              </a:rPr>
              <a:t>Тест-вежби</a:t>
            </a: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mk-MK" sz="2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Забелешка</a:t>
            </a:r>
            <a:r>
              <a:rPr lang="mk-MK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содржините на темата Лексикологија и лексикографија  можат да се најдат во учебникот за ВТОРА година, како и на следната страна: </a:t>
            </a:r>
            <a:r>
              <a:rPr lang="mk-MK" sz="22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http://www.e-ucebnici.mon.gov.mk/sredno/11/23</a:t>
            </a:r>
            <a:r>
              <a:rPr lang="mk-MK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втора</a:t>
            </a:r>
            <a:r>
              <a:rPr lang="en-US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  <a:r>
              <a:rPr lang="en-US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Општо</a:t>
            </a:r>
            <a:r>
              <a:rPr lang="en-US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образовни</a:t>
            </a:r>
            <a:r>
              <a:rPr lang="en-US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Македонски</a:t>
            </a:r>
            <a:r>
              <a:rPr lang="en-US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јазик</a:t>
            </a:r>
            <a:r>
              <a:rPr lang="en-US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литература</a:t>
            </a:r>
            <a:r>
              <a:rPr lang="en-US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</a:t>
            </a:r>
            <a:r>
              <a:rPr lang="en-US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(и):   </a:t>
            </a:r>
            <a:r>
              <a:rPr lang="en-US" sz="2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Васил</a:t>
            </a:r>
            <a:r>
              <a:rPr lang="en-US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Тоциновски</a:t>
            </a:r>
            <a:r>
              <a:rPr lang="en-US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Ранко</a:t>
            </a:r>
            <a:r>
              <a:rPr lang="en-US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Младеновски</a:t>
            </a:r>
            <a:r>
              <a:rPr lang="en-US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издавач</a:t>
            </a:r>
            <a:r>
              <a:rPr lang="en-US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МОН</a:t>
            </a:r>
            <a:endParaRPr lang="mk-MK" sz="22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mk-MK" sz="2200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дополнителна </a:t>
            </a:r>
            <a:r>
              <a:rPr lang="mk-MK" sz="22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литература и насоки за учење редовно се  обновуваат во групата за учење</a:t>
            </a:r>
            <a:r>
              <a:rPr lang="mk-MK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Македонски, втора  2020 </a:t>
            </a:r>
            <a:r>
              <a:rPr lang="mk-MK" sz="2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ФБ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6637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7326" y="407361"/>
            <a:ext cx="8643154" cy="438430"/>
          </a:xfrm>
        </p:spPr>
        <p:txBody>
          <a:bodyPr>
            <a:noAutofit/>
          </a:bodyPr>
          <a:lstStyle/>
          <a:p>
            <a:pPr algn="ctr"/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>План и содржини за учење за</a:t>
            </a:r>
            <a:r>
              <a:rPr lang="mk-MK" sz="1600" b="1" dirty="0">
                <a:latin typeface="Arial" panose="020B0604020202020204" pitchFamily="34" charset="0"/>
                <a:cs typeface="Arial" panose="020B0604020202020204" pitchFamily="34" charset="0"/>
              </a:rPr>
              <a:t> април-мај</a:t>
            </a:r>
            <a: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mk-MK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0034" y="878064"/>
            <a:ext cx="8630446" cy="4453666"/>
          </a:xfrm>
        </p:spPr>
        <p:txBody>
          <a:bodyPr>
            <a:noAutofit/>
          </a:bodyPr>
          <a:lstStyle/>
          <a:p>
            <a:r>
              <a:rPr lang="mk-MK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mk-MK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mk-MK" sz="1200" b="1" dirty="0">
                <a:latin typeface="Arial" panose="020B0604020202020204" pitchFamily="34" charset="0"/>
                <a:cs typeface="Arial" panose="020B0604020202020204" pitchFamily="34" charset="0"/>
              </a:rPr>
              <a:t>РОМАНТИЗАМ И КУЛТУРНА ПРЕРОДБА ВО МАКЕДОНИЈА</a:t>
            </a:r>
            <a:endParaRPr lang="mk-MK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Појава , особености прретставници</a:t>
            </a:r>
          </a:p>
          <a:p>
            <a:pPr lvl="0"/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Собирачи на народни умотворби</a:t>
            </a:r>
          </a:p>
          <a:p>
            <a:pPr lvl="0"/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Димитрија Миладинов- живот и дејност</a:t>
            </a:r>
          </a:p>
          <a:p>
            <a:pPr lvl="0"/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нЗборникот на браќата Миладиновци- анализа и значење</a:t>
            </a:r>
          </a:p>
          <a:p>
            <a:pPr lvl="0"/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Константин Миладинов- живот и дејност, значење; анализа на поезијата; романтичарски елементи во поезијата на Константин Миладинов</a:t>
            </a:r>
          </a:p>
          <a:p>
            <a:pPr lvl="0"/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Григор Прличев- живот и дејност; анализа на „Сердарот“; интерпретација на поемата; анализа на ликовите во поемата; романтичарски елементи во поемата (лектира „Скендербег“ )</a:t>
            </a:r>
          </a:p>
          <a:p>
            <a:pPr lvl="0"/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Рајко Жинзифов- живот и дејност; интерпретација на поезијата(песната „Глас“) и расказот „Прошедба“</a:t>
            </a:r>
          </a:p>
          <a:p>
            <a:pPr lvl="0"/>
            <a:r>
              <a:rPr lang="mk-MK" sz="1200" dirty="0">
                <a:latin typeface="Arial" panose="020B0604020202020204" pitchFamily="34" charset="0"/>
                <a:cs typeface="Arial" panose="020B0604020202020204" pitchFamily="34" charset="0"/>
              </a:rPr>
              <a:t>Писмена работа</a:t>
            </a:r>
          </a:p>
          <a:p>
            <a:r>
              <a:rPr lang="mk-MK" sz="1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Забелешка :содржините </a:t>
            </a:r>
            <a:r>
              <a:rPr lang="mk-MK" sz="1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темата Романтизам и културна преродба во Македонија можат да се најдат во учебници за ТРЕТАгодина, средно гимназиско,</a:t>
            </a:r>
            <a:r>
              <a:rPr lang="mk-MK" sz="12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материјали за учење како и  дополнителна литература и насоки за учење редовно се  обновуваат во групата за учење</a:t>
            </a:r>
            <a:r>
              <a:rPr lang="mk-MK" sz="1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Македонски, втора 2020 </a:t>
            </a:r>
            <a:r>
              <a:rPr lang="mk-MK" sz="1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ФБ</a:t>
            </a:r>
          </a:p>
          <a:p>
            <a:endParaRPr lang="mk-MK" sz="12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55419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</TotalTime>
  <Words>31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СОЕУ „Јане Сандански“ – Битола  Македоски јазик и литература за ВТОРА година ,  </vt:lpstr>
      <vt:lpstr>План и содржини за учење за март-април  </vt:lpstr>
      <vt:lpstr>План и содржини за учење за април </vt:lpstr>
      <vt:lpstr>План и содржини за учење за април-мај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СОЕУ „Јане Сандански“ – Битола  Македоски јазик и литература за ВТОРА година ,  </dc:title>
  <dc:creator>User</dc:creator>
  <cp:lastModifiedBy>User</cp:lastModifiedBy>
  <cp:revision>7</cp:revision>
  <dcterms:created xsi:type="dcterms:W3CDTF">2020-03-24T12:01:00Z</dcterms:created>
  <dcterms:modified xsi:type="dcterms:W3CDTF">2020-03-24T12:12:18Z</dcterms:modified>
</cp:coreProperties>
</file>