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95" r:id="rId3"/>
    <p:sldId id="298" r:id="rId4"/>
    <p:sldId id="297" r:id="rId5"/>
    <p:sldId id="299" r:id="rId6"/>
    <p:sldId id="294" r:id="rId7"/>
    <p:sldId id="293" r:id="rId8"/>
    <p:sldId id="264" r:id="rId9"/>
    <p:sldId id="265" r:id="rId10"/>
    <p:sldId id="266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80" r:id="rId22"/>
    <p:sldId id="281" r:id="rId23"/>
    <p:sldId id="282" r:id="rId24"/>
    <p:sldId id="301" r:id="rId25"/>
    <p:sldId id="284" r:id="rId26"/>
    <p:sldId id="285" r:id="rId27"/>
    <p:sldId id="286" r:id="rId28"/>
    <p:sldId id="287" r:id="rId29"/>
    <p:sldId id="288" r:id="rId30"/>
    <p:sldId id="289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9933"/>
    <a:srgbClr val="006600"/>
    <a:srgbClr val="FFFF00"/>
    <a:srgbClr val="000066"/>
    <a:srgbClr val="FF0000"/>
    <a:srgbClr val="0000CC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150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B4365-2A42-48B2-9CF8-26BDB75DD90B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B4365-2A42-48B2-9CF8-26BDB75DD90B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B4365-2A42-48B2-9CF8-26BDB75DD90B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B4365-2A42-48B2-9CF8-26BDB75DD90B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B4365-2A42-48B2-9CF8-26BDB75DD90B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B4365-2A42-48B2-9CF8-26BDB75DD90B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B4365-2A42-48B2-9CF8-26BDB75DD90B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B4365-2A42-48B2-9CF8-26BDB75DD90B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B4365-2A42-48B2-9CF8-26BDB75DD90B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B4365-2A42-48B2-9CF8-26BDB75DD90B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B4365-2A42-48B2-9CF8-26BDB75DD90B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EAB4365-2A42-48B2-9CF8-26BDB75DD90B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Zgjidhja e barazimeve</a:t>
            </a:r>
            <a:r>
              <a:rPr lang="hr-HR" smtClean="0"/>
              <a:t/>
            </a:r>
            <a:br>
              <a:rPr lang="hr-HR" smtClean="0"/>
            </a:br>
            <a:r>
              <a:rPr lang="hr-HR" smtClean="0"/>
              <a:t>1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 u="sng">
                <a:latin typeface="Comic Sans MS" pitchFamily="66" charset="0"/>
              </a:rPr>
              <a:t>Shembulli</a:t>
            </a:r>
            <a:r>
              <a:rPr lang="hr-HR" sz="2000" b="0" u="sng">
                <a:latin typeface="Comic Sans MS" pitchFamily="66" charset="0"/>
              </a:rPr>
              <a:t> 4.</a:t>
            </a:r>
            <a:r>
              <a:rPr lang="hr-HR" sz="2000" b="0">
                <a:latin typeface="Comic Sans MS" pitchFamily="66" charset="0"/>
              </a:rPr>
              <a:t>:</a:t>
            </a:r>
            <a:endParaRPr lang="en-US" sz="2000" b="0">
              <a:latin typeface="Comic Sans MS" pitchFamily="66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827088" y="765175"/>
            <a:ext cx="169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8 x = 7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827088" y="1412875"/>
            <a:ext cx="57610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Pyesim</a:t>
            </a:r>
            <a:r>
              <a:rPr lang="hr-HR" b="0">
                <a:latin typeface="Comic Sans MS" pitchFamily="66" charset="0"/>
              </a:rPr>
              <a:t>:</a:t>
            </a:r>
          </a:p>
          <a:p>
            <a:endParaRPr lang="hr-HR" sz="600" b="0">
              <a:latin typeface="Comic Sans MS" pitchFamily="66" charset="0"/>
            </a:endParaRPr>
          </a:p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8</a:t>
            </a:r>
            <a:r>
              <a:rPr lang="en-US" sz="2000">
                <a:solidFill>
                  <a:srgbClr val="0000CC"/>
                </a:solidFill>
                <a:latin typeface="Comic Sans MS" pitchFamily="66" charset="0"/>
              </a:rPr>
              <a:t>·</a:t>
            </a:r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__ = 7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  <a:p>
            <a:endParaRPr lang="hr-HR" sz="1000" b="0">
              <a:latin typeface="Comic Sans MS" pitchFamily="66" charset="0"/>
            </a:endParaRPr>
          </a:p>
          <a:p>
            <a:r>
              <a:rPr lang="en-US" b="0">
                <a:latin typeface="Comic Sans MS" pitchFamily="66" charset="0"/>
              </a:rPr>
              <a:t>Cilin numër duhet shënuar në vend të vijës</a:t>
            </a:r>
            <a:r>
              <a:rPr lang="hr-HR" b="0">
                <a:latin typeface="Comic Sans MS" pitchFamily="66" charset="0"/>
              </a:rPr>
              <a:t>?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755650" y="2708275"/>
            <a:ext cx="77771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Normale</a:t>
            </a:r>
            <a:r>
              <a:rPr lang="hr-HR" b="0">
                <a:latin typeface="Comic Sans MS" pitchFamily="66" charset="0"/>
              </a:rPr>
              <a:t>, </a:t>
            </a:r>
            <a:r>
              <a:rPr lang="en-US" b="0">
                <a:latin typeface="Comic Sans MS" pitchFamily="66" charset="0"/>
              </a:rPr>
              <a:t>këtu nuk mundet </a:t>
            </a:r>
            <a:r>
              <a:rPr lang="sq-AL" b="0">
                <a:latin typeface="Comic Sans MS" pitchFamily="66" charset="0"/>
              </a:rPr>
              <a:t>aq </a:t>
            </a:r>
            <a:r>
              <a:rPr lang="en-US" b="0">
                <a:latin typeface="Comic Sans MS" pitchFamily="66" charset="0"/>
              </a:rPr>
              <a:t>lehtë të caktojmë zgjidhjen , pasi zgji</a:t>
            </a:r>
            <a:r>
              <a:rPr lang="sq-AL" b="0">
                <a:latin typeface="Comic Sans MS" pitchFamily="66" charset="0"/>
              </a:rPr>
              <a:t>d</a:t>
            </a:r>
            <a:r>
              <a:rPr lang="en-US" b="0">
                <a:latin typeface="Comic Sans MS" pitchFamily="66" charset="0"/>
              </a:rPr>
              <a:t>hja është thyesë</a:t>
            </a:r>
            <a:r>
              <a:rPr lang="hr-HR" b="0">
                <a:latin typeface="Comic Sans MS" pitchFamily="66" charset="0"/>
              </a:rPr>
              <a:t>.</a:t>
            </a:r>
          </a:p>
          <a:p>
            <a:r>
              <a:rPr lang="en-US" b="0">
                <a:latin typeface="Comic Sans MS" pitchFamily="66" charset="0"/>
              </a:rPr>
              <a:t>Prandaj do të mësojmë rrjedhimin i cili do të na ndihmojë në ras</a:t>
            </a:r>
            <a:r>
              <a:rPr lang="sq-AL" b="0">
                <a:latin typeface="Comic Sans MS" pitchFamily="66" charset="0"/>
              </a:rPr>
              <a:t>t</a:t>
            </a:r>
            <a:r>
              <a:rPr lang="en-US" b="0">
                <a:latin typeface="Comic Sans MS" pitchFamily="66" charset="0"/>
              </a:rPr>
              <a:t>e të këtilla</a:t>
            </a:r>
            <a:r>
              <a:rPr lang="hr-HR" b="0">
                <a:latin typeface="Comic Sans MS" pitchFamily="66" charset="0"/>
              </a:rPr>
              <a:t>...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900113" y="1628775"/>
            <a:ext cx="7777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Që ta zgj</a:t>
            </a:r>
            <a:r>
              <a:rPr lang="sq-AL" b="0">
                <a:latin typeface="Comic Sans MS" pitchFamily="66" charset="0"/>
              </a:rPr>
              <a:t>i</a:t>
            </a:r>
            <a:r>
              <a:rPr lang="en-US" b="0">
                <a:latin typeface="Comic Sans MS" pitchFamily="66" charset="0"/>
              </a:rPr>
              <a:t>dhim barazimin</a:t>
            </a:r>
            <a:r>
              <a:rPr lang="hr-HR" b="0">
                <a:latin typeface="Comic Sans MS" pitchFamily="66" charset="0"/>
              </a:rPr>
              <a:t>, </a:t>
            </a:r>
            <a:r>
              <a:rPr lang="en-US" b="0">
                <a:latin typeface="Comic Sans MS" pitchFamily="66" charset="0"/>
              </a:rPr>
              <a:t>duhet të caktojmë sa është </a:t>
            </a:r>
            <a:r>
              <a:rPr lang="hr-HR" b="0">
                <a:latin typeface="Comic Sans MS" pitchFamily="66" charset="0"/>
              </a:rPr>
              <a:t> 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x </a:t>
            </a:r>
            <a:r>
              <a:rPr lang="hr-HR" b="0">
                <a:latin typeface="Comic Sans MS" pitchFamily="66" charset="0"/>
              </a:rPr>
              <a:t>!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827088" y="2060575"/>
            <a:ext cx="7705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D.m.th.</a:t>
            </a:r>
            <a:r>
              <a:rPr lang="hr-HR" b="0">
                <a:latin typeface="Comic Sans MS" pitchFamily="66" charset="0"/>
              </a:rPr>
              <a:t>, </a:t>
            </a:r>
            <a:r>
              <a:rPr lang="en-US" b="0">
                <a:latin typeface="Comic Sans MS" pitchFamily="66" charset="0"/>
              </a:rPr>
              <a:t>qëllimi ynë është që në anën e majtë të fitojmë </a:t>
            </a:r>
            <a:r>
              <a:rPr lang="hr-HR" b="0">
                <a:latin typeface="Comic Sans MS" pitchFamily="66" charset="0"/>
              </a:rPr>
              <a:t> 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x</a:t>
            </a:r>
            <a:r>
              <a:rPr lang="hr-HR" b="0">
                <a:latin typeface="Comic Sans MS" pitchFamily="66" charset="0"/>
              </a:rPr>
              <a:t>  (</a:t>
            </a:r>
            <a:r>
              <a:rPr lang="en-US" b="0">
                <a:latin typeface="Comic Sans MS" pitchFamily="66" charset="0"/>
              </a:rPr>
              <a:t>pa numrin 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8</a:t>
            </a:r>
            <a:r>
              <a:rPr lang="hr-HR" b="0">
                <a:latin typeface="Comic Sans MS" pitchFamily="66" charset="0"/>
              </a:rPr>
              <a:t>) .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 flipH="1" flipV="1">
            <a:off x="1403350" y="1052513"/>
            <a:ext cx="4824413" cy="647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mk-MK"/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900113" y="2754313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Çka du</a:t>
            </a:r>
            <a:r>
              <a:rPr lang="sq-AL" b="0">
                <a:latin typeface="Comic Sans MS" pitchFamily="66" charset="0"/>
              </a:rPr>
              <a:t>he</a:t>
            </a:r>
            <a:r>
              <a:rPr lang="en-US" b="0">
                <a:latin typeface="Comic Sans MS" pitchFamily="66" charset="0"/>
              </a:rPr>
              <a:t>t të bëjmë me</a:t>
            </a:r>
            <a:r>
              <a:rPr lang="hr-HR">
                <a:latin typeface="Comic Sans MS" pitchFamily="66" charset="0"/>
              </a:rPr>
              <a:t> 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8x</a:t>
            </a:r>
            <a:r>
              <a:rPr lang="hr-HR">
                <a:latin typeface="Comic Sans MS" pitchFamily="66" charset="0"/>
              </a:rPr>
              <a:t> </a:t>
            </a:r>
            <a:r>
              <a:rPr lang="en-US" b="0">
                <a:latin typeface="Comic Sans MS" pitchFamily="66" charset="0"/>
              </a:rPr>
              <a:t>që të fitojmë </a:t>
            </a:r>
            <a:r>
              <a:rPr lang="hr-HR">
                <a:latin typeface="Comic Sans MS" pitchFamily="66" charset="0"/>
              </a:rPr>
              <a:t> 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x</a:t>
            </a:r>
            <a:r>
              <a:rPr lang="hr-HR">
                <a:latin typeface="Comic Sans MS" pitchFamily="66" charset="0"/>
              </a:rPr>
              <a:t> </a:t>
            </a:r>
            <a:r>
              <a:rPr lang="hr-HR" b="0">
                <a:latin typeface="Comic Sans MS" pitchFamily="66" charset="0"/>
              </a:rPr>
              <a:t>?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900113" y="3141663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Duhet ta pjestojmë me</a:t>
            </a:r>
            <a:r>
              <a:rPr lang="hr-HR" b="0" u="sng">
                <a:latin typeface="Comic Sans MS" pitchFamily="66" charset="0"/>
              </a:rPr>
              <a:t> </a:t>
            </a:r>
            <a:r>
              <a:rPr lang="hr-HR" u="sng">
                <a:solidFill>
                  <a:srgbClr val="0000CC"/>
                </a:solidFill>
                <a:latin typeface="Comic Sans MS" pitchFamily="66" charset="0"/>
              </a:rPr>
              <a:t>8</a:t>
            </a:r>
            <a:r>
              <a:rPr lang="hr-HR" b="0">
                <a:latin typeface="Comic Sans MS" pitchFamily="66" charset="0"/>
              </a:rPr>
              <a:t> !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755650" y="3716338"/>
            <a:ext cx="80645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Nëse anën e majtë e pjes</a:t>
            </a:r>
            <a:r>
              <a:rPr lang="sq-AL" b="0">
                <a:latin typeface="Comic Sans MS" pitchFamily="66" charset="0"/>
              </a:rPr>
              <a:t>ë</a:t>
            </a:r>
            <a:r>
              <a:rPr lang="en-US" b="0">
                <a:latin typeface="Comic Sans MS" pitchFamily="66" charset="0"/>
              </a:rPr>
              <a:t>tojmë me </a:t>
            </a:r>
            <a:r>
              <a:rPr lang="hr-HR" b="0">
                <a:latin typeface="Comic Sans MS" pitchFamily="66" charset="0"/>
              </a:rPr>
              <a:t> 8, </a:t>
            </a:r>
            <a:r>
              <a:rPr lang="en-US" b="0">
                <a:latin typeface="Comic Sans MS" pitchFamily="66" charset="0"/>
              </a:rPr>
              <a:t>at</a:t>
            </a:r>
            <a:r>
              <a:rPr lang="sq-AL" b="0">
                <a:latin typeface="Comic Sans MS" pitchFamily="66" charset="0"/>
              </a:rPr>
              <a:t>ë</a:t>
            </a:r>
            <a:r>
              <a:rPr lang="en-US" b="0">
                <a:latin typeface="Comic Sans MS" pitchFamily="66" charset="0"/>
              </a:rPr>
              <a:t>h</a:t>
            </a:r>
            <a:r>
              <a:rPr lang="sq-AL" b="0">
                <a:latin typeface="Comic Sans MS" pitchFamily="66" charset="0"/>
              </a:rPr>
              <a:t>e</a:t>
            </a:r>
            <a:r>
              <a:rPr lang="en-US" b="0">
                <a:latin typeface="Comic Sans MS" pitchFamily="66" charset="0"/>
              </a:rPr>
              <a:t>r</a:t>
            </a:r>
            <a:r>
              <a:rPr lang="sq-AL" b="0">
                <a:latin typeface="Comic Sans MS" pitchFamily="66" charset="0"/>
              </a:rPr>
              <a:t>ë</a:t>
            </a:r>
            <a:r>
              <a:rPr lang="en-US" b="0">
                <a:latin typeface="Comic Sans MS" pitchFamily="66" charset="0"/>
              </a:rPr>
              <a:t> edhe anën e dj</a:t>
            </a:r>
            <a:r>
              <a:rPr lang="sq-AL" b="0">
                <a:latin typeface="Comic Sans MS" pitchFamily="66" charset="0"/>
              </a:rPr>
              <a:t>at</a:t>
            </a:r>
            <a:r>
              <a:rPr lang="en-US" b="0">
                <a:latin typeface="Comic Sans MS" pitchFamily="66" charset="0"/>
              </a:rPr>
              <a:t>htë duh</a:t>
            </a:r>
            <a:r>
              <a:rPr lang="sq-AL" b="0">
                <a:latin typeface="Comic Sans MS" pitchFamily="66" charset="0"/>
              </a:rPr>
              <a:t>et</a:t>
            </a:r>
            <a:r>
              <a:rPr lang="en-US" b="0">
                <a:latin typeface="Comic Sans MS" pitchFamily="66" charset="0"/>
              </a:rPr>
              <a:t> ta pjes</a:t>
            </a:r>
            <a:r>
              <a:rPr lang="sq-AL" b="0">
                <a:latin typeface="Comic Sans MS" pitchFamily="66" charset="0"/>
              </a:rPr>
              <a:t>ë</a:t>
            </a:r>
            <a:r>
              <a:rPr lang="en-US" b="0">
                <a:latin typeface="Comic Sans MS" pitchFamily="66" charset="0"/>
              </a:rPr>
              <a:t>tojmë me</a:t>
            </a:r>
            <a:r>
              <a:rPr lang="hr-HR" b="0">
                <a:latin typeface="Comic Sans MS" pitchFamily="66" charset="0"/>
              </a:rPr>
              <a:t> 8  (</a:t>
            </a:r>
            <a:r>
              <a:rPr lang="en-US" b="0">
                <a:latin typeface="Comic Sans MS" pitchFamily="66" charset="0"/>
              </a:rPr>
              <a:t>nëse </a:t>
            </a:r>
            <a:r>
              <a:rPr lang="sq-AL" b="0">
                <a:latin typeface="Comic Sans MS" pitchFamily="66" charset="0"/>
              </a:rPr>
              <a:t>dëshirojmë </a:t>
            </a:r>
            <a:r>
              <a:rPr lang="en-US" b="0">
                <a:latin typeface="Comic Sans MS" pitchFamily="66" charset="0"/>
              </a:rPr>
              <a:t> të vlejë barazimi</a:t>
            </a:r>
            <a:r>
              <a:rPr lang="hr-HR" b="0">
                <a:latin typeface="Comic Sans MS" pitchFamily="66" charset="0"/>
              </a:rPr>
              <a:t>)!</a:t>
            </a:r>
          </a:p>
          <a:p>
            <a:endParaRPr lang="hr-HR" sz="1000" b="0">
              <a:latin typeface="Comic Sans MS" pitchFamily="66" charset="0"/>
            </a:endParaRPr>
          </a:p>
          <a:p>
            <a:r>
              <a:rPr lang="en-US" b="0">
                <a:latin typeface="Comic Sans MS" pitchFamily="66" charset="0"/>
              </a:rPr>
              <a:t>Pra, të dy anët e barazimit i pjes</a:t>
            </a:r>
            <a:r>
              <a:rPr lang="sq-AL" b="0">
                <a:latin typeface="Comic Sans MS" pitchFamily="66" charset="0"/>
              </a:rPr>
              <a:t>ë</a:t>
            </a:r>
            <a:r>
              <a:rPr lang="en-US" b="0">
                <a:latin typeface="Comic Sans MS" pitchFamily="66" charset="0"/>
              </a:rPr>
              <a:t>tojmë me</a:t>
            </a:r>
            <a:r>
              <a:rPr lang="hr-HR" b="0">
                <a:latin typeface="Comic Sans MS" pitchFamily="66" charset="0"/>
              </a:rPr>
              <a:t> 8!</a:t>
            </a:r>
          </a:p>
          <a:p>
            <a:r>
              <a:rPr lang="en-US" b="0">
                <a:latin typeface="Comic Sans MS" pitchFamily="66" charset="0"/>
              </a:rPr>
              <a:t>Ate e shënojmë me nje vijë të pjerët</a:t>
            </a:r>
            <a:r>
              <a:rPr lang="hr-HR" b="0">
                <a:latin typeface="Comic Sans MS" pitchFamily="66" charset="0"/>
              </a:rPr>
              <a:t>, </a:t>
            </a:r>
            <a:r>
              <a:rPr lang="en-US" b="0">
                <a:latin typeface="Comic Sans MS" pitchFamily="66" charset="0"/>
              </a:rPr>
              <a:t>kështu</a:t>
            </a:r>
            <a:r>
              <a:rPr lang="hr-HR" b="0">
                <a:latin typeface="Comic Sans MS" pitchFamily="66" charset="0"/>
              </a:rPr>
              <a:t>...</a:t>
            </a:r>
            <a:endParaRPr lang="en-US" b="0" u="sng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9" dur="10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10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10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10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10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/>
      <p:bldP spid="31763" grpId="0"/>
      <p:bldP spid="31763" grpId="1"/>
      <p:bldP spid="31764" grpId="0"/>
      <p:bldP spid="31764" grpId="1"/>
      <p:bldP spid="31765" grpId="0"/>
      <p:bldP spid="31766" grpId="0"/>
      <p:bldP spid="31767" grpId="0" animBg="1"/>
      <p:bldP spid="31768" grpId="0"/>
      <p:bldP spid="31769" grpId="0"/>
      <p:bldP spid="317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 u="sng">
                <a:latin typeface="Comic Sans MS" pitchFamily="66" charset="0"/>
              </a:rPr>
              <a:t>Shembulli</a:t>
            </a:r>
            <a:r>
              <a:rPr lang="hr-HR" sz="2000" b="0" u="sng">
                <a:latin typeface="Comic Sans MS" pitchFamily="66" charset="0"/>
              </a:rPr>
              <a:t> 4.</a:t>
            </a:r>
            <a:r>
              <a:rPr lang="hr-HR" sz="2000" b="0">
                <a:latin typeface="Comic Sans MS" pitchFamily="66" charset="0"/>
              </a:rPr>
              <a:t>:</a:t>
            </a:r>
            <a:endParaRPr lang="en-US" sz="2000" b="0">
              <a:latin typeface="Comic Sans MS" pitchFamily="66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827088" y="765175"/>
            <a:ext cx="169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8 x = 7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2698750" y="1916113"/>
            <a:ext cx="4968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Vija e pjerët tregon se çka duhet të bëjmë me të dy anët e barazimit</a:t>
            </a:r>
            <a:r>
              <a:rPr lang="hr-HR" b="0">
                <a:latin typeface="Comic Sans MS" pitchFamily="66" charset="0"/>
              </a:rPr>
              <a:t>!!!</a:t>
            </a:r>
            <a:endParaRPr lang="en-US" b="0">
              <a:latin typeface="Comic Sans MS" pitchFamily="66" charset="0"/>
            </a:endParaRPr>
          </a:p>
        </p:txBody>
      </p:sp>
      <p:grpSp>
        <p:nvGrpSpPr>
          <p:cNvPr id="33816" name="Group 24"/>
          <p:cNvGrpSpPr>
            <a:grpSpLocks/>
          </p:cNvGrpSpPr>
          <p:nvPr/>
        </p:nvGrpSpPr>
        <p:grpSpPr bwMode="auto">
          <a:xfrm>
            <a:off x="2195513" y="692150"/>
            <a:ext cx="790575" cy="579438"/>
            <a:chOff x="1656" y="436"/>
            <a:chExt cx="498" cy="365"/>
          </a:xfrm>
        </p:grpSpPr>
        <p:sp>
          <p:nvSpPr>
            <p:cNvPr id="12303" name="Text Box 14"/>
            <p:cNvSpPr txBox="1">
              <a:spLocks noChangeArrowheads="1"/>
            </p:cNvSpPr>
            <p:nvPr/>
          </p:nvSpPr>
          <p:spPr bwMode="auto">
            <a:xfrm>
              <a:off x="1656" y="436"/>
              <a:ext cx="31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3200" b="0">
                  <a:solidFill>
                    <a:srgbClr val="0000CC"/>
                  </a:solidFill>
                  <a:latin typeface="Comic Sans MS" pitchFamily="66" charset="0"/>
                </a:rPr>
                <a:t>/</a:t>
              </a:r>
              <a:endParaRPr lang="en-US" sz="3200" b="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  <p:sp>
          <p:nvSpPr>
            <p:cNvPr id="12304" name="Text Box 15"/>
            <p:cNvSpPr txBox="1">
              <a:spLocks noChangeArrowheads="1"/>
            </p:cNvSpPr>
            <p:nvPr/>
          </p:nvSpPr>
          <p:spPr bwMode="auto">
            <a:xfrm>
              <a:off x="1837" y="504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2000">
                  <a:solidFill>
                    <a:srgbClr val="0000CC"/>
                  </a:solidFill>
                  <a:latin typeface="Comic Sans MS" pitchFamily="66" charset="0"/>
                </a:rPr>
                <a:t>:8</a:t>
              </a:r>
              <a:endParaRPr lang="en-US" sz="200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</p:grpSp>
      <p:sp>
        <p:nvSpPr>
          <p:cNvPr id="33808" name="Line 16"/>
          <p:cNvSpPr>
            <a:spLocks noChangeShapeType="1"/>
          </p:cNvSpPr>
          <p:nvPr/>
        </p:nvSpPr>
        <p:spPr bwMode="auto">
          <a:xfrm flipH="1" flipV="1">
            <a:off x="2482850" y="1268413"/>
            <a:ext cx="4318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mk-MK"/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2698750" y="2571750"/>
            <a:ext cx="4968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Pra</a:t>
            </a:r>
            <a:r>
              <a:rPr lang="hr-HR" b="0">
                <a:latin typeface="Comic Sans MS" pitchFamily="66" charset="0"/>
              </a:rPr>
              <a:t>, </a:t>
            </a:r>
            <a:r>
              <a:rPr lang="en-US" b="0">
                <a:latin typeface="Comic Sans MS" pitchFamily="66" charset="0"/>
              </a:rPr>
              <a:t>të dy anët e brazimit i pjes</a:t>
            </a:r>
            <a:r>
              <a:rPr lang="sq-AL" b="0">
                <a:latin typeface="Comic Sans MS" pitchFamily="66" charset="0"/>
              </a:rPr>
              <a:t>ë</a:t>
            </a:r>
            <a:r>
              <a:rPr lang="en-US" b="0">
                <a:latin typeface="Comic Sans MS" pitchFamily="66" charset="0"/>
              </a:rPr>
              <a:t>tojmë me </a:t>
            </a:r>
            <a:r>
              <a:rPr lang="hr-HR" b="0">
                <a:latin typeface="Comic Sans MS" pitchFamily="66" charset="0"/>
              </a:rPr>
              <a:t>8.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107950" y="1779588"/>
            <a:ext cx="36718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Kur anën e majtë të barazimit</a:t>
            </a:r>
          </a:p>
        </p:txBody>
      </p:sp>
      <p:sp>
        <p:nvSpPr>
          <p:cNvPr id="33811" name="Oval 19"/>
          <p:cNvSpPr>
            <a:spLocks noChangeArrowheads="1"/>
          </p:cNvSpPr>
          <p:nvPr/>
        </p:nvSpPr>
        <p:spPr bwMode="auto">
          <a:xfrm>
            <a:off x="841375" y="706438"/>
            <a:ext cx="576263" cy="5048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3346450" y="1773238"/>
            <a:ext cx="230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e pjes</a:t>
            </a:r>
            <a:r>
              <a:rPr lang="sq-AL" b="0">
                <a:latin typeface="Comic Sans MS" pitchFamily="66" charset="0"/>
              </a:rPr>
              <a:t>ë</a:t>
            </a:r>
            <a:r>
              <a:rPr lang="en-US" b="0">
                <a:latin typeface="Comic Sans MS" pitchFamily="66" charset="0"/>
              </a:rPr>
              <a:t>tojmë me </a:t>
            </a:r>
            <a:r>
              <a:rPr lang="hr-HR" b="0">
                <a:latin typeface="Comic Sans MS" pitchFamily="66" charset="0"/>
              </a:rPr>
              <a:t> 8,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33813" name="Oval 21"/>
          <p:cNvSpPr>
            <a:spLocks noChangeArrowheads="1"/>
          </p:cNvSpPr>
          <p:nvPr/>
        </p:nvSpPr>
        <p:spPr bwMode="auto">
          <a:xfrm>
            <a:off x="2454275" y="735013"/>
            <a:ext cx="561975" cy="5048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5478463" y="1773238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llogarisim</a:t>
            </a:r>
            <a:r>
              <a:rPr lang="hr-HR" b="0">
                <a:latin typeface="Comic Sans MS" pitchFamily="66" charset="0"/>
              </a:rPr>
              <a:t> 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8x:8</a:t>
            </a:r>
            <a:r>
              <a:rPr lang="hr-HR" b="0">
                <a:latin typeface="Comic Sans MS" pitchFamily="66" charset="0"/>
              </a:rPr>
              <a:t> , </a:t>
            </a:r>
            <a:r>
              <a:rPr lang="en-US" b="0">
                <a:latin typeface="Comic Sans MS" pitchFamily="66" charset="0"/>
              </a:rPr>
              <a:t>e ajo është</a:t>
            </a:r>
            <a:r>
              <a:rPr lang="hr-HR" b="0">
                <a:latin typeface="Comic Sans MS" pitchFamily="66" charset="0"/>
              </a:rPr>
              <a:t> ___ .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8494713" y="1700213"/>
            <a:ext cx="649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x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1076325" y="1303338"/>
            <a:ext cx="169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x =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10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10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10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10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10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10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10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10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4" grpId="0"/>
      <p:bldP spid="33804" grpId="1"/>
      <p:bldP spid="33808" grpId="0" animBg="1"/>
      <p:bldP spid="33808" grpId="1" animBg="1"/>
      <p:bldP spid="33809" grpId="0"/>
      <p:bldP spid="33809" grpId="1"/>
      <p:bldP spid="33810" grpId="0"/>
      <p:bldP spid="33810" grpId="1"/>
      <p:bldP spid="33811" grpId="0" animBg="1"/>
      <p:bldP spid="33811" grpId="1" animBg="1"/>
      <p:bldP spid="33812" grpId="0"/>
      <p:bldP spid="33812" grpId="1"/>
      <p:bldP spid="33813" grpId="0" animBg="1"/>
      <p:bldP spid="33813" grpId="1" animBg="1"/>
      <p:bldP spid="33814" grpId="0"/>
      <p:bldP spid="33814" grpId="1"/>
      <p:bldP spid="33815" grpId="0"/>
      <p:bldP spid="33815" grpId="1"/>
      <p:bldP spid="338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 u="sng">
                <a:latin typeface="Comic Sans MS" pitchFamily="66" charset="0"/>
              </a:rPr>
              <a:t>Shembulli </a:t>
            </a:r>
            <a:r>
              <a:rPr lang="hr-HR" sz="2000" b="0" u="sng">
                <a:latin typeface="Comic Sans MS" pitchFamily="66" charset="0"/>
              </a:rPr>
              <a:t>4.</a:t>
            </a:r>
            <a:r>
              <a:rPr lang="hr-HR" sz="2000" b="0">
                <a:latin typeface="Comic Sans MS" pitchFamily="66" charset="0"/>
              </a:rPr>
              <a:t>:</a:t>
            </a:r>
            <a:endParaRPr lang="en-US" sz="2000" b="0">
              <a:latin typeface="Comic Sans MS" pitchFamily="66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827088" y="765175"/>
            <a:ext cx="169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8 x = 7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13316" name="Group 5"/>
          <p:cNvGrpSpPr>
            <a:grpSpLocks/>
          </p:cNvGrpSpPr>
          <p:nvPr/>
        </p:nvGrpSpPr>
        <p:grpSpPr bwMode="auto">
          <a:xfrm>
            <a:off x="2195513" y="692150"/>
            <a:ext cx="790575" cy="579438"/>
            <a:chOff x="1656" y="436"/>
            <a:chExt cx="498" cy="365"/>
          </a:xfrm>
        </p:grpSpPr>
        <p:sp>
          <p:nvSpPr>
            <p:cNvPr id="13369" name="Text Box 6"/>
            <p:cNvSpPr txBox="1">
              <a:spLocks noChangeArrowheads="1"/>
            </p:cNvSpPr>
            <p:nvPr/>
          </p:nvSpPr>
          <p:spPr bwMode="auto">
            <a:xfrm>
              <a:off x="1656" y="436"/>
              <a:ext cx="31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3200" b="0">
                  <a:solidFill>
                    <a:srgbClr val="0000CC"/>
                  </a:solidFill>
                  <a:latin typeface="Comic Sans MS" pitchFamily="66" charset="0"/>
                </a:rPr>
                <a:t>/</a:t>
              </a:r>
              <a:endParaRPr lang="en-US" sz="3200" b="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  <p:sp>
          <p:nvSpPr>
            <p:cNvPr id="13370" name="Text Box 7"/>
            <p:cNvSpPr txBox="1">
              <a:spLocks noChangeArrowheads="1"/>
            </p:cNvSpPr>
            <p:nvPr/>
          </p:nvSpPr>
          <p:spPr bwMode="auto">
            <a:xfrm>
              <a:off x="1837" y="504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2000">
                  <a:solidFill>
                    <a:srgbClr val="0000CC"/>
                  </a:solidFill>
                  <a:latin typeface="Comic Sans MS" pitchFamily="66" charset="0"/>
                </a:rPr>
                <a:t>:8</a:t>
              </a:r>
              <a:endParaRPr lang="en-US" sz="200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</p:grpSp>
      <p:sp>
        <p:nvSpPr>
          <p:cNvPr id="35851" name="Oval 11"/>
          <p:cNvSpPr>
            <a:spLocks noChangeArrowheads="1"/>
          </p:cNvSpPr>
          <p:nvPr/>
        </p:nvSpPr>
        <p:spPr bwMode="auto">
          <a:xfrm>
            <a:off x="1619250" y="735013"/>
            <a:ext cx="360363" cy="43338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35853" name="Oval 13"/>
          <p:cNvSpPr>
            <a:spLocks noChangeArrowheads="1"/>
          </p:cNvSpPr>
          <p:nvPr/>
        </p:nvSpPr>
        <p:spPr bwMode="auto">
          <a:xfrm>
            <a:off x="2454275" y="735013"/>
            <a:ext cx="561975" cy="5048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755650" y="2138363"/>
            <a:ext cx="338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Tani anën e djathtë</a:t>
            </a:r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2987675" y="2132013"/>
            <a:ext cx="2663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q-AL" b="0">
                <a:latin typeface="Comic Sans MS" pitchFamily="66" charset="0"/>
              </a:rPr>
              <a:t>e p</a:t>
            </a:r>
            <a:r>
              <a:rPr lang="en-US" b="0">
                <a:latin typeface="Comic Sans MS" pitchFamily="66" charset="0"/>
              </a:rPr>
              <a:t>jes</a:t>
            </a:r>
            <a:r>
              <a:rPr lang="sq-AL" b="0">
                <a:latin typeface="Comic Sans MS" pitchFamily="66" charset="0"/>
              </a:rPr>
              <a:t>ë</a:t>
            </a:r>
            <a:r>
              <a:rPr lang="en-US" b="0">
                <a:latin typeface="Comic Sans MS" pitchFamily="66" charset="0"/>
              </a:rPr>
              <a:t>tojmë me</a:t>
            </a:r>
            <a:r>
              <a:rPr lang="hr-HR" b="0">
                <a:latin typeface="Comic Sans MS" pitchFamily="66" charset="0"/>
              </a:rPr>
              <a:t> 8.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5148263" y="2132013"/>
            <a:ext cx="30972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Llogarisim</a:t>
            </a:r>
            <a:r>
              <a:rPr lang="hr-HR" b="0">
                <a:latin typeface="Comic Sans MS" pitchFamily="66" charset="0"/>
              </a:rPr>
              <a:t> 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7:8</a:t>
            </a:r>
            <a:r>
              <a:rPr lang="hr-HR" b="0">
                <a:latin typeface="Comic Sans MS" pitchFamily="66" charset="0"/>
              </a:rPr>
              <a:t> , </a:t>
            </a:r>
            <a:r>
              <a:rPr lang="en-US" b="0">
                <a:latin typeface="Comic Sans MS" pitchFamily="66" charset="0"/>
              </a:rPr>
              <a:t>ajo është</a:t>
            </a:r>
            <a:r>
              <a:rPr lang="hr-HR" b="0">
                <a:latin typeface="Comic Sans MS" pitchFamily="66" charset="0"/>
              </a:rPr>
              <a:t> </a:t>
            </a:r>
            <a:endParaRPr lang="en-US" b="0">
              <a:latin typeface="Comic Sans MS" pitchFamily="66" charset="0"/>
            </a:endParaRPr>
          </a:p>
        </p:txBody>
      </p:sp>
      <p:grpSp>
        <p:nvGrpSpPr>
          <p:cNvPr id="35863" name="Group 23"/>
          <p:cNvGrpSpPr>
            <a:grpSpLocks/>
          </p:cNvGrpSpPr>
          <p:nvPr/>
        </p:nvGrpSpPr>
        <p:grpSpPr bwMode="auto">
          <a:xfrm>
            <a:off x="8101013" y="1963738"/>
            <a:ext cx="649287" cy="744537"/>
            <a:chOff x="5057" y="1101"/>
            <a:chExt cx="409" cy="469"/>
          </a:xfrm>
        </p:grpSpPr>
        <p:sp>
          <p:nvSpPr>
            <p:cNvPr id="13366" name="Text Box 20"/>
            <p:cNvSpPr txBox="1">
              <a:spLocks noChangeArrowheads="1"/>
            </p:cNvSpPr>
            <p:nvPr/>
          </p:nvSpPr>
          <p:spPr bwMode="auto">
            <a:xfrm>
              <a:off x="5057" y="1117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>
                  <a:solidFill>
                    <a:srgbClr val="0000CC"/>
                  </a:solidFill>
                  <a:latin typeface="Comic Sans MS" pitchFamily="66" charset="0"/>
                </a:rPr>
                <a:t>7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13367" name="Text Box 21"/>
            <p:cNvSpPr txBox="1">
              <a:spLocks noChangeArrowheads="1"/>
            </p:cNvSpPr>
            <p:nvPr/>
          </p:nvSpPr>
          <p:spPr bwMode="auto">
            <a:xfrm>
              <a:off x="5057" y="1339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>
                  <a:solidFill>
                    <a:srgbClr val="0000CC"/>
                  </a:solidFill>
                  <a:latin typeface="Comic Sans MS" pitchFamily="66" charset="0"/>
                </a:rPr>
                <a:t>8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13368" name="Text Box 22"/>
            <p:cNvSpPr txBox="1">
              <a:spLocks noChangeArrowheads="1"/>
            </p:cNvSpPr>
            <p:nvPr/>
          </p:nvSpPr>
          <p:spPr bwMode="auto">
            <a:xfrm>
              <a:off x="5057" y="1101"/>
              <a:ext cx="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sz="2400" b="0">
                  <a:solidFill>
                    <a:srgbClr val="0000CC"/>
                  </a:solidFill>
                  <a:latin typeface="Comic Sans MS" pitchFamily="66" charset="0"/>
                </a:rPr>
                <a:t>__</a:t>
              </a:r>
              <a:endParaRPr lang="en-US" sz="2400" b="0">
                <a:latin typeface="Comic Sans MS" pitchFamily="66" charset="0"/>
              </a:endParaRPr>
            </a:p>
          </p:txBody>
        </p:sp>
      </p:grpSp>
      <p:sp>
        <p:nvSpPr>
          <p:cNvPr id="35864" name="Text Box 24"/>
          <p:cNvSpPr txBox="1">
            <a:spLocks noChangeArrowheads="1"/>
          </p:cNvSpPr>
          <p:nvPr/>
        </p:nvSpPr>
        <p:spPr bwMode="auto">
          <a:xfrm>
            <a:off x="8891588" y="21320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b="0">
                <a:latin typeface="Comic Sans MS" pitchFamily="66" charset="0"/>
              </a:rPr>
              <a:t>.</a:t>
            </a:r>
            <a:r>
              <a:rPr lang="en-US" b="0">
                <a:latin typeface="Comic Sans MS" pitchFamily="66" charset="0"/>
              </a:rPr>
              <a:t> </a:t>
            </a:r>
          </a:p>
        </p:txBody>
      </p:sp>
      <p:sp>
        <p:nvSpPr>
          <p:cNvPr id="13324" name="Text Box 25"/>
          <p:cNvSpPr txBox="1">
            <a:spLocks noChangeArrowheads="1"/>
          </p:cNvSpPr>
          <p:nvPr/>
        </p:nvSpPr>
        <p:spPr bwMode="auto">
          <a:xfrm>
            <a:off x="1076325" y="1303338"/>
            <a:ext cx="169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x =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35867" name="Group 27"/>
          <p:cNvGrpSpPr>
            <a:grpSpLocks/>
          </p:cNvGrpSpPr>
          <p:nvPr/>
        </p:nvGrpSpPr>
        <p:grpSpPr bwMode="auto">
          <a:xfrm>
            <a:off x="1619250" y="1171575"/>
            <a:ext cx="649288" cy="744538"/>
            <a:chOff x="5057" y="1101"/>
            <a:chExt cx="409" cy="469"/>
          </a:xfrm>
        </p:grpSpPr>
        <p:sp>
          <p:nvSpPr>
            <p:cNvPr id="13363" name="Text Box 28"/>
            <p:cNvSpPr txBox="1">
              <a:spLocks noChangeArrowheads="1"/>
            </p:cNvSpPr>
            <p:nvPr/>
          </p:nvSpPr>
          <p:spPr bwMode="auto">
            <a:xfrm>
              <a:off x="5057" y="1117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>
                  <a:solidFill>
                    <a:srgbClr val="0000CC"/>
                  </a:solidFill>
                  <a:latin typeface="Comic Sans MS" pitchFamily="66" charset="0"/>
                </a:rPr>
                <a:t>7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13364" name="Text Box 29"/>
            <p:cNvSpPr txBox="1">
              <a:spLocks noChangeArrowheads="1"/>
            </p:cNvSpPr>
            <p:nvPr/>
          </p:nvSpPr>
          <p:spPr bwMode="auto">
            <a:xfrm>
              <a:off x="5057" y="1339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>
                  <a:solidFill>
                    <a:srgbClr val="0000CC"/>
                  </a:solidFill>
                  <a:latin typeface="Comic Sans MS" pitchFamily="66" charset="0"/>
                </a:rPr>
                <a:t>8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13365" name="Text Box 30"/>
            <p:cNvSpPr txBox="1">
              <a:spLocks noChangeArrowheads="1"/>
            </p:cNvSpPr>
            <p:nvPr/>
          </p:nvSpPr>
          <p:spPr bwMode="auto">
            <a:xfrm>
              <a:off x="5057" y="1101"/>
              <a:ext cx="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sz="2400" b="0">
                  <a:solidFill>
                    <a:srgbClr val="0000CC"/>
                  </a:solidFill>
                  <a:latin typeface="Comic Sans MS" pitchFamily="66" charset="0"/>
                </a:rPr>
                <a:t>__</a:t>
              </a:r>
              <a:endParaRPr lang="en-US" sz="2400" b="0">
                <a:latin typeface="Comic Sans MS" pitchFamily="66" charset="0"/>
              </a:endParaRPr>
            </a:p>
          </p:txBody>
        </p:sp>
      </p:grp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1028700" y="1225550"/>
            <a:ext cx="1296988" cy="64770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35872" name="Text Box 32"/>
          <p:cNvSpPr txBox="1">
            <a:spLocks noChangeArrowheads="1"/>
          </p:cNvSpPr>
          <p:nvPr/>
        </p:nvSpPr>
        <p:spPr bwMode="auto">
          <a:xfrm>
            <a:off x="3060700" y="1341438"/>
            <a:ext cx="3887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Me këtë barazimi është zgjidhur</a:t>
            </a:r>
            <a:r>
              <a:rPr lang="hr-HR" b="0">
                <a:latin typeface="Comic Sans MS" pitchFamily="66" charset="0"/>
              </a:rPr>
              <a:t>!</a:t>
            </a:r>
            <a:endParaRPr lang="en-US" b="0">
              <a:latin typeface="Comic Sans MS" pitchFamily="66" charset="0"/>
            </a:endParaRPr>
          </a:p>
        </p:txBody>
      </p:sp>
      <p:grpSp>
        <p:nvGrpSpPr>
          <p:cNvPr id="35881" name="Group 41"/>
          <p:cNvGrpSpPr>
            <a:grpSpLocks/>
          </p:cNvGrpSpPr>
          <p:nvPr/>
        </p:nvGrpSpPr>
        <p:grpSpPr bwMode="auto">
          <a:xfrm>
            <a:off x="3240088" y="476250"/>
            <a:ext cx="6445250" cy="1741488"/>
            <a:chOff x="1837" y="2704"/>
            <a:chExt cx="3719" cy="1097"/>
          </a:xfrm>
        </p:grpSpPr>
        <p:sp>
          <p:nvSpPr>
            <p:cNvPr id="13355" name="Text Box 33"/>
            <p:cNvSpPr txBox="1">
              <a:spLocks noChangeArrowheads="1"/>
            </p:cNvSpPr>
            <p:nvPr/>
          </p:nvSpPr>
          <p:spPr bwMode="auto">
            <a:xfrm>
              <a:off x="1837" y="2704"/>
              <a:ext cx="37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0">
                  <a:latin typeface="Comic Sans MS" pitchFamily="66" charset="0"/>
                </a:rPr>
                <a:t>është me rëndësi të vërejmë se zgjidhja e fituar</a:t>
              </a:r>
              <a:r>
                <a:rPr lang="hr-HR" b="0">
                  <a:latin typeface="Comic Sans MS" pitchFamily="66" charset="0"/>
                </a:rPr>
                <a:t> </a:t>
              </a:r>
              <a:endParaRPr lang="en-US" b="0">
                <a:latin typeface="Comic Sans MS" pitchFamily="66" charset="0"/>
              </a:endParaRPr>
            </a:p>
          </p:txBody>
        </p:sp>
        <p:grpSp>
          <p:nvGrpSpPr>
            <p:cNvPr id="13356" name="Group 34"/>
            <p:cNvGrpSpPr>
              <a:grpSpLocks/>
            </p:cNvGrpSpPr>
            <p:nvPr/>
          </p:nvGrpSpPr>
          <p:grpSpPr bwMode="auto">
            <a:xfrm>
              <a:off x="1882" y="2886"/>
              <a:ext cx="409" cy="469"/>
              <a:chOff x="5057" y="1101"/>
              <a:chExt cx="409" cy="469"/>
            </a:xfrm>
          </p:grpSpPr>
          <p:sp>
            <p:nvSpPr>
              <p:cNvPr id="13360" name="Text Box 35"/>
              <p:cNvSpPr txBox="1">
                <a:spLocks noChangeArrowheads="1"/>
              </p:cNvSpPr>
              <p:nvPr/>
            </p:nvSpPr>
            <p:spPr bwMode="auto">
              <a:xfrm>
                <a:off x="5057" y="1117"/>
                <a:ext cx="40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hr-HR">
                    <a:solidFill>
                      <a:srgbClr val="0000CC"/>
                    </a:solidFill>
                    <a:latin typeface="Comic Sans MS" pitchFamily="66" charset="0"/>
                  </a:rPr>
                  <a:t>7</a:t>
                </a:r>
                <a:endParaRPr lang="en-US" b="0">
                  <a:latin typeface="Comic Sans MS" pitchFamily="66" charset="0"/>
                </a:endParaRPr>
              </a:p>
            </p:txBody>
          </p:sp>
          <p:sp>
            <p:nvSpPr>
              <p:cNvPr id="13361" name="Text Box 36"/>
              <p:cNvSpPr txBox="1">
                <a:spLocks noChangeArrowheads="1"/>
              </p:cNvSpPr>
              <p:nvPr/>
            </p:nvSpPr>
            <p:spPr bwMode="auto">
              <a:xfrm>
                <a:off x="5057" y="1339"/>
                <a:ext cx="40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hr-HR">
                    <a:solidFill>
                      <a:srgbClr val="0000CC"/>
                    </a:solidFill>
                    <a:latin typeface="Comic Sans MS" pitchFamily="66" charset="0"/>
                  </a:rPr>
                  <a:t>8</a:t>
                </a:r>
                <a:endParaRPr lang="en-US" b="0">
                  <a:latin typeface="Comic Sans MS" pitchFamily="66" charset="0"/>
                </a:endParaRPr>
              </a:p>
            </p:txBody>
          </p:sp>
          <p:sp>
            <p:nvSpPr>
              <p:cNvPr id="13362" name="Text Box 37"/>
              <p:cNvSpPr txBox="1">
                <a:spLocks noChangeArrowheads="1"/>
              </p:cNvSpPr>
              <p:nvPr/>
            </p:nvSpPr>
            <p:spPr bwMode="auto">
              <a:xfrm>
                <a:off x="5057" y="1101"/>
                <a:ext cx="40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hr-HR" sz="2400" b="0">
                    <a:solidFill>
                      <a:srgbClr val="0000CC"/>
                    </a:solidFill>
                    <a:latin typeface="Comic Sans MS" pitchFamily="66" charset="0"/>
                  </a:rPr>
                  <a:t>__</a:t>
                </a:r>
                <a:endParaRPr lang="en-US" sz="2400" b="0">
                  <a:latin typeface="Comic Sans MS" pitchFamily="66" charset="0"/>
                </a:endParaRPr>
              </a:p>
            </p:txBody>
          </p:sp>
        </p:grpSp>
        <p:sp>
          <p:nvSpPr>
            <p:cNvPr id="13357" name="Text Box 38"/>
            <p:cNvSpPr txBox="1">
              <a:spLocks noChangeArrowheads="1"/>
            </p:cNvSpPr>
            <p:nvPr/>
          </p:nvSpPr>
          <p:spPr bwMode="auto">
            <a:xfrm>
              <a:off x="2245" y="2985"/>
              <a:ext cx="29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0">
                  <a:latin typeface="Comic Sans MS" pitchFamily="66" charset="0"/>
                </a:rPr>
                <a:t>Më tutje nuk mund të rregullohet</a:t>
              </a:r>
              <a:r>
                <a:rPr lang="hr-HR" b="0">
                  <a:latin typeface="Comic Sans MS" pitchFamily="66" charset="0"/>
                </a:rPr>
                <a:t>, </a:t>
              </a:r>
              <a:r>
                <a:rPr lang="en-US" b="0">
                  <a:latin typeface="Comic Sans MS" pitchFamily="66" charset="0"/>
                </a:rPr>
                <a:t>nuk mund</a:t>
              </a:r>
            </a:p>
          </p:txBody>
        </p:sp>
        <p:sp>
          <p:nvSpPr>
            <p:cNvPr id="13358" name="Text Box 39"/>
            <p:cNvSpPr txBox="1">
              <a:spLocks noChangeArrowheads="1"/>
            </p:cNvSpPr>
            <p:nvPr/>
          </p:nvSpPr>
          <p:spPr bwMode="auto">
            <a:xfrm>
              <a:off x="1837" y="3335"/>
              <a:ext cx="294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0">
                  <a:latin typeface="Comic Sans MS" pitchFamily="66" charset="0"/>
                </a:rPr>
                <a:t>as ta thjeshtojmë dhe as ta shënojmë si numër të përzier</a:t>
              </a:r>
              <a:r>
                <a:rPr lang="hr-HR" b="0">
                  <a:latin typeface="Comic Sans MS" pitchFamily="66" charset="0"/>
                </a:rPr>
                <a:t>.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13359" name="Text Box 40"/>
            <p:cNvSpPr txBox="1">
              <a:spLocks noChangeArrowheads="1"/>
            </p:cNvSpPr>
            <p:nvPr/>
          </p:nvSpPr>
          <p:spPr bwMode="auto">
            <a:xfrm>
              <a:off x="1837" y="3570"/>
              <a:ext cx="36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hr-HR" b="0">
                <a:latin typeface="Comic Sans MS" pitchFamily="66" charset="0"/>
              </a:endParaRPr>
            </a:p>
          </p:txBody>
        </p:sp>
      </p:grpSp>
      <p:grpSp>
        <p:nvGrpSpPr>
          <p:cNvPr id="35887" name="Group 47"/>
          <p:cNvGrpSpPr>
            <a:grpSpLocks/>
          </p:cNvGrpSpPr>
          <p:nvPr/>
        </p:nvGrpSpPr>
        <p:grpSpPr bwMode="auto">
          <a:xfrm>
            <a:off x="539750" y="2439988"/>
            <a:ext cx="6408738" cy="1044575"/>
            <a:chOff x="476" y="2535"/>
            <a:chExt cx="4037" cy="658"/>
          </a:xfrm>
        </p:grpSpPr>
        <p:sp>
          <p:nvSpPr>
            <p:cNvPr id="13350" name="Text Box 42"/>
            <p:cNvSpPr txBox="1">
              <a:spLocks noChangeArrowheads="1"/>
            </p:cNvSpPr>
            <p:nvPr/>
          </p:nvSpPr>
          <p:spPr bwMode="auto">
            <a:xfrm>
              <a:off x="476" y="2655"/>
              <a:ext cx="4037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0">
                  <a:latin typeface="Comic Sans MS" pitchFamily="66" charset="0"/>
                </a:rPr>
                <a:t>Vërtetojmë se thyesa</a:t>
              </a:r>
              <a:r>
                <a:rPr lang="hr-HR" b="0">
                  <a:latin typeface="Comic Sans MS" pitchFamily="66" charset="0"/>
                </a:rPr>
                <a:t>         </a:t>
              </a:r>
              <a:r>
                <a:rPr lang="en-US" b="0">
                  <a:latin typeface="Comic Sans MS" pitchFamily="66" charset="0"/>
                </a:rPr>
                <a:t>  </a:t>
              </a:r>
              <a:r>
                <a:rPr lang="sq-AL" b="0">
                  <a:latin typeface="Comic Sans MS" pitchFamily="66" charset="0"/>
                </a:rPr>
                <a:t>   </a:t>
              </a:r>
              <a:r>
                <a:rPr lang="en-US" b="0">
                  <a:latin typeface="Comic Sans MS" pitchFamily="66" charset="0"/>
                </a:rPr>
                <a:t>është zgjidhje</a:t>
              </a:r>
              <a:r>
                <a:rPr lang="hr-HR" b="0">
                  <a:latin typeface="Comic Sans MS" pitchFamily="66" charset="0"/>
                </a:rPr>
                <a:t>!</a:t>
              </a:r>
            </a:p>
            <a:p>
              <a:endParaRPr lang="hr-HR" sz="1400" b="0">
                <a:latin typeface="Comic Sans MS" pitchFamily="66" charset="0"/>
              </a:endParaRPr>
            </a:p>
            <a:p>
              <a:r>
                <a:rPr lang="en-US" b="0">
                  <a:latin typeface="Comic Sans MS" pitchFamily="66" charset="0"/>
                </a:rPr>
                <a:t>Zavendësojmë ne vend të</a:t>
              </a:r>
              <a:r>
                <a:rPr lang="hr-HR">
                  <a:solidFill>
                    <a:srgbClr val="0000CC"/>
                  </a:solidFill>
                  <a:latin typeface="Comic Sans MS" pitchFamily="66" charset="0"/>
                </a:rPr>
                <a:t> x </a:t>
              </a:r>
              <a:r>
                <a:rPr lang="hr-HR" b="0">
                  <a:latin typeface="Comic Sans MS" pitchFamily="66" charset="0"/>
                </a:rPr>
                <a:t>:</a:t>
              </a:r>
              <a:endParaRPr lang="en-US" b="0">
                <a:latin typeface="Comic Sans MS" pitchFamily="66" charset="0"/>
              </a:endParaRPr>
            </a:p>
          </p:txBody>
        </p:sp>
        <p:grpSp>
          <p:nvGrpSpPr>
            <p:cNvPr id="13351" name="Group 43"/>
            <p:cNvGrpSpPr>
              <a:grpSpLocks/>
            </p:cNvGrpSpPr>
            <p:nvPr/>
          </p:nvGrpSpPr>
          <p:grpSpPr bwMode="auto">
            <a:xfrm>
              <a:off x="2162" y="2535"/>
              <a:ext cx="409" cy="469"/>
              <a:chOff x="5057" y="1101"/>
              <a:chExt cx="409" cy="469"/>
            </a:xfrm>
          </p:grpSpPr>
          <p:sp>
            <p:nvSpPr>
              <p:cNvPr id="13352" name="Text Box 44"/>
              <p:cNvSpPr txBox="1">
                <a:spLocks noChangeArrowheads="1"/>
              </p:cNvSpPr>
              <p:nvPr/>
            </p:nvSpPr>
            <p:spPr bwMode="auto">
              <a:xfrm>
                <a:off x="5057" y="1117"/>
                <a:ext cx="40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hr-HR">
                    <a:solidFill>
                      <a:srgbClr val="0000CC"/>
                    </a:solidFill>
                    <a:latin typeface="Comic Sans MS" pitchFamily="66" charset="0"/>
                  </a:rPr>
                  <a:t>7</a:t>
                </a:r>
                <a:endParaRPr lang="en-US" b="0">
                  <a:latin typeface="Comic Sans MS" pitchFamily="66" charset="0"/>
                </a:endParaRPr>
              </a:p>
            </p:txBody>
          </p:sp>
          <p:sp>
            <p:nvSpPr>
              <p:cNvPr id="13353" name="Text Box 45"/>
              <p:cNvSpPr txBox="1">
                <a:spLocks noChangeArrowheads="1"/>
              </p:cNvSpPr>
              <p:nvPr/>
            </p:nvSpPr>
            <p:spPr bwMode="auto">
              <a:xfrm>
                <a:off x="5057" y="1339"/>
                <a:ext cx="40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hr-HR">
                    <a:solidFill>
                      <a:srgbClr val="0000CC"/>
                    </a:solidFill>
                    <a:latin typeface="Comic Sans MS" pitchFamily="66" charset="0"/>
                  </a:rPr>
                  <a:t>8</a:t>
                </a:r>
                <a:endParaRPr lang="en-US" b="0">
                  <a:latin typeface="Comic Sans MS" pitchFamily="66" charset="0"/>
                </a:endParaRPr>
              </a:p>
            </p:txBody>
          </p:sp>
          <p:sp>
            <p:nvSpPr>
              <p:cNvPr id="13354" name="Text Box 46"/>
              <p:cNvSpPr txBox="1">
                <a:spLocks noChangeArrowheads="1"/>
              </p:cNvSpPr>
              <p:nvPr/>
            </p:nvSpPr>
            <p:spPr bwMode="auto">
              <a:xfrm>
                <a:off x="5057" y="1101"/>
                <a:ext cx="40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hr-HR" sz="2400" b="0">
                    <a:solidFill>
                      <a:srgbClr val="0000CC"/>
                    </a:solidFill>
                    <a:latin typeface="Comic Sans MS" pitchFamily="66" charset="0"/>
                  </a:rPr>
                  <a:t>__</a:t>
                </a:r>
                <a:endParaRPr lang="en-US" sz="2400" b="0">
                  <a:latin typeface="Comic Sans MS" pitchFamily="66" charset="0"/>
                </a:endParaRPr>
              </a:p>
            </p:txBody>
          </p:sp>
        </p:grpSp>
      </p:grpSp>
      <p:grpSp>
        <p:nvGrpSpPr>
          <p:cNvPr id="35894" name="Group 54"/>
          <p:cNvGrpSpPr>
            <a:grpSpLocks/>
          </p:cNvGrpSpPr>
          <p:nvPr/>
        </p:nvGrpSpPr>
        <p:grpSpPr bwMode="auto">
          <a:xfrm>
            <a:off x="755650" y="3536950"/>
            <a:ext cx="1512888" cy="744538"/>
            <a:chOff x="476" y="3226"/>
            <a:chExt cx="953" cy="469"/>
          </a:xfrm>
        </p:grpSpPr>
        <p:sp>
          <p:nvSpPr>
            <p:cNvPr id="13345" name="Text Box 49"/>
            <p:cNvSpPr txBox="1">
              <a:spLocks noChangeArrowheads="1"/>
            </p:cNvSpPr>
            <p:nvPr/>
          </p:nvSpPr>
          <p:spPr bwMode="auto">
            <a:xfrm>
              <a:off x="476" y="3346"/>
              <a:ext cx="95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>
                  <a:solidFill>
                    <a:srgbClr val="0000CC"/>
                  </a:solidFill>
                  <a:latin typeface="Comic Sans MS" pitchFamily="66" charset="0"/>
                </a:rPr>
                <a:t>8</a:t>
              </a:r>
              <a:r>
                <a:rPr lang="hr-HR" sz="1000">
                  <a:solidFill>
                    <a:srgbClr val="0000CC"/>
                  </a:solidFill>
                  <a:latin typeface="Comic Sans MS" pitchFamily="66" charset="0"/>
                </a:rPr>
                <a:t> </a:t>
              </a:r>
              <a:r>
                <a:rPr lang="en-US">
                  <a:solidFill>
                    <a:srgbClr val="0000CC"/>
                  </a:solidFill>
                  <a:latin typeface="Comic Sans MS" pitchFamily="66" charset="0"/>
                </a:rPr>
                <a:t>·</a:t>
              </a:r>
              <a:r>
                <a:rPr lang="hr-HR">
                  <a:solidFill>
                    <a:srgbClr val="0000CC"/>
                  </a:solidFill>
                  <a:latin typeface="Comic Sans MS" pitchFamily="66" charset="0"/>
                </a:rPr>
                <a:t>      =</a:t>
              </a:r>
              <a:endParaRPr lang="en-US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  <p:grpSp>
          <p:nvGrpSpPr>
            <p:cNvPr id="13346" name="Group 50"/>
            <p:cNvGrpSpPr>
              <a:grpSpLocks/>
            </p:cNvGrpSpPr>
            <p:nvPr/>
          </p:nvGrpSpPr>
          <p:grpSpPr bwMode="auto">
            <a:xfrm>
              <a:off x="703" y="3226"/>
              <a:ext cx="409" cy="469"/>
              <a:chOff x="5057" y="1101"/>
              <a:chExt cx="409" cy="469"/>
            </a:xfrm>
          </p:grpSpPr>
          <p:sp>
            <p:nvSpPr>
              <p:cNvPr id="13347" name="Text Box 51"/>
              <p:cNvSpPr txBox="1">
                <a:spLocks noChangeArrowheads="1"/>
              </p:cNvSpPr>
              <p:nvPr/>
            </p:nvSpPr>
            <p:spPr bwMode="auto">
              <a:xfrm>
                <a:off x="5057" y="1117"/>
                <a:ext cx="40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hr-HR">
                    <a:solidFill>
                      <a:srgbClr val="0000CC"/>
                    </a:solidFill>
                    <a:latin typeface="Comic Sans MS" pitchFamily="66" charset="0"/>
                  </a:rPr>
                  <a:t>7</a:t>
                </a:r>
                <a:endParaRPr lang="en-US" b="0">
                  <a:latin typeface="Comic Sans MS" pitchFamily="66" charset="0"/>
                </a:endParaRPr>
              </a:p>
            </p:txBody>
          </p:sp>
          <p:sp>
            <p:nvSpPr>
              <p:cNvPr id="13348" name="Text Box 52"/>
              <p:cNvSpPr txBox="1">
                <a:spLocks noChangeArrowheads="1"/>
              </p:cNvSpPr>
              <p:nvPr/>
            </p:nvSpPr>
            <p:spPr bwMode="auto">
              <a:xfrm>
                <a:off x="5057" y="1339"/>
                <a:ext cx="40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hr-HR">
                    <a:solidFill>
                      <a:srgbClr val="0000CC"/>
                    </a:solidFill>
                    <a:latin typeface="Comic Sans MS" pitchFamily="66" charset="0"/>
                  </a:rPr>
                  <a:t>8</a:t>
                </a:r>
                <a:endParaRPr lang="en-US" b="0">
                  <a:latin typeface="Comic Sans MS" pitchFamily="66" charset="0"/>
                </a:endParaRPr>
              </a:p>
            </p:txBody>
          </p:sp>
          <p:sp>
            <p:nvSpPr>
              <p:cNvPr id="13349" name="Text Box 53"/>
              <p:cNvSpPr txBox="1">
                <a:spLocks noChangeArrowheads="1"/>
              </p:cNvSpPr>
              <p:nvPr/>
            </p:nvSpPr>
            <p:spPr bwMode="auto">
              <a:xfrm>
                <a:off x="5057" y="1101"/>
                <a:ext cx="40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hr-HR" sz="2400" b="0">
                    <a:solidFill>
                      <a:srgbClr val="0000CC"/>
                    </a:solidFill>
                    <a:latin typeface="Comic Sans MS" pitchFamily="66" charset="0"/>
                  </a:rPr>
                  <a:t>__</a:t>
                </a:r>
                <a:endParaRPr lang="en-US" sz="2400" b="0">
                  <a:latin typeface="Comic Sans MS" pitchFamily="66" charset="0"/>
                </a:endParaRPr>
              </a:p>
            </p:txBody>
          </p:sp>
        </p:grpSp>
      </p:grpSp>
      <p:sp>
        <p:nvSpPr>
          <p:cNvPr id="35895" name="Line 55"/>
          <p:cNvSpPr>
            <a:spLocks noChangeShapeType="1"/>
          </p:cNvSpPr>
          <p:nvPr/>
        </p:nvSpPr>
        <p:spPr bwMode="auto">
          <a:xfrm flipV="1">
            <a:off x="755650" y="3846513"/>
            <a:ext cx="287338" cy="15875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mk-MK"/>
          </a:p>
        </p:txBody>
      </p:sp>
      <p:sp>
        <p:nvSpPr>
          <p:cNvPr id="35896" name="Line 56"/>
          <p:cNvSpPr>
            <a:spLocks noChangeShapeType="1"/>
          </p:cNvSpPr>
          <p:nvPr/>
        </p:nvSpPr>
        <p:spPr bwMode="auto">
          <a:xfrm flipV="1">
            <a:off x="1258888" y="4005263"/>
            <a:ext cx="360362" cy="21590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mk-MK"/>
          </a:p>
        </p:txBody>
      </p:sp>
      <p:sp>
        <p:nvSpPr>
          <p:cNvPr id="35897" name="Text Box 57"/>
          <p:cNvSpPr txBox="1">
            <a:spLocks noChangeArrowheads="1"/>
          </p:cNvSpPr>
          <p:nvPr/>
        </p:nvSpPr>
        <p:spPr bwMode="auto">
          <a:xfrm>
            <a:off x="539750" y="3644900"/>
            <a:ext cx="504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1600">
                <a:solidFill>
                  <a:srgbClr val="0000CC"/>
                </a:solidFill>
                <a:latin typeface="Comic Sans MS" pitchFamily="66" charset="0"/>
              </a:rPr>
              <a:t>1</a:t>
            </a:r>
            <a:endParaRPr lang="en-US" sz="16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35898" name="Text Box 58"/>
          <p:cNvSpPr txBox="1">
            <a:spLocks noChangeArrowheads="1"/>
          </p:cNvSpPr>
          <p:nvPr/>
        </p:nvSpPr>
        <p:spPr bwMode="auto">
          <a:xfrm>
            <a:off x="1547813" y="4005263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1600">
                <a:solidFill>
                  <a:srgbClr val="0000CC"/>
                </a:solidFill>
                <a:latin typeface="Comic Sans MS" pitchFamily="66" charset="0"/>
              </a:rPr>
              <a:t>1</a:t>
            </a:r>
            <a:endParaRPr lang="en-US" sz="160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35899" name="Group 59"/>
          <p:cNvGrpSpPr>
            <a:grpSpLocks/>
          </p:cNvGrpSpPr>
          <p:nvPr/>
        </p:nvGrpSpPr>
        <p:grpSpPr bwMode="auto">
          <a:xfrm>
            <a:off x="1978025" y="3548063"/>
            <a:ext cx="649288" cy="744537"/>
            <a:chOff x="5057" y="1101"/>
            <a:chExt cx="409" cy="469"/>
          </a:xfrm>
        </p:grpSpPr>
        <p:sp>
          <p:nvSpPr>
            <p:cNvPr id="13342" name="Text Box 60"/>
            <p:cNvSpPr txBox="1">
              <a:spLocks noChangeArrowheads="1"/>
            </p:cNvSpPr>
            <p:nvPr/>
          </p:nvSpPr>
          <p:spPr bwMode="auto">
            <a:xfrm>
              <a:off x="5057" y="1117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>
                  <a:solidFill>
                    <a:srgbClr val="0000CC"/>
                  </a:solidFill>
                  <a:latin typeface="Comic Sans MS" pitchFamily="66" charset="0"/>
                </a:rPr>
                <a:t>7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13343" name="Text Box 61"/>
            <p:cNvSpPr txBox="1">
              <a:spLocks noChangeArrowheads="1"/>
            </p:cNvSpPr>
            <p:nvPr/>
          </p:nvSpPr>
          <p:spPr bwMode="auto">
            <a:xfrm>
              <a:off x="5057" y="1339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>
                  <a:solidFill>
                    <a:srgbClr val="0000CC"/>
                  </a:solidFill>
                  <a:latin typeface="Comic Sans MS" pitchFamily="66" charset="0"/>
                </a:rPr>
                <a:t>1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13344" name="Text Box 62"/>
            <p:cNvSpPr txBox="1">
              <a:spLocks noChangeArrowheads="1"/>
            </p:cNvSpPr>
            <p:nvPr/>
          </p:nvSpPr>
          <p:spPr bwMode="auto">
            <a:xfrm>
              <a:off x="5057" y="1101"/>
              <a:ext cx="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sz="2400" b="0">
                  <a:solidFill>
                    <a:srgbClr val="0000CC"/>
                  </a:solidFill>
                  <a:latin typeface="Comic Sans MS" pitchFamily="66" charset="0"/>
                </a:rPr>
                <a:t>__</a:t>
              </a:r>
              <a:endParaRPr lang="en-US" sz="2400" b="0">
                <a:latin typeface="Comic Sans MS" pitchFamily="66" charset="0"/>
              </a:endParaRPr>
            </a:p>
          </p:txBody>
        </p:sp>
      </p:grpSp>
      <p:sp>
        <p:nvSpPr>
          <p:cNvPr id="35903" name="Text Box 63"/>
          <p:cNvSpPr txBox="1">
            <a:spLocks noChangeArrowheads="1"/>
          </p:cNvSpPr>
          <p:nvPr/>
        </p:nvSpPr>
        <p:spPr bwMode="auto">
          <a:xfrm>
            <a:off x="2627313" y="3716338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=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35904" name="Text Box 64"/>
          <p:cNvSpPr txBox="1">
            <a:spLocks noChangeArrowheads="1"/>
          </p:cNvSpPr>
          <p:nvPr/>
        </p:nvSpPr>
        <p:spPr bwMode="auto">
          <a:xfrm>
            <a:off x="2987675" y="3716338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7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35905" name="Text Box 65"/>
          <p:cNvSpPr txBox="1">
            <a:spLocks noChangeArrowheads="1"/>
          </p:cNvSpPr>
          <p:nvPr/>
        </p:nvSpPr>
        <p:spPr bwMode="auto">
          <a:xfrm>
            <a:off x="3024188" y="4443413"/>
            <a:ext cx="5940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Kemi fituar anën e dj</a:t>
            </a:r>
            <a:r>
              <a:rPr lang="sq-AL" b="0">
                <a:latin typeface="Comic Sans MS" pitchFamily="66" charset="0"/>
              </a:rPr>
              <a:t>a</a:t>
            </a:r>
            <a:r>
              <a:rPr lang="en-US" b="0">
                <a:latin typeface="Comic Sans MS" pitchFamily="66" charset="0"/>
              </a:rPr>
              <a:t>thtë të barazimit</a:t>
            </a:r>
            <a:r>
              <a:rPr lang="hr-HR" b="0">
                <a:latin typeface="Comic Sans MS" pitchFamily="66" charset="0"/>
              </a:rPr>
              <a:t>!</a:t>
            </a:r>
          </a:p>
          <a:p>
            <a:r>
              <a:rPr lang="en-US" b="0">
                <a:latin typeface="Comic Sans MS" pitchFamily="66" charset="0"/>
              </a:rPr>
              <a:t>Pra, zgjidhja e jonë e plotëson barazimin</a:t>
            </a:r>
            <a:r>
              <a:rPr lang="hr-HR" b="0">
                <a:latin typeface="Comic Sans MS" pitchFamily="66" charset="0"/>
              </a:rPr>
              <a:t>!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35906" name="Line 66"/>
          <p:cNvSpPr>
            <a:spLocks noChangeShapeType="1"/>
          </p:cNvSpPr>
          <p:nvPr/>
        </p:nvSpPr>
        <p:spPr bwMode="auto">
          <a:xfrm flipH="1" flipV="1">
            <a:off x="3240088" y="4148138"/>
            <a:ext cx="144462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mk-MK"/>
          </a:p>
        </p:txBody>
      </p:sp>
      <p:sp>
        <p:nvSpPr>
          <p:cNvPr id="35907" name="Oval 67"/>
          <p:cNvSpPr>
            <a:spLocks noChangeArrowheads="1"/>
          </p:cNvSpPr>
          <p:nvPr/>
        </p:nvSpPr>
        <p:spPr bwMode="auto">
          <a:xfrm>
            <a:off x="2987675" y="3687763"/>
            <a:ext cx="360363" cy="43338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35908" name="Oval 68"/>
          <p:cNvSpPr>
            <a:spLocks noChangeArrowheads="1"/>
          </p:cNvSpPr>
          <p:nvPr/>
        </p:nvSpPr>
        <p:spPr bwMode="auto">
          <a:xfrm>
            <a:off x="841375" y="706438"/>
            <a:ext cx="576263" cy="5048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35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1000"/>
                                        <p:tgtEl>
                                          <p:spTgt spid="35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1000"/>
                                        <p:tgtEl>
                                          <p:spTgt spid="358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1000"/>
                                        <p:tgtEl>
                                          <p:spTgt spid="35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1000"/>
                                        <p:tgtEl>
                                          <p:spTgt spid="35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1000"/>
                                        <p:tgtEl>
                                          <p:spTgt spid="35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35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35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1000"/>
                                        <p:tgtEl>
                                          <p:spTgt spid="35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1000"/>
                                        <p:tgtEl>
                                          <p:spTgt spid="35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1000"/>
                                        <p:tgtEl>
                                          <p:spTgt spid="35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1000"/>
                                        <p:tgtEl>
                                          <p:spTgt spid="35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1000"/>
                                        <p:tgtEl>
                                          <p:spTgt spid="35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35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35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5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5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17" presetClass="entr" presetSubtype="1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1000"/>
                                        <p:tgtEl>
                                          <p:spTgt spid="35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0" dur="1000"/>
                                        <p:tgtEl>
                                          <p:spTgt spid="35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358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7" dur="500"/>
                                        <p:tgtEl>
                                          <p:spTgt spid="358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358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3" dur="500"/>
                                        <p:tgtEl>
                                          <p:spTgt spid="358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6" dur="500"/>
                                        <p:tgtEl>
                                          <p:spTgt spid="358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358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2" dur="500"/>
                                        <p:tgtEl>
                                          <p:spTgt spid="358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5" dur="500"/>
                                        <p:tgtEl>
                                          <p:spTgt spid="359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8" dur="500"/>
                                        <p:tgtEl>
                                          <p:spTgt spid="359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1" dur="500"/>
                                        <p:tgtEl>
                                          <p:spTgt spid="359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4" dur="500"/>
                                        <p:tgtEl>
                                          <p:spTgt spid="359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7" dur="500"/>
                                        <p:tgtEl>
                                          <p:spTgt spid="35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80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6" dur="1000"/>
                                        <p:tgtEl>
                                          <p:spTgt spid="35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1" grpId="0" animBg="1"/>
      <p:bldP spid="35851" grpId="1" animBg="1"/>
      <p:bldP spid="35851" grpId="2" animBg="1"/>
      <p:bldP spid="35851" grpId="3" animBg="1"/>
      <p:bldP spid="35853" grpId="0" animBg="1"/>
      <p:bldP spid="35853" grpId="1" animBg="1"/>
      <p:bldP spid="35857" grpId="0"/>
      <p:bldP spid="35857" grpId="1"/>
      <p:bldP spid="35858" grpId="0"/>
      <p:bldP spid="35858" grpId="1"/>
      <p:bldP spid="35859" grpId="0"/>
      <p:bldP spid="35859" grpId="1"/>
      <p:bldP spid="35864" grpId="0"/>
      <p:bldP spid="35864" grpId="1"/>
      <p:bldP spid="35871" grpId="0" animBg="1"/>
      <p:bldP spid="35872" grpId="0"/>
      <p:bldP spid="35895" grpId="0" animBg="1"/>
      <p:bldP spid="35895" grpId="1" animBg="1"/>
      <p:bldP spid="35896" grpId="0" animBg="1"/>
      <p:bldP spid="35896" grpId="1" animBg="1"/>
      <p:bldP spid="35897" grpId="0"/>
      <p:bldP spid="35897" grpId="1"/>
      <p:bldP spid="35898" grpId="0"/>
      <p:bldP spid="35898" grpId="1"/>
      <p:bldP spid="35903" grpId="0"/>
      <p:bldP spid="35903" grpId="1"/>
      <p:bldP spid="35904" grpId="0"/>
      <p:bldP spid="35904" grpId="1"/>
      <p:bldP spid="35905" grpId="0"/>
      <p:bldP spid="35905" grpId="1"/>
      <p:bldP spid="35906" grpId="0" animBg="1"/>
      <p:bldP spid="35906" grpId="1" animBg="1"/>
      <p:bldP spid="35907" grpId="0" animBg="1"/>
      <p:bldP spid="35907" grpId="1" animBg="1"/>
      <p:bldP spid="35908" grpId="0" animBg="1"/>
      <p:bldP spid="3590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 u="sng">
                <a:latin typeface="Comic Sans MS" pitchFamily="66" charset="0"/>
              </a:rPr>
              <a:t>Shembulli </a:t>
            </a:r>
            <a:r>
              <a:rPr lang="hr-HR" sz="2000" b="0" u="sng">
                <a:latin typeface="Comic Sans MS" pitchFamily="66" charset="0"/>
              </a:rPr>
              <a:t>4.</a:t>
            </a:r>
            <a:r>
              <a:rPr lang="hr-HR" sz="2000" b="0">
                <a:latin typeface="Comic Sans MS" pitchFamily="66" charset="0"/>
              </a:rPr>
              <a:t>:</a:t>
            </a:r>
            <a:endParaRPr lang="en-US" sz="2000" b="0">
              <a:latin typeface="Comic Sans MS" pitchFamily="66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827088" y="765175"/>
            <a:ext cx="169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8 x = 7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2195513" y="692150"/>
            <a:ext cx="790575" cy="579438"/>
            <a:chOff x="1656" y="436"/>
            <a:chExt cx="498" cy="365"/>
          </a:xfrm>
        </p:grpSpPr>
        <p:sp>
          <p:nvSpPr>
            <p:cNvPr id="14361" name="Text Box 5"/>
            <p:cNvSpPr txBox="1">
              <a:spLocks noChangeArrowheads="1"/>
            </p:cNvSpPr>
            <p:nvPr/>
          </p:nvSpPr>
          <p:spPr bwMode="auto">
            <a:xfrm>
              <a:off x="1656" y="436"/>
              <a:ext cx="31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3200" b="0">
                  <a:solidFill>
                    <a:srgbClr val="0000CC"/>
                  </a:solidFill>
                  <a:latin typeface="Comic Sans MS" pitchFamily="66" charset="0"/>
                </a:rPr>
                <a:t>/</a:t>
              </a:r>
              <a:endParaRPr lang="en-US" sz="3200" b="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  <p:sp>
          <p:nvSpPr>
            <p:cNvPr id="14362" name="Text Box 6"/>
            <p:cNvSpPr txBox="1">
              <a:spLocks noChangeArrowheads="1"/>
            </p:cNvSpPr>
            <p:nvPr/>
          </p:nvSpPr>
          <p:spPr bwMode="auto">
            <a:xfrm>
              <a:off x="1837" y="504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2000">
                  <a:solidFill>
                    <a:srgbClr val="0000CC"/>
                  </a:solidFill>
                  <a:latin typeface="Comic Sans MS" pitchFamily="66" charset="0"/>
                </a:rPr>
                <a:t>:8</a:t>
              </a:r>
              <a:endParaRPr lang="en-US" sz="200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</p:grpSp>
      <p:sp>
        <p:nvSpPr>
          <p:cNvPr id="14341" name="Text Box 17"/>
          <p:cNvSpPr txBox="1">
            <a:spLocks noChangeArrowheads="1"/>
          </p:cNvSpPr>
          <p:nvPr/>
        </p:nvSpPr>
        <p:spPr bwMode="auto">
          <a:xfrm>
            <a:off x="1076325" y="1303338"/>
            <a:ext cx="169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x =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14342" name="Group 18"/>
          <p:cNvGrpSpPr>
            <a:grpSpLocks/>
          </p:cNvGrpSpPr>
          <p:nvPr/>
        </p:nvGrpSpPr>
        <p:grpSpPr bwMode="auto">
          <a:xfrm>
            <a:off x="1619250" y="1171575"/>
            <a:ext cx="649288" cy="744538"/>
            <a:chOff x="5057" y="1101"/>
            <a:chExt cx="409" cy="469"/>
          </a:xfrm>
        </p:grpSpPr>
        <p:sp>
          <p:nvSpPr>
            <p:cNvPr id="14358" name="Text Box 19"/>
            <p:cNvSpPr txBox="1">
              <a:spLocks noChangeArrowheads="1"/>
            </p:cNvSpPr>
            <p:nvPr/>
          </p:nvSpPr>
          <p:spPr bwMode="auto">
            <a:xfrm>
              <a:off x="5057" y="1117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>
                  <a:solidFill>
                    <a:srgbClr val="0000CC"/>
                  </a:solidFill>
                  <a:latin typeface="Comic Sans MS" pitchFamily="66" charset="0"/>
                </a:rPr>
                <a:t>7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14359" name="Text Box 20"/>
            <p:cNvSpPr txBox="1">
              <a:spLocks noChangeArrowheads="1"/>
            </p:cNvSpPr>
            <p:nvPr/>
          </p:nvSpPr>
          <p:spPr bwMode="auto">
            <a:xfrm>
              <a:off x="5057" y="1339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>
                  <a:solidFill>
                    <a:srgbClr val="0000CC"/>
                  </a:solidFill>
                  <a:latin typeface="Comic Sans MS" pitchFamily="66" charset="0"/>
                </a:rPr>
                <a:t>8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14360" name="Text Box 21"/>
            <p:cNvSpPr txBox="1">
              <a:spLocks noChangeArrowheads="1"/>
            </p:cNvSpPr>
            <p:nvPr/>
          </p:nvSpPr>
          <p:spPr bwMode="auto">
            <a:xfrm>
              <a:off x="5057" y="1101"/>
              <a:ext cx="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sz="2400" b="0">
                  <a:solidFill>
                    <a:srgbClr val="0000CC"/>
                  </a:solidFill>
                  <a:latin typeface="Comic Sans MS" pitchFamily="66" charset="0"/>
                </a:rPr>
                <a:t>__</a:t>
              </a:r>
              <a:endParaRPr lang="en-US" sz="2400" b="0">
                <a:latin typeface="Comic Sans MS" pitchFamily="66" charset="0"/>
              </a:endParaRPr>
            </a:p>
          </p:txBody>
        </p:sp>
      </p:grpSp>
      <p:sp>
        <p:nvSpPr>
          <p:cNvPr id="14343" name="Rectangle 22"/>
          <p:cNvSpPr>
            <a:spLocks noChangeArrowheads="1"/>
          </p:cNvSpPr>
          <p:nvPr/>
        </p:nvSpPr>
        <p:spPr bwMode="auto">
          <a:xfrm>
            <a:off x="1028700" y="1225550"/>
            <a:ext cx="1296988" cy="64770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395288" y="2527300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 u="sng">
                <a:latin typeface="Comic Sans MS" pitchFamily="66" charset="0"/>
              </a:rPr>
              <a:t>Shembulli </a:t>
            </a:r>
            <a:r>
              <a:rPr lang="hr-HR" sz="2000" b="0" u="sng">
                <a:latin typeface="Comic Sans MS" pitchFamily="66" charset="0"/>
              </a:rPr>
              <a:t>5.</a:t>
            </a:r>
            <a:r>
              <a:rPr lang="hr-HR" sz="2000" b="0">
                <a:latin typeface="Comic Sans MS" pitchFamily="66" charset="0"/>
              </a:rPr>
              <a:t>:</a:t>
            </a:r>
            <a:endParaRPr lang="en-US" sz="2000" b="0">
              <a:latin typeface="Comic Sans MS" pitchFamily="66" charset="0"/>
            </a:endParaRPr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827088" y="3032125"/>
            <a:ext cx="169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5 x = 17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3419475" y="3101975"/>
            <a:ext cx="54006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Cili numër është para 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x</a:t>
            </a:r>
            <a:r>
              <a:rPr lang="hr-HR" b="0">
                <a:latin typeface="Comic Sans MS" pitchFamily="66" charset="0"/>
              </a:rPr>
              <a:t>  (</a:t>
            </a:r>
            <a:r>
              <a:rPr lang="en-US" b="0">
                <a:latin typeface="Comic Sans MS" pitchFamily="66" charset="0"/>
              </a:rPr>
              <a:t>në anën e majtë të barazimit</a:t>
            </a:r>
            <a:r>
              <a:rPr lang="hr-HR" b="0">
                <a:latin typeface="Comic Sans MS" pitchFamily="66" charset="0"/>
              </a:rPr>
              <a:t>)</a:t>
            </a:r>
            <a:r>
              <a:rPr lang="en-US" b="0">
                <a:latin typeface="Comic Sans MS" pitchFamily="66" charset="0"/>
              </a:rPr>
              <a:t>?</a:t>
            </a:r>
            <a:endParaRPr lang="hr-HR" b="0">
              <a:latin typeface="Comic Sans MS" pitchFamily="66" charset="0"/>
            </a:endParaRPr>
          </a:p>
          <a:p>
            <a:r>
              <a:rPr lang="en-US" b="0">
                <a:latin typeface="Comic Sans MS" pitchFamily="66" charset="0"/>
              </a:rPr>
              <a:t>Në këtë shembull numri </a:t>
            </a:r>
            <a:r>
              <a:rPr lang="hr-HR" b="0">
                <a:latin typeface="Comic Sans MS" pitchFamily="66" charset="0"/>
              </a:rPr>
              <a:t> 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5 </a:t>
            </a:r>
            <a:r>
              <a:rPr lang="hr-HR" b="0">
                <a:latin typeface="Comic Sans MS" pitchFamily="66" charset="0"/>
              </a:rPr>
              <a:t>, </a:t>
            </a:r>
            <a:r>
              <a:rPr lang="en-US" b="0">
                <a:latin typeface="Comic Sans MS" pitchFamily="66" charset="0"/>
              </a:rPr>
              <a:t>pra të dy anët e barazimit i pjestojmë me 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5</a:t>
            </a:r>
            <a:r>
              <a:rPr lang="hr-HR" b="0">
                <a:latin typeface="Comic Sans MS" pitchFamily="66" charset="0"/>
              </a:rPr>
              <a:t>.</a:t>
            </a:r>
            <a:endParaRPr lang="en-US" b="0" u="sng">
              <a:latin typeface="Comic Sans MS" pitchFamily="66" charset="0"/>
            </a:endParaRPr>
          </a:p>
        </p:txBody>
      </p:sp>
      <p:grpSp>
        <p:nvGrpSpPr>
          <p:cNvPr id="36892" name="Group 28"/>
          <p:cNvGrpSpPr>
            <a:grpSpLocks/>
          </p:cNvGrpSpPr>
          <p:nvPr/>
        </p:nvGrpSpPr>
        <p:grpSpPr bwMode="auto">
          <a:xfrm>
            <a:off x="2411413" y="2924175"/>
            <a:ext cx="790575" cy="579438"/>
            <a:chOff x="1656" y="436"/>
            <a:chExt cx="498" cy="365"/>
          </a:xfrm>
        </p:grpSpPr>
        <p:sp>
          <p:nvSpPr>
            <p:cNvPr id="14356" name="Text Box 29"/>
            <p:cNvSpPr txBox="1">
              <a:spLocks noChangeArrowheads="1"/>
            </p:cNvSpPr>
            <p:nvPr/>
          </p:nvSpPr>
          <p:spPr bwMode="auto">
            <a:xfrm>
              <a:off x="1656" y="436"/>
              <a:ext cx="31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3200" b="0">
                  <a:solidFill>
                    <a:srgbClr val="0000CC"/>
                  </a:solidFill>
                  <a:latin typeface="Comic Sans MS" pitchFamily="66" charset="0"/>
                </a:rPr>
                <a:t>/</a:t>
              </a:r>
              <a:endParaRPr lang="en-US" sz="3200" b="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  <p:sp>
          <p:nvSpPr>
            <p:cNvPr id="14357" name="Text Box 30"/>
            <p:cNvSpPr txBox="1">
              <a:spLocks noChangeArrowheads="1"/>
            </p:cNvSpPr>
            <p:nvPr/>
          </p:nvSpPr>
          <p:spPr bwMode="auto">
            <a:xfrm>
              <a:off x="1837" y="504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2000">
                  <a:solidFill>
                    <a:srgbClr val="0000CC"/>
                  </a:solidFill>
                  <a:latin typeface="Comic Sans MS" pitchFamily="66" charset="0"/>
                </a:rPr>
                <a:t>:5</a:t>
              </a:r>
              <a:endParaRPr lang="en-US" sz="200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</p:grpSp>
      <p:sp>
        <p:nvSpPr>
          <p:cNvPr id="36895" name="Text Box 31"/>
          <p:cNvSpPr txBox="1">
            <a:spLocks noChangeArrowheads="1"/>
          </p:cNvSpPr>
          <p:nvPr/>
        </p:nvSpPr>
        <p:spPr bwMode="auto">
          <a:xfrm>
            <a:off x="684213" y="4041775"/>
            <a:ext cx="338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Kur </a:t>
            </a:r>
            <a:r>
              <a:rPr lang="sq-AL" b="0">
                <a:latin typeface="Comic Sans MS" pitchFamily="66" charset="0"/>
              </a:rPr>
              <a:t>barazimin </a:t>
            </a:r>
            <a:r>
              <a:rPr lang="en-US" b="0">
                <a:latin typeface="Comic Sans MS" pitchFamily="66" charset="0"/>
              </a:rPr>
              <a:t> </a:t>
            </a:r>
          </a:p>
        </p:txBody>
      </p:sp>
      <p:sp>
        <p:nvSpPr>
          <p:cNvPr id="36896" name="Oval 32"/>
          <p:cNvSpPr>
            <a:spLocks noChangeArrowheads="1"/>
          </p:cNvSpPr>
          <p:nvPr/>
        </p:nvSpPr>
        <p:spPr bwMode="auto">
          <a:xfrm>
            <a:off x="827088" y="2968625"/>
            <a:ext cx="576262" cy="5048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36897" name="Text Box 33"/>
          <p:cNvSpPr txBox="1">
            <a:spLocks noChangeArrowheads="1"/>
          </p:cNvSpPr>
          <p:nvPr/>
        </p:nvSpPr>
        <p:spPr bwMode="auto">
          <a:xfrm>
            <a:off x="2339975" y="4070350"/>
            <a:ext cx="230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e pjes</a:t>
            </a:r>
            <a:r>
              <a:rPr lang="sq-AL" b="0">
                <a:latin typeface="Comic Sans MS" pitchFamily="66" charset="0"/>
              </a:rPr>
              <a:t>ë</a:t>
            </a:r>
            <a:r>
              <a:rPr lang="en-US" b="0">
                <a:latin typeface="Comic Sans MS" pitchFamily="66" charset="0"/>
              </a:rPr>
              <a:t>tomë me</a:t>
            </a:r>
            <a:r>
              <a:rPr lang="hr-HR" b="0">
                <a:latin typeface="Comic Sans MS" pitchFamily="66" charset="0"/>
              </a:rPr>
              <a:t> 5,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36898" name="Oval 34"/>
          <p:cNvSpPr>
            <a:spLocks noChangeArrowheads="1"/>
          </p:cNvSpPr>
          <p:nvPr/>
        </p:nvSpPr>
        <p:spPr bwMode="auto">
          <a:xfrm>
            <a:off x="2670175" y="2997200"/>
            <a:ext cx="561975" cy="5048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36899" name="Text Box 35"/>
          <p:cNvSpPr txBox="1">
            <a:spLocks noChangeArrowheads="1"/>
          </p:cNvSpPr>
          <p:nvPr/>
        </p:nvSpPr>
        <p:spPr bwMode="auto">
          <a:xfrm>
            <a:off x="4284663" y="4070350"/>
            <a:ext cx="3816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njëhsojmë</a:t>
            </a:r>
            <a:r>
              <a:rPr lang="hr-HR" b="0">
                <a:latin typeface="Comic Sans MS" pitchFamily="66" charset="0"/>
              </a:rPr>
              <a:t> 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5x:5</a:t>
            </a:r>
            <a:r>
              <a:rPr lang="hr-HR" b="0">
                <a:latin typeface="Comic Sans MS" pitchFamily="66" charset="0"/>
              </a:rPr>
              <a:t> , </a:t>
            </a:r>
            <a:r>
              <a:rPr lang="en-US" b="0">
                <a:latin typeface="Comic Sans MS" pitchFamily="66" charset="0"/>
              </a:rPr>
              <a:t>mbetet</a:t>
            </a:r>
            <a:r>
              <a:rPr lang="hr-HR" b="0">
                <a:latin typeface="Comic Sans MS" pitchFamily="66" charset="0"/>
              </a:rPr>
              <a:t> ___ .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36900" name="Text Box 36"/>
          <p:cNvSpPr txBox="1">
            <a:spLocks noChangeArrowheads="1"/>
          </p:cNvSpPr>
          <p:nvPr/>
        </p:nvSpPr>
        <p:spPr bwMode="auto">
          <a:xfrm>
            <a:off x="7019925" y="4005263"/>
            <a:ext cx="649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x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36901" name="Text Box 37"/>
          <p:cNvSpPr txBox="1">
            <a:spLocks noChangeArrowheads="1"/>
          </p:cNvSpPr>
          <p:nvPr/>
        </p:nvSpPr>
        <p:spPr bwMode="auto">
          <a:xfrm>
            <a:off x="1116013" y="3565525"/>
            <a:ext cx="792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x =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36917" name="Text Box 53"/>
          <p:cNvSpPr txBox="1">
            <a:spLocks noChangeArrowheads="1"/>
          </p:cNvSpPr>
          <p:nvPr/>
        </p:nvSpPr>
        <p:spPr bwMode="auto">
          <a:xfrm>
            <a:off x="3419475" y="4398963"/>
            <a:ext cx="5400675" cy="6699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0">
                <a:solidFill>
                  <a:srgbClr val="FF0000"/>
                </a:solidFill>
                <a:latin typeface="Comic Sans MS" pitchFamily="66" charset="0"/>
              </a:rPr>
              <a:t>Gjithmonë </a:t>
            </a:r>
          </a:p>
          <a:p>
            <a:pPr algn="ctr"/>
            <a:r>
              <a:rPr lang="en-US" b="0">
                <a:solidFill>
                  <a:srgbClr val="FF0000"/>
                </a:solidFill>
                <a:latin typeface="Comic Sans MS" pitchFamily="66" charset="0"/>
              </a:rPr>
              <a:t>pjestojmë me numrin që gjendet para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 x </a:t>
            </a:r>
            <a:r>
              <a:rPr lang="hr-HR" b="0">
                <a:solidFill>
                  <a:srgbClr val="FF0000"/>
                </a:solidFill>
                <a:latin typeface="Comic Sans MS" pitchFamily="66" charset="0"/>
              </a:rPr>
              <a:t>!</a:t>
            </a:r>
            <a:endParaRPr lang="en-US" b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3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3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368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369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10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1000"/>
                                        <p:tgtEl>
                                          <p:spTgt spid="36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1000"/>
                                        <p:tgtEl>
                                          <p:spTgt spid="36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1000"/>
                                        <p:tgtEl>
                                          <p:spTgt spid="3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1000"/>
                                        <p:tgtEl>
                                          <p:spTgt spid="3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1000"/>
                                        <p:tgtEl>
                                          <p:spTgt spid="36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1000"/>
                                        <p:tgtEl>
                                          <p:spTgt spid="36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1000"/>
                                        <p:tgtEl>
                                          <p:spTgt spid="368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368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368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369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368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8" grpId="0"/>
      <p:bldP spid="36889" grpId="0"/>
      <p:bldP spid="36891" grpId="0"/>
      <p:bldP spid="36891" grpId="1"/>
      <p:bldP spid="36895" grpId="0"/>
      <p:bldP spid="36895" grpId="1"/>
      <p:bldP spid="36896" grpId="0" animBg="1"/>
      <p:bldP spid="36896" grpId="1" animBg="1"/>
      <p:bldP spid="36897" grpId="0"/>
      <p:bldP spid="36897" grpId="1"/>
      <p:bldP spid="36898" grpId="0" animBg="1"/>
      <p:bldP spid="36898" grpId="1" animBg="1"/>
      <p:bldP spid="36899" grpId="0"/>
      <p:bldP spid="36899" grpId="1"/>
      <p:bldP spid="36900" grpId="0"/>
      <p:bldP spid="36900" grpId="1"/>
      <p:bldP spid="36901" grpId="0"/>
      <p:bldP spid="36917" grpId="0" animBg="1"/>
      <p:bldP spid="3691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 u="sng">
                <a:latin typeface="Comic Sans MS" pitchFamily="66" charset="0"/>
              </a:rPr>
              <a:t>Shembulli</a:t>
            </a:r>
            <a:r>
              <a:rPr lang="hr-HR" sz="2000" b="0" u="sng">
                <a:latin typeface="Comic Sans MS" pitchFamily="66" charset="0"/>
              </a:rPr>
              <a:t> 4.</a:t>
            </a:r>
            <a:r>
              <a:rPr lang="hr-HR" sz="2000" b="0">
                <a:latin typeface="Comic Sans MS" pitchFamily="66" charset="0"/>
              </a:rPr>
              <a:t>:</a:t>
            </a:r>
            <a:endParaRPr lang="en-US" sz="2000" b="0">
              <a:latin typeface="Comic Sans MS" pitchFamily="66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827088" y="765175"/>
            <a:ext cx="169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8 x = 7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2195513" y="692150"/>
            <a:ext cx="790575" cy="579438"/>
            <a:chOff x="1656" y="436"/>
            <a:chExt cx="498" cy="365"/>
          </a:xfrm>
        </p:grpSpPr>
        <p:sp>
          <p:nvSpPr>
            <p:cNvPr id="15391" name="Text Box 5"/>
            <p:cNvSpPr txBox="1">
              <a:spLocks noChangeArrowheads="1"/>
            </p:cNvSpPr>
            <p:nvPr/>
          </p:nvSpPr>
          <p:spPr bwMode="auto">
            <a:xfrm>
              <a:off x="1656" y="436"/>
              <a:ext cx="31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3200" b="0">
                  <a:solidFill>
                    <a:srgbClr val="0000CC"/>
                  </a:solidFill>
                  <a:latin typeface="Comic Sans MS" pitchFamily="66" charset="0"/>
                </a:rPr>
                <a:t>/</a:t>
              </a:r>
              <a:endParaRPr lang="en-US" sz="3200" b="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  <p:sp>
          <p:nvSpPr>
            <p:cNvPr id="15392" name="Text Box 6"/>
            <p:cNvSpPr txBox="1">
              <a:spLocks noChangeArrowheads="1"/>
            </p:cNvSpPr>
            <p:nvPr/>
          </p:nvSpPr>
          <p:spPr bwMode="auto">
            <a:xfrm>
              <a:off x="1837" y="504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2000">
                  <a:solidFill>
                    <a:srgbClr val="0000CC"/>
                  </a:solidFill>
                  <a:latin typeface="Comic Sans MS" pitchFamily="66" charset="0"/>
                </a:rPr>
                <a:t>:8</a:t>
              </a:r>
              <a:endParaRPr lang="en-US" sz="200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</p:grp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1076325" y="1303338"/>
            <a:ext cx="169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x =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15366" name="Group 8"/>
          <p:cNvGrpSpPr>
            <a:grpSpLocks/>
          </p:cNvGrpSpPr>
          <p:nvPr/>
        </p:nvGrpSpPr>
        <p:grpSpPr bwMode="auto">
          <a:xfrm>
            <a:off x="1619250" y="1171575"/>
            <a:ext cx="649288" cy="744538"/>
            <a:chOff x="5057" y="1101"/>
            <a:chExt cx="409" cy="469"/>
          </a:xfrm>
        </p:grpSpPr>
        <p:sp>
          <p:nvSpPr>
            <p:cNvPr id="15388" name="Text Box 9"/>
            <p:cNvSpPr txBox="1">
              <a:spLocks noChangeArrowheads="1"/>
            </p:cNvSpPr>
            <p:nvPr/>
          </p:nvSpPr>
          <p:spPr bwMode="auto">
            <a:xfrm>
              <a:off x="5057" y="1117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>
                  <a:solidFill>
                    <a:srgbClr val="0000CC"/>
                  </a:solidFill>
                  <a:latin typeface="Comic Sans MS" pitchFamily="66" charset="0"/>
                </a:rPr>
                <a:t>7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15389" name="Text Box 10"/>
            <p:cNvSpPr txBox="1">
              <a:spLocks noChangeArrowheads="1"/>
            </p:cNvSpPr>
            <p:nvPr/>
          </p:nvSpPr>
          <p:spPr bwMode="auto">
            <a:xfrm>
              <a:off x="5057" y="1339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>
                  <a:solidFill>
                    <a:srgbClr val="0000CC"/>
                  </a:solidFill>
                  <a:latin typeface="Comic Sans MS" pitchFamily="66" charset="0"/>
                </a:rPr>
                <a:t>8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15390" name="Text Box 11"/>
            <p:cNvSpPr txBox="1">
              <a:spLocks noChangeArrowheads="1"/>
            </p:cNvSpPr>
            <p:nvPr/>
          </p:nvSpPr>
          <p:spPr bwMode="auto">
            <a:xfrm>
              <a:off x="5057" y="1101"/>
              <a:ext cx="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sz="2400" b="0">
                  <a:solidFill>
                    <a:srgbClr val="0000CC"/>
                  </a:solidFill>
                  <a:latin typeface="Comic Sans MS" pitchFamily="66" charset="0"/>
                </a:rPr>
                <a:t>__</a:t>
              </a:r>
              <a:endParaRPr lang="en-US" sz="2400" b="0">
                <a:latin typeface="Comic Sans MS" pitchFamily="66" charset="0"/>
              </a:endParaRPr>
            </a:p>
          </p:txBody>
        </p:sp>
      </p:grp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1028700" y="1225550"/>
            <a:ext cx="1296988" cy="64770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5368" name="Text Box 13"/>
          <p:cNvSpPr txBox="1">
            <a:spLocks noChangeArrowheads="1"/>
          </p:cNvSpPr>
          <p:nvPr/>
        </p:nvSpPr>
        <p:spPr bwMode="auto">
          <a:xfrm>
            <a:off x="395288" y="2527300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 u="sng">
                <a:latin typeface="Comic Sans MS" pitchFamily="66" charset="0"/>
              </a:rPr>
              <a:t>Shembulli</a:t>
            </a:r>
            <a:r>
              <a:rPr lang="hr-HR" sz="2000" b="0" u="sng">
                <a:latin typeface="Comic Sans MS" pitchFamily="66" charset="0"/>
              </a:rPr>
              <a:t> 5.</a:t>
            </a:r>
            <a:r>
              <a:rPr lang="hr-HR" sz="2000" b="0">
                <a:latin typeface="Comic Sans MS" pitchFamily="66" charset="0"/>
              </a:rPr>
              <a:t>:</a:t>
            </a:r>
            <a:endParaRPr lang="en-US" sz="2000" b="0">
              <a:latin typeface="Comic Sans MS" pitchFamily="66" charset="0"/>
            </a:endParaRPr>
          </a:p>
        </p:txBody>
      </p:sp>
      <p:sp>
        <p:nvSpPr>
          <p:cNvPr id="15369" name="Text Box 14"/>
          <p:cNvSpPr txBox="1">
            <a:spLocks noChangeArrowheads="1"/>
          </p:cNvSpPr>
          <p:nvPr/>
        </p:nvSpPr>
        <p:spPr bwMode="auto">
          <a:xfrm>
            <a:off x="827088" y="3032125"/>
            <a:ext cx="169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5 x = 17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15370" name="Group 16"/>
          <p:cNvGrpSpPr>
            <a:grpSpLocks/>
          </p:cNvGrpSpPr>
          <p:nvPr/>
        </p:nvGrpSpPr>
        <p:grpSpPr bwMode="auto">
          <a:xfrm>
            <a:off x="2411413" y="2924175"/>
            <a:ext cx="790575" cy="579438"/>
            <a:chOff x="1656" y="436"/>
            <a:chExt cx="498" cy="365"/>
          </a:xfrm>
        </p:grpSpPr>
        <p:sp>
          <p:nvSpPr>
            <p:cNvPr id="15386" name="Text Box 17"/>
            <p:cNvSpPr txBox="1">
              <a:spLocks noChangeArrowheads="1"/>
            </p:cNvSpPr>
            <p:nvPr/>
          </p:nvSpPr>
          <p:spPr bwMode="auto">
            <a:xfrm>
              <a:off x="1656" y="436"/>
              <a:ext cx="31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3200" b="0">
                  <a:solidFill>
                    <a:srgbClr val="0000CC"/>
                  </a:solidFill>
                  <a:latin typeface="Comic Sans MS" pitchFamily="66" charset="0"/>
                </a:rPr>
                <a:t>/</a:t>
              </a:r>
              <a:endParaRPr lang="en-US" sz="3200" b="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  <p:sp>
          <p:nvSpPr>
            <p:cNvPr id="15387" name="Text Box 18"/>
            <p:cNvSpPr txBox="1">
              <a:spLocks noChangeArrowheads="1"/>
            </p:cNvSpPr>
            <p:nvPr/>
          </p:nvSpPr>
          <p:spPr bwMode="auto">
            <a:xfrm>
              <a:off x="1837" y="504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2000">
                  <a:solidFill>
                    <a:srgbClr val="0000CC"/>
                  </a:solidFill>
                  <a:latin typeface="Comic Sans MS" pitchFamily="66" charset="0"/>
                </a:rPr>
                <a:t>:5</a:t>
              </a:r>
              <a:endParaRPr lang="en-US" sz="200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</p:grpSp>
      <p:sp>
        <p:nvSpPr>
          <p:cNvPr id="15371" name="Text Box 25"/>
          <p:cNvSpPr txBox="1">
            <a:spLocks noChangeArrowheads="1"/>
          </p:cNvSpPr>
          <p:nvPr/>
        </p:nvSpPr>
        <p:spPr bwMode="auto">
          <a:xfrm>
            <a:off x="1116013" y="3565525"/>
            <a:ext cx="792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x =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37914" name="Oval 26"/>
          <p:cNvSpPr>
            <a:spLocks noChangeArrowheads="1"/>
          </p:cNvSpPr>
          <p:nvPr/>
        </p:nvSpPr>
        <p:spPr bwMode="auto">
          <a:xfrm>
            <a:off x="1619250" y="2997200"/>
            <a:ext cx="504825" cy="431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37915" name="Oval 27"/>
          <p:cNvSpPr>
            <a:spLocks noChangeArrowheads="1"/>
          </p:cNvSpPr>
          <p:nvPr/>
        </p:nvSpPr>
        <p:spPr bwMode="auto">
          <a:xfrm>
            <a:off x="2714625" y="2997200"/>
            <a:ext cx="561975" cy="5048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37916" name="Text Box 28"/>
          <p:cNvSpPr txBox="1">
            <a:spLocks noChangeArrowheads="1"/>
          </p:cNvSpPr>
          <p:nvPr/>
        </p:nvSpPr>
        <p:spPr bwMode="auto">
          <a:xfrm>
            <a:off x="539750" y="4400550"/>
            <a:ext cx="338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Tani anën e djathtë e </a:t>
            </a:r>
          </a:p>
        </p:txBody>
      </p:sp>
      <p:sp>
        <p:nvSpPr>
          <p:cNvPr id="37917" name="Text Box 29"/>
          <p:cNvSpPr txBox="1">
            <a:spLocks noChangeArrowheads="1"/>
          </p:cNvSpPr>
          <p:nvPr/>
        </p:nvSpPr>
        <p:spPr bwMode="auto">
          <a:xfrm>
            <a:off x="3059113" y="4394200"/>
            <a:ext cx="252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pjes</a:t>
            </a:r>
            <a:r>
              <a:rPr lang="sq-AL" b="0">
                <a:latin typeface="Comic Sans MS" pitchFamily="66" charset="0"/>
              </a:rPr>
              <a:t>ë</a:t>
            </a:r>
            <a:r>
              <a:rPr lang="en-US" b="0">
                <a:latin typeface="Comic Sans MS" pitchFamily="66" charset="0"/>
              </a:rPr>
              <a:t>tojmë me</a:t>
            </a:r>
            <a:r>
              <a:rPr lang="hr-HR" b="0">
                <a:latin typeface="Comic Sans MS" pitchFamily="66" charset="0"/>
              </a:rPr>
              <a:t> 5.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37918" name="Text Box 30"/>
          <p:cNvSpPr txBox="1">
            <a:spLocks noChangeArrowheads="1"/>
          </p:cNvSpPr>
          <p:nvPr/>
        </p:nvSpPr>
        <p:spPr bwMode="auto">
          <a:xfrm>
            <a:off x="5003800" y="4365625"/>
            <a:ext cx="360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Njehsojmë</a:t>
            </a:r>
            <a:r>
              <a:rPr lang="hr-HR" b="0">
                <a:latin typeface="Comic Sans MS" pitchFamily="66" charset="0"/>
              </a:rPr>
              <a:t> 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17:5</a:t>
            </a:r>
            <a:r>
              <a:rPr lang="hr-HR" b="0">
                <a:latin typeface="Comic Sans MS" pitchFamily="66" charset="0"/>
              </a:rPr>
              <a:t> , </a:t>
            </a:r>
            <a:r>
              <a:rPr lang="en-US" b="0">
                <a:latin typeface="Comic Sans MS" pitchFamily="66" charset="0"/>
              </a:rPr>
              <a:t>që është</a:t>
            </a:r>
          </a:p>
        </p:txBody>
      </p:sp>
      <p:sp>
        <p:nvSpPr>
          <p:cNvPr id="37919" name="Text Box 31"/>
          <p:cNvSpPr txBox="1">
            <a:spLocks noChangeArrowheads="1"/>
          </p:cNvSpPr>
          <p:nvPr/>
        </p:nvSpPr>
        <p:spPr bwMode="auto">
          <a:xfrm>
            <a:off x="8604250" y="43942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b="0">
                <a:latin typeface="Comic Sans MS" pitchFamily="66" charset="0"/>
              </a:rPr>
              <a:t>.</a:t>
            </a:r>
            <a:endParaRPr lang="en-US" b="0">
              <a:latin typeface="Comic Sans MS" pitchFamily="66" charset="0"/>
            </a:endParaRPr>
          </a:p>
        </p:txBody>
      </p:sp>
      <p:grpSp>
        <p:nvGrpSpPr>
          <p:cNvPr id="37929" name="Group 41"/>
          <p:cNvGrpSpPr>
            <a:grpSpLocks/>
          </p:cNvGrpSpPr>
          <p:nvPr/>
        </p:nvGrpSpPr>
        <p:grpSpPr bwMode="auto">
          <a:xfrm>
            <a:off x="8027988" y="4221163"/>
            <a:ext cx="649287" cy="744537"/>
            <a:chOff x="2562" y="2299"/>
            <a:chExt cx="409" cy="469"/>
          </a:xfrm>
        </p:grpSpPr>
        <p:sp>
          <p:nvSpPr>
            <p:cNvPr id="15383" name="Text Box 38"/>
            <p:cNvSpPr txBox="1">
              <a:spLocks noChangeArrowheads="1"/>
            </p:cNvSpPr>
            <p:nvPr/>
          </p:nvSpPr>
          <p:spPr bwMode="auto">
            <a:xfrm>
              <a:off x="2562" y="2315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>
                  <a:solidFill>
                    <a:srgbClr val="0000CC"/>
                  </a:solidFill>
                  <a:latin typeface="Comic Sans MS" pitchFamily="66" charset="0"/>
                </a:rPr>
                <a:t>17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15384" name="Text Box 39"/>
            <p:cNvSpPr txBox="1">
              <a:spLocks noChangeArrowheads="1"/>
            </p:cNvSpPr>
            <p:nvPr/>
          </p:nvSpPr>
          <p:spPr bwMode="auto">
            <a:xfrm>
              <a:off x="2562" y="2537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>
                  <a:solidFill>
                    <a:srgbClr val="0000CC"/>
                  </a:solidFill>
                  <a:latin typeface="Comic Sans MS" pitchFamily="66" charset="0"/>
                </a:rPr>
                <a:t>5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15385" name="Text Box 40"/>
            <p:cNvSpPr txBox="1">
              <a:spLocks noChangeArrowheads="1"/>
            </p:cNvSpPr>
            <p:nvPr/>
          </p:nvSpPr>
          <p:spPr bwMode="auto">
            <a:xfrm>
              <a:off x="2562" y="2299"/>
              <a:ext cx="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sz="2400" b="0">
                  <a:solidFill>
                    <a:srgbClr val="0000CC"/>
                  </a:solidFill>
                  <a:latin typeface="Comic Sans MS" pitchFamily="66" charset="0"/>
                </a:rPr>
                <a:t>__</a:t>
              </a:r>
              <a:endParaRPr lang="en-US" sz="2400" b="0">
                <a:latin typeface="Comic Sans MS" pitchFamily="66" charset="0"/>
              </a:endParaRPr>
            </a:p>
          </p:txBody>
        </p:sp>
      </p:grpSp>
      <p:grpSp>
        <p:nvGrpSpPr>
          <p:cNvPr id="37930" name="Group 42"/>
          <p:cNvGrpSpPr>
            <a:grpSpLocks/>
          </p:cNvGrpSpPr>
          <p:nvPr/>
        </p:nvGrpSpPr>
        <p:grpSpPr bwMode="auto">
          <a:xfrm>
            <a:off x="1619250" y="3429000"/>
            <a:ext cx="649288" cy="744538"/>
            <a:chOff x="2562" y="2299"/>
            <a:chExt cx="409" cy="469"/>
          </a:xfrm>
        </p:grpSpPr>
        <p:sp>
          <p:nvSpPr>
            <p:cNvPr id="15380" name="Text Box 43"/>
            <p:cNvSpPr txBox="1">
              <a:spLocks noChangeArrowheads="1"/>
            </p:cNvSpPr>
            <p:nvPr/>
          </p:nvSpPr>
          <p:spPr bwMode="auto">
            <a:xfrm>
              <a:off x="2562" y="2315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>
                  <a:solidFill>
                    <a:srgbClr val="0000CC"/>
                  </a:solidFill>
                  <a:latin typeface="Comic Sans MS" pitchFamily="66" charset="0"/>
                </a:rPr>
                <a:t>17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15381" name="Text Box 44"/>
            <p:cNvSpPr txBox="1">
              <a:spLocks noChangeArrowheads="1"/>
            </p:cNvSpPr>
            <p:nvPr/>
          </p:nvSpPr>
          <p:spPr bwMode="auto">
            <a:xfrm>
              <a:off x="2562" y="2537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>
                  <a:solidFill>
                    <a:srgbClr val="0000CC"/>
                  </a:solidFill>
                  <a:latin typeface="Comic Sans MS" pitchFamily="66" charset="0"/>
                </a:rPr>
                <a:t>5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15382" name="Text Box 45"/>
            <p:cNvSpPr txBox="1">
              <a:spLocks noChangeArrowheads="1"/>
            </p:cNvSpPr>
            <p:nvPr/>
          </p:nvSpPr>
          <p:spPr bwMode="auto">
            <a:xfrm>
              <a:off x="2562" y="2299"/>
              <a:ext cx="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sz="2400" b="0">
                  <a:solidFill>
                    <a:srgbClr val="0000CC"/>
                  </a:solidFill>
                  <a:latin typeface="Comic Sans MS" pitchFamily="66" charset="0"/>
                </a:rPr>
                <a:t>__</a:t>
              </a:r>
              <a:endParaRPr lang="en-US" sz="2400" b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3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37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37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37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37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37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379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379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379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379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379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379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4" grpId="0" animBg="1"/>
      <p:bldP spid="37914" grpId="1" animBg="1"/>
      <p:bldP spid="37915" grpId="0" animBg="1"/>
      <p:bldP spid="37915" grpId="1" animBg="1"/>
      <p:bldP spid="37916" grpId="0"/>
      <p:bldP spid="37916" grpId="1"/>
      <p:bldP spid="37917" grpId="0"/>
      <p:bldP spid="37917" grpId="1"/>
      <p:bldP spid="37918" grpId="0"/>
      <p:bldP spid="37918" grpId="1"/>
      <p:bldP spid="37919" grpId="0"/>
      <p:bldP spid="37919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827088" y="765175"/>
            <a:ext cx="169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8 x = 7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16387" name="Group 4"/>
          <p:cNvGrpSpPr>
            <a:grpSpLocks/>
          </p:cNvGrpSpPr>
          <p:nvPr/>
        </p:nvGrpSpPr>
        <p:grpSpPr bwMode="auto">
          <a:xfrm>
            <a:off x="2195513" y="692150"/>
            <a:ext cx="790575" cy="579438"/>
            <a:chOff x="1656" y="436"/>
            <a:chExt cx="498" cy="365"/>
          </a:xfrm>
        </p:grpSpPr>
        <p:sp>
          <p:nvSpPr>
            <p:cNvPr id="16408" name="Text Box 5"/>
            <p:cNvSpPr txBox="1">
              <a:spLocks noChangeArrowheads="1"/>
            </p:cNvSpPr>
            <p:nvPr/>
          </p:nvSpPr>
          <p:spPr bwMode="auto">
            <a:xfrm>
              <a:off x="1656" y="436"/>
              <a:ext cx="31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3200" b="0">
                  <a:solidFill>
                    <a:srgbClr val="0000CC"/>
                  </a:solidFill>
                  <a:latin typeface="Comic Sans MS" pitchFamily="66" charset="0"/>
                </a:rPr>
                <a:t>/</a:t>
              </a:r>
              <a:endParaRPr lang="en-US" sz="3200" b="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  <p:sp>
          <p:nvSpPr>
            <p:cNvPr id="16409" name="Text Box 6"/>
            <p:cNvSpPr txBox="1">
              <a:spLocks noChangeArrowheads="1"/>
            </p:cNvSpPr>
            <p:nvPr/>
          </p:nvSpPr>
          <p:spPr bwMode="auto">
            <a:xfrm>
              <a:off x="1837" y="504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2000">
                  <a:solidFill>
                    <a:srgbClr val="0000CC"/>
                  </a:solidFill>
                  <a:latin typeface="Comic Sans MS" pitchFamily="66" charset="0"/>
                </a:rPr>
                <a:t>:8</a:t>
              </a:r>
              <a:endParaRPr lang="en-US" sz="200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</p:grp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1076325" y="1303338"/>
            <a:ext cx="169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x =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16389" name="Group 8"/>
          <p:cNvGrpSpPr>
            <a:grpSpLocks/>
          </p:cNvGrpSpPr>
          <p:nvPr/>
        </p:nvGrpSpPr>
        <p:grpSpPr bwMode="auto">
          <a:xfrm>
            <a:off x="1619250" y="1171575"/>
            <a:ext cx="649288" cy="744538"/>
            <a:chOff x="5057" y="1101"/>
            <a:chExt cx="409" cy="469"/>
          </a:xfrm>
        </p:grpSpPr>
        <p:sp>
          <p:nvSpPr>
            <p:cNvPr id="16405" name="Text Box 9"/>
            <p:cNvSpPr txBox="1">
              <a:spLocks noChangeArrowheads="1"/>
            </p:cNvSpPr>
            <p:nvPr/>
          </p:nvSpPr>
          <p:spPr bwMode="auto">
            <a:xfrm>
              <a:off x="5057" y="1117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>
                  <a:solidFill>
                    <a:srgbClr val="0000CC"/>
                  </a:solidFill>
                  <a:latin typeface="Comic Sans MS" pitchFamily="66" charset="0"/>
                </a:rPr>
                <a:t>7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16406" name="Text Box 10"/>
            <p:cNvSpPr txBox="1">
              <a:spLocks noChangeArrowheads="1"/>
            </p:cNvSpPr>
            <p:nvPr/>
          </p:nvSpPr>
          <p:spPr bwMode="auto">
            <a:xfrm>
              <a:off x="5057" y="1339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>
                  <a:solidFill>
                    <a:srgbClr val="0000CC"/>
                  </a:solidFill>
                  <a:latin typeface="Comic Sans MS" pitchFamily="66" charset="0"/>
                </a:rPr>
                <a:t>8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16407" name="Text Box 11"/>
            <p:cNvSpPr txBox="1">
              <a:spLocks noChangeArrowheads="1"/>
            </p:cNvSpPr>
            <p:nvPr/>
          </p:nvSpPr>
          <p:spPr bwMode="auto">
            <a:xfrm>
              <a:off x="5057" y="1101"/>
              <a:ext cx="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sz="2400" b="0">
                  <a:solidFill>
                    <a:srgbClr val="0000CC"/>
                  </a:solidFill>
                  <a:latin typeface="Comic Sans MS" pitchFamily="66" charset="0"/>
                </a:rPr>
                <a:t>__</a:t>
              </a:r>
              <a:endParaRPr lang="en-US" sz="2400" b="0">
                <a:latin typeface="Comic Sans MS" pitchFamily="66" charset="0"/>
              </a:endParaRPr>
            </a:p>
          </p:txBody>
        </p:sp>
      </p:grpSp>
      <p:sp>
        <p:nvSpPr>
          <p:cNvPr id="16390" name="Rectangle 12"/>
          <p:cNvSpPr>
            <a:spLocks noChangeArrowheads="1"/>
          </p:cNvSpPr>
          <p:nvPr/>
        </p:nvSpPr>
        <p:spPr bwMode="auto">
          <a:xfrm>
            <a:off x="1028700" y="1225550"/>
            <a:ext cx="1296988" cy="64770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391" name="Text Box 14"/>
          <p:cNvSpPr txBox="1">
            <a:spLocks noChangeArrowheads="1"/>
          </p:cNvSpPr>
          <p:nvPr/>
        </p:nvSpPr>
        <p:spPr bwMode="auto">
          <a:xfrm>
            <a:off x="827088" y="3032125"/>
            <a:ext cx="169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5 x = 17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16392" name="Group 15"/>
          <p:cNvGrpSpPr>
            <a:grpSpLocks/>
          </p:cNvGrpSpPr>
          <p:nvPr/>
        </p:nvGrpSpPr>
        <p:grpSpPr bwMode="auto">
          <a:xfrm>
            <a:off x="2411413" y="2924175"/>
            <a:ext cx="790575" cy="579438"/>
            <a:chOff x="1656" y="436"/>
            <a:chExt cx="498" cy="365"/>
          </a:xfrm>
        </p:grpSpPr>
        <p:sp>
          <p:nvSpPr>
            <p:cNvPr id="16403" name="Text Box 16"/>
            <p:cNvSpPr txBox="1">
              <a:spLocks noChangeArrowheads="1"/>
            </p:cNvSpPr>
            <p:nvPr/>
          </p:nvSpPr>
          <p:spPr bwMode="auto">
            <a:xfrm>
              <a:off x="1656" y="436"/>
              <a:ext cx="31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3200" b="0">
                  <a:solidFill>
                    <a:srgbClr val="0000CC"/>
                  </a:solidFill>
                  <a:latin typeface="Comic Sans MS" pitchFamily="66" charset="0"/>
                </a:rPr>
                <a:t>/</a:t>
              </a:r>
              <a:endParaRPr lang="en-US" sz="3200" b="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  <p:sp>
          <p:nvSpPr>
            <p:cNvPr id="16404" name="Text Box 17"/>
            <p:cNvSpPr txBox="1">
              <a:spLocks noChangeArrowheads="1"/>
            </p:cNvSpPr>
            <p:nvPr/>
          </p:nvSpPr>
          <p:spPr bwMode="auto">
            <a:xfrm>
              <a:off x="1837" y="504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2000">
                  <a:solidFill>
                    <a:srgbClr val="0000CC"/>
                  </a:solidFill>
                  <a:latin typeface="Comic Sans MS" pitchFamily="66" charset="0"/>
                </a:rPr>
                <a:t>:5</a:t>
              </a:r>
              <a:endParaRPr lang="en-US" sz="200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</p:grpSp>
      <p:sp>
        <p:nvSpPr>
          <p:cNvPr id="16393" name="Text Box 18"/>
          <p:cNvSpPr txBox="1">
            <a:spLocks noChangeArrowheads="1"/>
          </p:cNvSpPr>
          <p:nvPr/>
        </p:nvSpPr>
        <p:spPr bwMode="auto">
          <a:xfrm>
            <a:off x="1116013" y="3565525"/>
            <a:ext cx="792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x =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16394" name="Group 29"/>
          <p:cNvGrpSpPr>
            <a:grpSpLocks/>
          </p:cNvGrpSpPr>
          <p:nvPr/>
        </p:nvGrpSpPr>
        <p:grpSpPr bwMode="auto">
          <a:xfrm>
            <a:off x="1619250" y="3429000"/>
            <a:ext cx="649288" cy="744538"/>
            <a:chOff x="2562" y="2299"/>
            <a:chExt cx="409" cy="469"/>
          </a:xfrm>
        </p:grpSpPr>
        <p:sp>
          <p:nvSpPr>
            <p:cNvPr id="16400" name="Text Box 30"/>
            <p:cNvSpPr txBox="1">
              <a:spLocks noChangeArrowheads="1"/>
            </p:cNvSpPr>
            <p:nvPr/>
          </p:nvSpPr>
          <p:spPr bwMode="auto">
            <a:xfrm>
              <a:off x="2562" y="2315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>
                  <a:solidFill>
                    <a:srgbClr val="0000CC"/>
                  </a:solidFill>
                  <a:latin typeface="Comic Sans MS" pitchFamily="66" charset="0"/>
                </a:rPr>
                <a:t>17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16401" name="Text Box 31"/>
            <p:cNvSpPr txBox="1">
              <a:spLocks noChangeArrowheads="1"/>
            </p:cNvSpPr>
            <p:nvPr/>
          </p:nvSpPr>
          <p:spPr bwMode="auto">
            <a:xfrm>
              <a:off x="2562" y="2537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>
                  <a:solidFill>
                    <a:srgbClr val="0000CC"/>
                  </a:solidFill>
                  <a:latin typeface="Comic Sans MS" pitchFamily="66" charset="0"/>
                </a:rPr>
                <a:t>5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16402" name="Text Box 32"/>
            <p:cNvSpPr txBox="1">
              <a:spLocks noChangeArrowheads="1"/>
            </p:cNvSpPr>
            <p:nvPr/>
          </p:nvSpPr>
          <p:spPr bwMode="auto">
            <a:xfrm>
              <a:off x="2562" y="2299"/>
              <a:ext cx="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sz="2400" b="0">
                  <a:solidFill>
                    <a:srgbClr val="0000CC"/>
                  </a:solidFill>
                  <a:latin typeface="Comic Sans MS" pitchFamily="66" charset="0"/>
                </a:rPr>
                <a:t>__</a:t>
              </a:r>
              <a:endParaRPr lang="en-US" sz="2400" b="0">
                <a:latin typeface="Comic Sans MS" pitchFamily="66" charset="0"/>
              </a:endParaRPr>
            </a:p>
          </p:txBody>
        </p:sp>
      </p:grpSp>
      <p:sp>
        <p:nvSpPr>
          <p:cNvPr id="38945" name="Text Box 33"/>
          <p:cNvSpPr txBox="1">
            <a:spLocks noChangeArrowheads="1"/>
          </p:cNvSpPr>
          <p:nvPr/>
        </p:nvSpPr>
        <p:spPr bwMode="auto">
          <a:xfrm>
            <a:off x="3348038" y="3644900"/>
            <a:ext cx="4895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Këtu zgjidhjen mund të rregullojmë</a:t>
            </a:r>
            <a:r>
              <a:rPr lang="hr-HR" b="0">
                <a:latin typeface="Comic Sans MS" pitchFamily="66" charset="0"/>
              </a:rPr>
              <a:t>!</a:t>
            </a:r>
          </a:p>
          <a:p>
            <a:r>
              <a:rPr lang="en-US" b="0">
                <a:latin typeface="Comic Sans MS" pitchFamily="66" charset="0"/>
              </a:rPr>
              <a:t>A m</a:t>
            </a:r>
            <a:r>
              <a:rPr lang="sq-AL" b="0">
                <a:latin typeface="Comic Sans MS" pitchFamily="66" charset="0"/>
              </a:rPr>
              <a:t>u</a:t>
            </a:r>
            <a:r>
              <a:rPr lang="en-US" b="0">
                <a:latin typeface="Comic Sans MS" pitchFamily="66" charset="0"/>
              </a:rPr>
              <a:t>nd të vëreni se çfarë duhe</a:t>
            </a:r>
            <a:r>
              <a:rPr lang="sq-AL" b="0">
                <a:latin typeface="Comic Sans MS" pitchFamily="66" charset="0"/>
              </a:rPr>
              <a:t>t</a:t>
            </a:r>
            <a:r>
              <a:rPr lang="en-US" b="0">
                <a:latin typeface="Comic Sans MS" pitchFamily="66" charset="0"/>
              </a:rPr>
              <a:t> të bëjmë</a:t>
            </a:r>
            <a:r>
              <a:rPr lang="hr-HR" b="0">
                <a:latin typeface="Comic Sans MS" pitchFamily="66" charset="0"/>
              </a:rPr>
              <a:t>?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38946" name="Text Box 34"/>
          <p:cNvSpPr txBox="1">
            <a:spLocks noChangeArrowheads="1"/>
          </p:cNvSpPr>
          <p:nvPr/>
        </p:nvSpPr>
        <p:spPr bwMode="auto">
          <a:xfrm>
            <a:off x="3348038" y="4306888"/>
            <a:ext cx="5400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Duhet ta shënojmë si numër të përzier</a:t>
            </a:r>
            <a:r>
              <a:rPr lang="hr-HR" b="0">
                <a:latin typeface="Comic Sans MS" pitchFamily="66" charset="0"/>
              </a:rPr>
              <a:t>!</a:t>
            </a:r>
          </a:p>
          <a:p>
            <a:r>
              <a:rPr lang="hr-HR" b="0">
                <a:latin typeface="Comic Sans MS" pitchFamily="66" charset="0"/>
              </a:rPr>
              <a:t>(</a:t>
            </a:r>
            <a:r>
              <a:rPr lang="en-US" b="0">
                <a:latin typeface="Comic Sans MS" pitchFamily="66" charset="0"/>
              </a:rPr>
              <a:t>pasi numëruesi është më i madh se em</a:t>
            </a:r>
            <a:r>
              <a:rPr lang="sq-AL" b="0">
                <a:latin typeface="Comic Sans MS" pitchFamily="66" charset="0"/>
              </a:rPr>
              <a:t>ë</a:t>
            </a:r>
            <a:r>
              <a:rPr lang="en-US" b="0">
                <a:latin typeface="Comic Sans MS" pitchFamily="66" charset="0"/>
              </a:rPr>
              <a:t>ruesi</a:t>
            </a:r>
            <a:r>
              <a:rPr lang="hr-HR" b="0">
                <a:latin typeface="Comic Sans MS" pitchFamily="66" charset="0"/>
              </a:rPr>
              <a:t>)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38947" name="Text Box 35"/>
          <p:cNvSpPr txBox="1">
            <a:spLocks noChangeArrowheads="1"/>
          </p:cNvSpPr>
          <p:nvPr/>
        </p:nvSpPr>
        <p:spPr bwMode="auto">
          <a:xfrm>
            <a:off x="1116013" y="4283075"/>
            <a:ext cx="792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x =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16398" name="Text Box 45"/>
          <p:cNvSpPr txBox="1">
            <a:spLocks noChangeArrowheads="1"/>
          </p:cNvSpPr>
          <p:nvPr/>
        </p:nvSpPr>
        <p:spPr bwMode="auto">
          <a:xfrm>
            <a:off x="395288" y="260350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 u="sng">
                <a:latin typeface="Comic Sans MS" pitchFamily="66" charset="0"/>
              </a:rPr>
              <a:t>Shembulli</a:t>
            </a:r>
            <a:r>
              <a:rPr lang="hr-HR" sz="2000" b="0" u="sng">
                <a:latin typeface="Comic Sans MS" pitchFamily="66" charset="0"/>
              </a:rPr>
              <a:t> 4.</a:t>
            </a:r>
            <a:r>
              <a:rPr lang="hr-HR" sz="2000" b="0">
                <a:latin typeface="Comic Sans MS" pitchFamily="66" charset="0"/>
              </a:rPr>
              <a:t>:</a:t>
            </a:r>
            <a:endParaRPr lang="en-US" sz="2000" b="0">
              <a:latin typeface="Comic Sans MS" pitchFamily="66" charset="0"/>
            </a:endParaRPr>
          </a:p>
        </p:txBody>
      </p:sp>
      <p:sp>
        <p:nvSpPr>
          <p:cNvPr id="16399" name="Text Box 47"/>
          <p:cNvSpPr txBox="1">
            <a:spLocks noChangeArrowheads="1"/>
          </p:cNvSpPr>
          <p:nvPr/>
        </p:nvSpPr>
        <p:spPr bwMode="auto">
          <a:xfrm>
            <a:off x="395288" y="2527300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 u="sng">
                <a:latin typeface="Comic Sans MS" pitchFamily="66" charset="0"/>
              </a:rPr>
              <a:t>Shembulli</a:t>
            </a:r>
            <a:r>
              <a:rPr lang="hr-HR" sz="2000" b="0" u="sng">
                <a:latin typeface="Comic Sans MS" pitchFamily="66" charset="0"/>
              </a:rPr>
              <a:t> 5.</a:t>
            </a:r>
            <a:r>
              <a:rPr lang="hr-HR" sz="2000" b="0">
                <a:latin typeface="Comic Sans MS" pitchFamily="66" charset="0"/>
              </a:rPr>
              <a:t>:</a:t>
            </a:r>
            <a:endParaRPr lang="en-US" sz="2000" b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8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3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89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89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3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45" grpId="0"/>
      <p:bldP spid="38945" grpId="1"/>
      <p:bldP spid="38946" grpId="0"/>
      <p:bldP spid="38946" grpId="1"/>
      <p:bldP spid="389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 u="sng">
                <a:latin typeface="Comic Sans MS" pitchFamily="66" charset="0"/>
              </a:rPr>
              <a:t>Shembulli</a:t>
            </a:r>
            <a:r>
              <a:rPr lang="hr-HR" sz="2000" b="0" u="sng">
                <a:latin typeface="Comic Sans MS" pitchFamily="66" charset="0"/>
              </a:rPr>
              <a:t> 4.</a:t>
            </a:r>
            <a:r>
              <a:rPr lang="hr-HR" sz="2000" b="0">
                <a:latin typeface="Comic Sans MS" pitchFamily="66" charset="0"/>
              </a:rPr>
              <a:t>:</a:t>
            </a:r>
            <a:endParaRPr lang="en-US" sz="2000" b="0">
              <a:latin typeface="Comic Sans MS" pitchFamily="66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827088" y="765175"/>
            <a:ext cx="169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8 x = 7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2195513" y="692150"/>
            <a:ext cx="790575" cy="579438"/>
            <a:chOff x="1656" y="436"/>
            <a:chExt cx="498" cy="365"/>
          </a:xfrm>
        </p:grpSpPr>
        <p:sp>
          <p:nvSpPr>
            <p:cNvPr id="17440" name="Text Box 5"/>
            <p:cNvSpPr txBox="1">
              <a:spLocks noChangeArrowheads="1"/>
            </p:cNvSpPr>
            <p:nvPr/>
          </p:nvSpPr>
          <p:spPr bwMode="auto">
            <a:xfrm>
              <a:off x="1656" y="436"/>
              <a:ext cx="31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3200" b="0">
                  <a:solidFill>
                    <a:srgbClr val="0000CC"/>
                  </a:solidFill>
                  <a:latin typeface="Comic Sans MS" pitchFamily="66" charset="0"/>
                </a:rPr>
                <a:t>/</a:t>
              </a:r>
              <a:endParaRPr lang="en-US" sz="3200" b="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  <p:sp>
          <p:nvSpPr>
            <p:cNvPr id="17441" name="Text Box 6"/>
            <p:cNvSpPr txBox="1">
              <a:spLocks noChangeArrowheads="1"/>
            </p:cNvSpPr>
            <p:nvPr/>
          </p:nvSpPr>
          <p:spPr bwMode="auto">
            <a:xfrm>
              <a:off x="1837" y="504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2000">
                  <a:solidFill>
                    <a:srgbClr val="0000CC"/>
                  </a:solidFill>
                  <a:latin typeface="Comic Sans MS" pitchFamily="66" charset="0"/>
                </a:rPr>
                <a:t>:8</a:t>
              </a:r>
              <a:endParaRPr lang="en-US" sz="200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</p:grp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1076325" y="1303338"/>
            <a:ext cx="169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x =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17414" name="Group 8"/>
          <p:cNvGrpSpPr>
            <a:grpSpLocks/>
          </p:cNvGrpSpPr>
          <p:nvPr/>
        </p:nvGrpSpPr>
        <p:grpSpPr bwMode="auto">
          <a:xfrm>
            <a:off x="1619250" y="1171575"/>
            <a:ext cx="649288" cy="744538"/>
            <a:chOff x="5057" y="1101"/>
            <a:chExt cx="409" cy="469"/>
          </a:xfrm>
        </p:grpSpPr>
        <p:sp>
          <p:nvSpPr>
            <p:cNvPr id="17437" name="Text Box 9"/>
            <p:cNvSpPr txBox="1">
              <a:spLocks noChangeArrowheads="1"/>
            </p:cNvSpPr>
            <p:nvPr/>
          </p:nvSpPr>
          <p:spPr bwMode="auto">
            <a:xfrm>
              <a:off x="5057" y="1117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>
                  <a:solidFill>
                    <a:srgbClr val="0000CC"/>
                  </a:solidFill>
                  <a:latin typeface="Comic Sans MS" pitchFamily="66" charset="0"/>
                </a:rPr>
                <a:t>7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17438" name="Text Box 10"/>
            <p:cNvSpPr txBox="1">
              <a:spLocks noChangeArrowheads="1"/>
            </p:cNvSpPr>
            <p:nvPr/>
          </p:nvSpPr>
          <p:spPr bwMode="auto">
            <a:xfrm>
              <a:off x="5057" y="1339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>
                  <a:solidFill>
                    <a:srgbClr val="0000CC"/>
                  </a:solidFill>
                  <a:latin typeface="Comic Sans MS" pitchFamily="66" charset="0"/>
                </a:rPr>
                <a:t>8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17439" name="Text Box 11"/>
            <p:cNvSpPr txBox="1">
              <a:spLocks noChangeArrowheads="1"/>
            </p:cNvSpPr>
            <p:nvPr/>
          </p:nvSpPr>
          <p:spPr bwMode="auto">
            <a:xfrm>
              <a:off x="5057" y="1101"/>
              <a:ext cx="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sz="2400" b="0">
                  <a:solidFill>
                    <a:srgbClr val="0000CC"/>
                  </a:solidFill>
                  <a:latin typeface="Comic Sans MS" pitchFamily="66" charset="0"/>
                </a:rPr>
                <a:t>__</a:t>
              </a:r>
              <a:endParaRPr lang="en-US" sz="2400" b="0">
                <a:latin typeface="Comic Sans MS" pitchFamily="66" charset="0"/>
              </a:endParaRPr>
            </a:p>
          </p:txBody>
        </p:sp>
      </p:grpSp>
      <p:sp>
        <p:nvSpPr>
          <p:cNvPr id="17415" name="Rectangle 12"/>
          <p:cNvSpPr>
            <a:spLocks noChangeArrowheads="1"/>
          </p:cNvSpPr>
          <p:nvPr/>
        </p:nvSpPr>
        <p:spPr bwMode="auto">
          <a:xfrm>
            <a:off x="1028700" y="1225550"/>
            <a:ext cx="1296988" cy="64770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7416" name="Text Box 13"/>
          <p:cNvSpPr txBox="1">
            <a:spLocks noChangeArrowheads="1"/>
          </p:cNvSpPr>
          <p:nvPr/>
        </p:nvSpPr>
        <p:spPr bwMode="auto">
          <a:xfrm>
            <a:off x="395288" y="2527300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 u="sng">
                <a:latin typeface="Comic Sans MS" pitchFamily="66" charset="0"/>
              </a:rPr>
              <a:t>Shembulli</a:t>
            </a:r>
            <a:r>
              <a:rPr lang="hr-HR" sz="2000" b="0" u="sng">
                <a:latin typeface="Comic Sans MS" pitchFamily="66" charset="0"/>
              </a:rPr>
              <a:t> 5.</a:t>
            </a:r>
            <a:r>
              <a:rPr lang="hr-HR" sz="2000" b="0">
                <a:latin typeface="Comic Sans MS" pitchFamily="66" charset="0"/>
              </a:rPr>
              <a:t>:</a:t>
            </a:r>
            <a:endParaRPr lang="en-US" sz="2000" b="0">
              <a:latin typeface="Comic Sans MS" pitchFamily="66" charset="0"/>
            </a:endParaRPr>
          </a:p>
        </p:txBody>
      </p:sp>
      <p:sp>
        <p:nvSpPr>
          <p:cNvPr id="17417" name="Text Box 14"/>
          <p:cNvSpPr txBox="1">
            <a:spLocks noChangeArrowheads="1"/>
          </p:cNvSpPr>
          <p:nvPr/>
        </p:nvSpPr>
        <p:spPr bwMode="auto">
          <a:xfrm>
            <a:off x="827088" y="3032125"/>
            <a:ext cx="169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5 x = 17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17418" name="Group 15"/>
          <p:cNvGrpSpPr>
            <a:grpSpLocks/>
          </p:cNvGrpSpPr>
          <p:nvPr/>
        </p:nvGrpSpPr>
        <p:grpSpPr bwMode="auto">
          <a:xfrm>
            <a:off x="2411413" y="2924175"/>
            <a:ext cx="790575" cy="579438"/>
            <a:chOff x="1656" y="436"/>
            <a:chExt cx="498" cy="365"/>
          </a:xfrm>
        </p:grpSpPr>
        <p:sp>
          <p:nvSpPr>
            <p:cNvPr id="17435" name="Text Box 16"/>
            <p:cNvSpPr txBox="1">
              <a:spLocks noChangeArrowheads="1"/>
            </p:cNvSpPr>
            <p:nvPr/>
          </p:nvSpPr>
          <p:spPr bwMode="auto">
            <a:xfrm>
              <a:off x="1656" y="436"/>
              <a:ext cx="31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3200" b="0">
                  <a:solidFill>
                    <a:srgbClr val="0000CC"/>
                  </a:solidFill>
                  <a:latin typeface="Comic Sans MS" pitchFamily="66" charset="0"/>
                </a:rPr>
                <a:t>/</a:t>
              </a:r>
              <a:endParaRPr lang="en-US" sz="3200" b="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  <p:sp>
          <p:nvSpPr>
            <p:cNvPr id="17436" name="Text Box 17"/>
            <p:cNvSpPr txBox="1">
              <a:spLocks noChangeArrowheads="1"/>
            </p:cNvSpPr>
            <p:nvPr/>
          </p:nvSpPr>
          <p:spPr bwMode="auto">
            <a:xfrm>
              <a:off x="1837" y="504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2000">
                  <a:solidFill>
                    <a:srgbClr val="0000CC"/>
                  </a:solidFill>
                  <a:latin typeface="Comic Sans MS" pitchFamily="66" charset="0"/>
                </a:rPr>
                <a:t>:5</a:t>
              </a:r>
              <a:endParaRPr lang="en-US" sz="200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</p:grpSp>
      <p:sp>
        <p:nvSpPr>
          <p:cNvPr id="17419" name="Text Box 18"/>
          <p:cNvSpPr txBox="1">
            <a:spLocks noChangeArrowheads="1"/>
          </p:cNvSpPr>
          <p:nvPr/>
        </p:nvSpPr>
        <p:spPr bwMode="auto">
          <a:xfrm>
            <a:off x="1116013" y="3565525"/>
            <a:ext cx="792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x =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17420" name="Group 19"/>
          <p:cNvGrpSpPr>
            <a:grpSpLocks/>
          </p:cNvGrpSpPr>
          <p:nvPr/>
        </p:nvGrpSpPr>
        <p:grpSpPr bwMode="auto">
          <a:xfrm>
            <a:off x="1619250" y="3429000"/>
            <a:ext cx="649288" cy="744538"/>
            <a:chOff x="2562" y="2299"/>
            <a:chExt cx="409" cy="469"/>
          </a:xfrm>
        </p:grpSpPr>
        <p:sp>
          <p:nvSpPr>
            <p:cNvPr id="17432" name="Text Box 20"/>
            <p:cNvSpPr txBox="1">
              <a:spLocks noChangeArrowheads="1"/>
            </p:cNvSpPr>
            <p:nvPr/>
          </p:nvSpPr>
          <p:spPr bwMode="auto">
            <a:xfrm>
              <a:off x="2562" y="2315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>
                  <a:solidFill>
                    <a:srgbClr val="0000CC"/>
                  </a:solidFill>
                  <a:latin typeface="Comic Sans MS" pitchFamily="66" charset="0"/>
                </a:rPr>
                <a:t>17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17433" name="Text Box 21"/>
            <p:cNvSpPr txBox="1">
              <a:spLocks noChangeArrowheads="1"/>
            </p:cNvSpPr>
            <p:nvPr/>
          </p:nvSpPr>
          <p:spPr bwMode="auto">
            <a:xfrm>
              <a:off x="2562" y="2537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>
                  <a:solidFill>
                    <a:srgbClr val="0000CC"/>
                  </a:solidFill>
                  <a:latin typeface="Comic Sans MS" pitchFamily="66" charset="0"/>
                </a:rPr>
                <a:t>5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17434" name="Text Box 22"/>
            <p:cNvSpPr txBox="1">
              <a:spLocks noChangeArrowheads="1"/>
            </p:cNvSpPr>
            <p:nvPr/>
          </p:nvSpPr>
          <p:spPr bwMode="auto">
            <a:xfrm>
              <a:off x="2562" y="2299"/>
              <a:ext cx="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sz="2400" b="0">
                  <a:solidFill>
                    <a:srgbClr val="0000CC"/>
                  </a:solidFill>
                  <a:latin typeface="Comic Sans MS" pitchFamily="66" charset="0"/>
                </a:rPr>
                <a:t>__</a:t>
              </a:r>
              <a:endParaRPr lang="en-US" sz="2400" b="0">
                <a:latin typeface="Comic Sans MS" pitchFamily="66" charset="0"/>
              </a:endParaRPr>
            </a:p>
          </p:txBody>
        </p:sp>
      </p:grpSp>
      <p:sp>
        <p:nvSpPr>
          <p:cNvPr id="17421" name="Text Box 25"/>
          <p:cNvSpPr txBox="1">
            <a:spLocks noChangeArrowheads="1"/>
          </p:cNvSpPr>
          <p:nvPr/>
        </p:nvSpPr>
        <p:spPr bwMode="auto">
          <a:xfrm>
            <a:off x="1116013" y="4283075"/>
            <a:ext cx="792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x =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2627313" y="3638550"/>
            <a:ext cx="446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Njehsojmë</a:t>
            </a:r>
            <a:r>
              <a:rPr lang="hr-HR" b="0">
                <a:latin typeface="Comic Sans MS" pitchFamily="66" charset="0"/>
              </a:rPr>
              <a:t> 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17:5</a:t>
            </a:r>
            <a:r>
              <a:rPr lang="hr-HR" b="0">
                <a:latin typeface="Comic Sans MS" pitchFamily="66" charset="0"/>
              </a:rPr>
              <a:t> ...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39964" name="Text Box 28"/>
          <p:cNvSpPr txBox="1">
            <a:spLocks noChangeArrowheads="1"/>
          </p:cNvSpPr>
          <p:nvPr/>
        </p:nvSpPr>
        <p:spPr bwMode="auto">
          <a:xfrm>
            <a:off x="1979613" y="4175125"/>
            <a:ext cx="649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2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39965" name="Text Box 29"/>
          <p:cNvSpPr txBox="1">
            <a:spLocks noChangeArrowheads="1"/>
          </p:cNvSpPr>
          <p:nvPr/>
        </p:nvSpPr>
        <p:spPr bwMode="auto">
          <a:xfrm>
            <a:off x="1979613" y="4560888"/>
            <a:ext cx="649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5</a:t>
            </a:r>
            <a:endParaRPr lang="en-US" b="0">
              <a:latin typeface="Comic Sans MS" pitchFamily="66" charset="0"/>
            </a:endParaRPr>
          </a:p>
        </p:txBody>
      </p:sp>
      <p:grpSp>
        <p:nvGrpSpPr>
          <p:cNvPr id="39971" name="Group 35"/>
          <p:cNvGrpSpPr>
            <a:grpSpLocks/>
          </p:cNvGrpSpPr>
          <p:nvPr/>
        </p:nvGrpSpPr>
        <p:grpSpPr bwMode="auto">
          <a:xfrm>
            <a:off x="1692275" y="4175125"/>
            <a:ext cx="935038" cy="530225"/>
            <a:chOff x="1066" y="2614"/>
            <a:chExt cx="589" cy="334"/>
          </a:xfrm>
        </p:grpSpPr>
        <p:sp>
          <p:nvSpPr>
            <p:cNvPr id="17430" name="Text Box 27"/>
            <p:cNvSpPr txBox="1">
              <a:spLocks noChangeArrowheads="1"/>
            </p:cNvSpPr>
            <p:nvPr/>
          </p:nvSpPr>
          <p:spPr bwMode="auto">
            <a:xfrm>
              <a:off x="1066" y="2698"/>
              <a:ext cx="4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2000">
                  <a:solidFill>
                    <a:srgbClr val="0000CC"/>
                  </a:solidFill>
                  <a:latin typeface="Comic Sans MS" pitchFamily="66" charset="0"/>
                </a:rPr>
                <a:t>3</a:t>
              </a:r>
              <a:endParaRPr lang="en-US" sz="200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  <p:sp>
          <p:nvSpPr>
            <p:cNvPr id="17431" name="Text Box 30"/>
            <p:cNvSpPr txBox="1">
              <a:spLocks noChangeArrowheads="1"/>
            </p:cNvSpPr>
            <p:nvPr/>
          </p:nvSpPr>
          <p:spPr bwMode="auto">
            <a:xfrm>
              <a:off x="1246" y="2614"/>
              <a:ext cx="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sz="2400" b="0">
                  <a:solidFill>
                    <a:srgbClr val="0000CC"/>
                  </a:solidFill>
                  <a:latin typeface="Comic Sans MS" pitchFamily="66" charset="0"/>
                </a:rPr>
                <a:t>__</a:t>
              </a:r>
              <a:endParaRPr lang="en-US" sz="2400" b="0">
                <a:latin typeface="Comic Sans MS" pitchFamily="66" charset="0"/>
              </a:endParaRPr>
            </a:p>
          </p:txBody>
        </p:sp>
      </p:grpSp>
      <p:sp>
        <p:nvSpPr>
          <p:cNvPr id="39967" name="Text Box 31"/>
          <p:cNvSpPr txBox="1">
            <a:spLocks noChangeArrowheads="1"/>
          </p:cNvSpPr>
          <p:nvPr/>
        </p:nvSpPr>
        <p:spPr bwMode="auto">
          <a:xfrm>
            <a:off x="3132138" y="3719513"/>
            <a:ext cx="5545137" cy="150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Tani njehsojmë mbetjen  gjatë pjes</a:t>
            </a:r>
            <a:r>
              <a:rPr lang="sq-AL" b="0">
                <a:latin typeface="Comic Sans MS" pitchFamily="66" charset="0"/>
              </a:rPr>
              <a:t>ë</a:t>
            </a:r>
            <a:r>
              <a:rPr lang="en-US" b="0">
                <a:latin typeface="Comic Sans MS" pitchFamily="66" charset="0"/>
              </a:rPr>
              <a:t>timit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 17:5 </a:t>
            </a:r>
            <a:r>
              <a:rPr lang="hr-HR" b="0">
                <a:latin typeface="Comic Sans MS" pitchFamily="66" charset="0"/>
              </a:rPr>
              <a:t>. </a:t>
            </a:r>
          </a:p>
          <a:p>
            <a:endParaRPr lang="hr-HR" sz="700" b="0">
              <a:latin typeface="Comic Sans MS" pitchFamily="66" charset="0"/>
            </a:endParaRPr>
          </a:p>
          <a:p>
            <a:r>
              <a:rPr lang="en-US" b="0">
                <a:latin typeface="Comic Sans MS" pitchFamily="66" charset="0"/>
              </a:rPr>
              <a:t>Njeshojmë</a:t>
            </a:r>
            <a:r>
              <a:rPr lang="hr-HR" b="0">
                <a:latin typeface="Comic Sans MS" pitchFamily="66" charset="0"/>
              </a:rPr>
              <a:t>:</a:t>
            </a:r>
          </a:p>
          <a:p>
            <a:endParaRPr lang="hr-HR" sz="700">
              <a:solidFill>
                <a:srgbClr val="0000CC"/>
              </a:solidFill>
              <a:latin typeface="Comic Sans MS" pitchFamily="66" charset="0"/>
            </a:endParaRPr>
          </a:p>
          <a:p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3</a:t>
            </a:r>
            <a:r>
              <a:rPr lang="en-US">
                <a:solidFill>
                  <a:srgbClr val="0000CC"/>
                </a:solidFill>
                <a:latin typeface="Comic Sans MS" pitchFamily="66" charset="0"/>
              </a:rPr>
              <a:t>·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5 = 15</a:t>
            </a:r>
            <a:r>
              <a:rPr lang="hr-HR" b="0">
                <a:latin typeface="Comic Sans MS" pitchFamily="66" charset="0"/>
              </a:rPr>
              <a:t> ,    </a:t>
            </a:r>
          </a:p>
          <a:p>
            <a:endParaRPr lang="hr-HR" sz="700" b="0">
              <a:latin typeface="Comic Sans MS" pitchFamily="66" charset="0"/>
            </a:endParaRPr>
          </a:p>
          <a:p>
            <a:r>
              <a:rPr lang="en-US" b="0">
                <a:latin typeface="Comic Sans MS" pitchFamily="66" charset="0"/>
              </a:rPr>
              <a:t>nga </a:t>
            </a:r>
            <a:r>
              <a:rPr lang="hr-HR">
                <a:latin typeface="Comic Sans MS" pitchFamily="66" charset="0"/>
              </a:rPr>
              <a:t> 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15</a:t>
            </a:r>
            <a:r>
              <a:rPr lang="hr-HR">
                <a:latin typeface="Comic Sans MS" pitchFamily="66" charset="0"/>
              </a:rPr>
              <a:t> </a:t>
            </a:r>
            <a:r>
              <a:rPr lang="en-US" b="0">
                <a:latin typeface="Comic Sans MS" pitchFamily="66" charset="0"/>
              </a:rPr>
              <a:t>deri te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 17 </a:t>
            </a:r>
            <a:r>
              <a:rPr lang="en-US" b="0">
                <a:latin typeface="Comic Sans MS" pitchFamily="66" charset="0"/>
              </a:rPr>
              <a:t>është</a:t>
            </a:r>
            <a:r>
              <a:rPr lang="hr-HR" b="0">
                <a:latin typeface="Comic Sans MS" pitchFamily="66" charset="0"/>
              </a:rPr>
              <a:t>...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39968" name="Text Box 32"/>
          <p:cNvSpPr txBox="1">
            <a:spLocks noChangeArrowheads="1"/>
          </p:cNvSpPr>
          <p:nvPr/>
        </p:nvSpPr>
        <p:spPr bwMode="auto">
          <a:xfrm>
            <a:off x="3203575" y="4357688"/>
            <a:ext cx="4464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Të pjes</a:t>
            </a:r>
            <a:r>
              <a:rPr lang="sq-AL" b="0">
                <a:latin typeface="Comic Sans MS" pitchFamily="66" charset="0"/>
              </a:rPr>
              <a:t>ë</a:t>
            </a:r>
            <a:r>
              <a:rPr lang="en-US" b="0">
                <a:latin typeface="Comic Sans MS" pitchFamily="66" charset="0"/>
              </a:rPr>
              <a:t>tueshmin </a:t>
            </a:r>
            <a:r>
              <a:rPr lang="hr-HR" b="0">
                <a:latin typeface="Comic Sans MS" pitchFamily="66" charset="0"/>
              </a:rPr>
              <a:t> 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5</a:t>
            </a:r>
            <a:r>
              <a:rPr lang="hr-HR" b="0">
                <a:latin typeface="Comic Sans MS" pitchFamily="66" charset="0"/>
              </a:rPr>
              <a:t> </a:t>
            </a:r>
            <a:r>
              <a:rPr lang="en-US" b="0">
                <a:latin typeface="Comic Sans MS" pitchFamily="66" charset="0"/>
              </a:rPr>
              <a:t>e shënojmë</a:t>
            </a:r>
            <a:r>
              <a:rPr lang="hr-HR" b="0">
                <a:latin typeface="Comic Sans MS" pitchFamily="66" charset="0"/>
              </a:rPr>
              <a:t>...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39969" name="Rectangle 33"/>
          <p:cNvSpPr>
            <a:spLocks noChangeArrowheads="1"/>
          </p:cNvSpPr>
          <p:nvPr/>
        </p:nvSpPr>
        <p:spPr bwMode="auto">
          <a:xfrm>
            <a:off x="971550" y="4149725"/>
            <a:ext cx="1655763" cy="792163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39972" name="Text Box 36"/>
          <p:cNvSpPr txBox="1">
            <a:spLocks noChangeArrowheads="1"/>
          </p:cNvSpPr>
          <p:nvPr/>
        </p:nvSpPr>
        <p:spPr bwMode="auto">
          <a:xfrm>
            <a:off x="3203575" y="5157788"/>
            <a:ext cx="3887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Me këtë barazimi është zgjidhur</a:t>
            </a:r>
            <a:r>
              <a:rPr lang="hr-HR" b="0">
                <a:latin typeface="Comic Sans MS" pitchFamily="66" charset="0"/>
              </a:rPr>
              <a:t>!</a:t>
            </a:r>
            <a:endParaRPr lang="en-US" b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99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9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39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99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39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99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1000"/>
                                        <p:tgtEl>
                                          <p:spTgt spid="39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1000"/>
                                        <p:tgtEl>
                                          <p:spTgt spid="39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62" grpId="0"/>
      <p:bldP spid="39964" grpId="0"/>
      <p:bldP spid="39965" grpId="0"/>
      <p:bldP spid="39967" grpId="0"/>
      <p:bldP spid="39967" grpId="1"/>
      <p:bldP spid="39968" grpId="0"/>
      <p:bldP spid="39969" grpId="0" animBg="1"/>
      <p:bldP spid="3997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 u="sng">
                <a:latin typeface="Comic Sans MS" pitchFamily="66" charset="0"/>
              </a:rPr>
              <a:t>Shembulli</a:t>
            </a:r>
            <a:r>
              <a:rPr lang="hr-HR" sz="2000" b="0" u="sng">
                <a:latin typeface="Comic Sans MS" pitchFamily="66" charset="0"/>
              </a:rPr>
              <a:t> 6.</a:t>
            </a:r>
            <a:r>
              <a:rPr lang="hr-HR" sz="2000" b="0">
                <a:latin typeface="Comic Sans MS" pitchFamily="66" charset="0"/>
              </a:rPr>
              <a:t>:</a:t>
            </a:r>
            <a:endParaRPr lang="en-US" sz="2000" b="0">
              <a:latin typeface="Comic Sans MS" pitchFamily="66" charset="0"/>
            </a:endParaRP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827088" y="765175"/>
            <a:ext cx="169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35 x = 14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3779838" y="830263"/>
            <a:ext cx="5076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Të dy anët e barazimit i pjes</a:t>
            </a:r>
            <a:r>
              <a:rPr lang="sq-AL" b="0">
                <a:latin typeface="Comic Sans MS" pitchFamily="66" charset="0"/>
              </a:rPr>
              <a:t>ë</a:t>
            </a:r>
            <a:r>
              <a:rPr lang="en-US" b="0">
                <a:latin typeface="Comic Sans MS" pitchFamily="66" charset="0"/>
              </a:rPr>
              <a:t>tojmë me numrin para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 x </a:t>
            </a:r>
            <a:r>
              <a:rPr lang="hr-HR" b="0">
                <a:latin typeface="Comic Sans MS" pitchFamily="66" charset="0"/>
              </a:rPr>
              <a:t>!</a:t>
            </a:r>
            <a:endParaRPr lang="en-US" b="0">
              <a:latin typeface="Comic Sans MS" pitchFamily="66" charset="0"/>
            </a:endParaRPr>
          </a:p>
        </p:txBody>
      </p:sp>
      <p:grpSp>
        <p:nvGrpSpPr>
          <p:cNvPr id="42000" name="Group 16"/>
          <p:cNvGrpSpPr>
            <a:grpSpLocks/>
          </p:cNvGrpSpPr>
          <p:nvPr/>
        </p:nvGrpSpPr>
        <p:grpSpPr bwMode="auto">
          <a:xfrm>
            <a:off x="2411413" y="660400"/>
            <a:ext cx="930275" cy="579438"/>
            <a:chOff x="1519" y="436"/>
            <a:chExt cx="586" cy="365"/>
          </a:xfrm>
        </p:grpSpPr>
        <p:sp>
          <p:nvSpPr>
            <p:cNvPr id="18468" name="Text Box 14"/>
            <p:cNvSpPr txBox="1">
              <a:spLocks noChangeArrowheads="1"/>
            </p:cNvSpPr>
            <p:nvPr/>
          </p:nvSpPr>
          <p:spPr bwMode="auto">
            <a:xfrm>
              <a:off x="1519" y="436"/>
              <a:ext cx="40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3200" b="0">
                  <a:solidFill>
                    <a:srgbClr val="0000CC"/>
                  </a:solidFill>
                  <a:latin typeface="Comic Sans MS" pitchFamily="66" charset="0"/>
                </a:rPr>
                <a:t>/</a:t>
              </a:r>
              <a:endParaRPr lang="en-US" sz="3200" b="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  <p:sp>
          <p:nvSpPr>
            <p:cNvPr id="18469" name="Text Box 15"/>
            <p:cNvSpPr txBox="1">
              <a:spLocks noChangeArrowheads="1"/>
            </p:cNvSpPr>
            <p:nvPr/>
          </p:nvSpPr>
          <p:spPr bwMode="auto">
            <a:xfrm>
              <a:off x="1701" y="504"/>
              <a:ext cx="4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2000">
                  <a:solidFill>
                    <a:srgbClr val="0000CC"/>
                  </a:solidFill>
                  <a:latin typeface="Comic Sans MS" pitchFamily="66" charset="0"/>
                </a:rPr>
                <a:t>:35</a:t>
              </a:r>
              <a:endParaRPr lang="en-US" sz="200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</p:grp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3419475" y="1477963"/>
            <a:ext cx="6119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çka fi</a:t>
            </a:r>
            <a:r>
              <a:rPr lang="sq-AL" b="0">
                <a:latin typeface="Comic Sans MS" pitchFamily="66" charset="0"/>
              </a:rPr>
              <a:t>t</a:t>
            </a:r>
            <a:r>
              <a:rPr lang="en-US" b="0">
                <a:latin typeface="Comic Sans MS" pitchFamily="66" charset="0"/>
              </a:rPr>
              <a:t>ojmë nëse anën e majtë e pjes</a:t>
            </a:r>
            <a:r>
              <a:rPr lang="sq-AL" b="0">
                <a:latin typeface="Comic Sans MS" pitchFamily="66" charset="0"/>
              </a:rPr>
              <a:t>ë</a:t>
            </a:r>
            <a:r>
              <a:rPr lang="en-US" b="0">
                <a:latin typeface="Comic Sans MS" pitchFamily="66" charset="0"/>
              </a:rPr>
              <a:t>tojmë me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 35 </a:t>
            </a:r>
            <a:r>
              <a:rPr lang="hr-HR" b="0">
                <a:latin typeface="Comic Sans MS" pitchFamily="66" charset="0"/>
              </a:rPr>
              <a:t>?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1258888" y="1412875"/>
            <a:ext cx="649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x =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3232150" y="1484313"/>
            <a:ext cx="64087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çka fitojmë nëse anën e dja</a:t>
            </a:r>
            <a:r>
              <a:rPr lang="sq-AL" b="0">
                <a:latin typeface="Comic Sans MS" pitchFamily="66" charset="0"/>
              </a:rPr>
              <a:t>t</a:t>
            </a:r>
            <a:r>
              <a:rPr lang="en-US" b="0">
                <a:latin typeface="Comic Sans MS" pitchFamily="66" charset="0"/>
              </a:rPr>
              <a:t>htë e pjes</a:t>
            </a:r>
            <a:r>
              <a:rPr lang="sq-AL" b="0">
                <a:latin typeface="Comic Sans MS" pitchFamily="66" charset="0"/>
              </a:rPr>
              <a:t>ë</a:t>
            </a:r>
            <a:r>
              <a:rPr lang="en-US" b="0">
                <a:latin typeface="Comic Sans MS" pitchFamily="66" charset="0"/>
              </a:rPr>
              <a:t>tojmë me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 35 </a:t>
            </a:r>
            <a:r>
              <a:rPr lang="hr-HR" b="0">
                <a:latin typeface="Comic Sans MS" pitchFamily="66" charset="0"/>
              </a:rPr>
              <a:t>?</a:t>
            </a:r>
            <a:endParaRPr lang="en-US" b="0">
              <a:latin typeface="Comic Sans MS" pitchFamily="66" charset="0"/>
            </a:endParaRPr>
          </a:p>
        </p:txBody>
      </p:sp>
      <p:grpSp>
        <p:nvGrpSpPr>
          <p:cNvPr id="42008" name="Group 24"/>
          <p:cNvGrpSpPr>
            <a:grpSpLocks/>
          </p:cNvGrpSpPr>
          <p:nvPr/>
        </p:nvGrpSpPr>
        <p:grpSpPr bwMode="auto">
          <a:xfrm>
            <a:off x="1835150" y="1268413"/>
            <a:ext cx="649288" cy="744537"/>
            <a:chOff x="1519" y="1979"/>
            <a:chExt cx="409" cy="469"/>
          </a:xfrm>
        </p:grpSpPr>
        <p:sp>
          <p:nvSpPr>
            <p:cNvPr id="18465" name="Text Box 21"/>
            <p:cNvSpPr txBox="1">
              <a:spLocks noChangeArrowheads="1"/>
            </p:cNvSpPr>
            <p:nvPr/>
          </p:nvSpPr>
          <p:spPr bwMode="auto">
            <a:xfrm>
              <a:off x="1519" y="1995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>
                  <a:solidFill>
                    <a:srgbClr val="0000CC"/>
                  </a:solidFill>
                  <a:latin typeface="Comic Sans MS" pitchFamily="66" charset="0"/>
                </a:rPr>
                <a:t>14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18466" name="Text Box 22"/>
            <p:cNvSpPr txBox="1">
              <a:spLocks noChangeArrowheads="1"/>
            </p:cNvSpPr>
            <p:nvPr/>
          </p:nvSpPr>
          <p:spPr bwMode="auto">
            <a:xfrm>
              <a:off x="1519" y="2217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>
                  <a:solidFill>
                    <a:srgbClr val="0000CC"/>
                  </a:solidFill>
                  <a:latin typeface="Comic Sans MS" pitchFamily="66" charset="0"/>
                </a:rPr>
                <a:t>35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18467" name="Text Box 23"/>
            <p:cNvSpPr txBox="1">
              <a:spLocks noChangeArrowheads="1"/>
            </p:cNvSpPr>
            <p:nvPr/>
          </p:nvSpPr>
          <p:spPr bwMode="auto">
            <a:xfrm>
              <a:off x="1519" y="1979"/>
              <a:ext cx="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sz="2400" b="0">
                  <a:solidFill>
                    <a:srgbClr val="0000CC"/>
                  </a:solidFill>
                  <a:latin typeface="Comic Sans MS" pitchFamily="66" charset="0"/>
                </a:rPr>
                <a:t>__</a:t>
              </a:r>
              <a:endParaRPr lang="en-US" sz="2400" b="0">
                <a:latin typeface="Comic Sans MS" pitchFamily="66" charset="0"/>
              </a:endParaRPr>
            </a:p>
          </p:txBody>
        </p:sp>
      </p:grp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3779838" y="1477963"/>
            <a:ext cx="4824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q-AL" b="0">
                <a:latin typeface="Comic Sans MS" pitchFamily="66" charset="0"/>
              </a:rPr>
              <a:t>A m</a:t>
            </a:r>
            <a:r>
              <a:rPr lang="en-US" b="0">
                <a:latin typeface="Comic Sans MS" pitchFamily="66" charset="0"/>
              </a:rPr>
              <a:t>und ta rregulojmë rezultatin e fituar</a:t>
            </a:r>
            <a:r>
              <a:rPr lang="hr-HR" b="0">
                <a:latin typeface="Comic Sans MS" pitchFamily="66" charset="0"/>
              </a:rPr>
              <a:t>?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3779838" y="1916113"/>
            <a:ext cx="4321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Mund të thjeshtojmë</a:t>
            </a:r>
            <a:r>
              <a:rPr lang="hr-HR" b="0">
                <a:latin typeface="Comic Sans MS" pitchFamily="66" charset="0"/>
              </a:rPr>
              <a:t>!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42011" name="Text Box 27"/>
          <p:cNvSpPr txBox="1">
            <a:spLocks noChangeArrowheads="1"/>
          </p:cNvSpPr>
          <p:nvPr/>
        </p:nvSpPr>
        <p:spPr bwMode="auto">
          <a:xfrm>
            <a:off x="3779838" y="2408238"/>
            <a:ext cx="4321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Me cilin numër</a:t>
            </a:r>
            <a:r>
              <a:rPr lang="hr-HR" b="0">
                <a:latin typeface="Comic Sans MS" pitchFamily="66" charset="0"/>
              </a:rPr>
              <a:t>?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3779838" y="2708275"/>
            <a:ext cx="4321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Me </a:t>
            </a:r>
            <a:r>
              <a:rPr lang="hr-HR" b="0">
                <a:latin typeface="Comic Sans MS" pitchFamily="66" charset="0"/>
              </a:rPr>
              <a:t>  </a:t>
            </a:r>
            <a:r>
              <a:rPr lang="hr-HR">
                <a:latin typeface="Comic Sans MS" pitchFamily="66" charset="0"/>
              </a:rPr>
              <a:t>7</a:t>
            </a:r>
            <a:r>
              <a:rPr lang="hr-HR" b="0">
                <a:latin typeface="Comic Sans MS" pitchFamily="66" charset="0"/>
              </a:rPr>
              <a:t> !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3779838" y="3278188"/>
            <a:ext cx="482441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Dmth</a:t>
            </a:r>
            <a:r>
              <a:rPr lang="hr-HR" b="0">
                <a:latin typeface="Comic Sans MS" pitchFamily="66" charset="0"/>
              </a:rPr>
              <a:t>, </a:t>
            </a:r>
            <a:r>
              <a:rPr lang="en-US" b="0">
                <a:latin typeface="Comic Sans MS" pitchFamily="66" charset="0"/>
              </a:rPr>
              <a:t> edhe num</a:t>
            </a:r>
            <a:r>
              <a:rPr lang="sq-AL" b="0">
                <a:latin typeface="Comic Sans MS" pitchFamily="66" charset="0"/>
              </a:rPr>
              <a:t>ë</a:t>
            </a:r>
            <a:r>
              <a:rPr lang="en-US" b="0">
                <a:latin typeface="Comic Sans MS" pitchFamily="66" charset="0"/>
              </a:rPr>
              <a:t>ruesin edhe em</a:t>
            </a:r>
            <a:r>
              <a:rPr lang="sq-AL" b="0">
                <a:latin typeface="Comic Sans MS" pitchFamily="66" charset="0"/>
              </a:rPr>
              <a:t>ë</a:t>
            </a:r>
            <a:r>
              <a:rPr lang="en-US" b="0">
                <a:latin typeface="Comic Sans MS" pitchFamily="66" charset="0"/>
              </a:rPr>
              <a:t>ruesin i pjes</a:t>
            </a:r>
            <a:r>
              <a:rPr lang="sq-AL" b="0">
                <a:latin typeface="Comic Sans MS" pitchFamily="66" charset="0"/>
              </a:rPr>
              <a:t>ë</a:t>
            </a:r>
            <a:r>
              <a:rPr lang="en-US" b="0">
                <a:latin typeface="Comic Sans MS" pitchFamily="66" charset="0"/>
              </a:rPr>
              <a:t>tojmë me </a:t>
            </a:r>
            <a:r>
              <a:rPr lang="hr-HR" b="0">
                <a:latin typeface="Comic Sans MS" pitchFamily="66" charset="0"/>
              </a:rPr>
              <a:t>7,</a:t>
            </a:r>
            <a:r>
              <a:rPr lang="en-US" b="0">
                <a:latin typeface="Comic Sans MS" pitchFamily="66" charset="0"/>
              </a:rPr>
              <a:t> dhe shënojmë rezultatin që fitojmë</a:t>
            </a:r>
            <a:r>
              <a:rPr lang="hr-HR" b="0">
                <a:latin typeface="Comic Sans MS" pitchFamily="66" charset="0"/>
              </a:rPr>
              <a:t>...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42014" name="Line 30"/>
          <p:cNvSpPr>
            <a:spLocks noChangeShapeType="1"/>
          </p:cNvSpPr>
          <p:nvPr/>
        </p:nvSpPr>
        <p:spPr bwMode="auto">
          <a:xfrm flipV="1">
            <a:off x="2006600" y="1355725"/>
            <a:ext cx="360363" cy="21590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mk-MK"/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 flipV="1">
            <a:off x="1979613" y="1700213"/>
            <a:ext cx="360362" cy="21590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mk-MK"/>
          </a:p>
        </p:txBody>
      </p:sp>
      <p:sp>
        <p:nvSpPr>
          <p:cNvPr id="42016" name="Text Box 32"/>
          <p:cNvSpPr txBox="1">
            <a:spLocks noChangeArrowheads="1"/>
          </p:cNvSpPr>
          <p:nvPr/>
        </p:nvSpPr>
        <p:spPr bwMode="auto">
          <a:xfrm>
            <a:off x="2338388" y="1196975"/>
            <a:ext cx="504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1600">
                <a:solidFill>
                  <a:srgbClr val="0000CC"/>
                </a:solidFill>
                <a:latin typeface="Comic Sans MS" pitchFamily="66" charset="0"/>
              </a:rPr>
              <a:t>2</a:t>
            </a:r>
            <a:endParaRPr lang="en-US" sz="16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42017" name="Text Box 33"/>
          <p:cNvSpPr txBox="1">
            <a:spLocks noChangeArrowheads="1"/>
          </p:cNvSpPr>
          <p:nvPr/>
        </p:nvSpPr>
        <p:spPr bwMode="auto">
          <a:xfrm>
            <a:off x="2268538" y="1797050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1600">
                <a:solidFill>
                  <a:srgbClr val="0000CC"/>
                </a:solidFill>
                <a:latin typeface="Comic Sans MS" pitchFamily="66" charset="0"/>
              </a:rPr>
              <a:t>5</a:t>
            </a:r>
            <a:endParaRPr lang="en-US" sz="16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42018" name="Text Box 34"/>
          <p:cNvSpPr txBox="1">
            <a:spLocks noChangeArrowheads="1"/>
          </p:cNvSpPr>
          <p:nvPr/>
        </p:nvSpPr>
        <p:spPr bwMode="auto">
          <a:xfrm>
            <a:off x="1258888" y="2278063"/>
            <a:ext cx="649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x =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42023" name="Group 39"/>
          <p:cNvGrpSpPr>
            <a:grpSpLocks/>
          </p:cNvGrpSpPr>
          <p:nvPr/>
        </p:nvGrpSpPr>
        <p:grpSpPr bwMode="auto">
          <a:xfrm>
            <a:off x="1763713" y="2133600"/>
            <a:ext cx="649287" cy="744538"/>
            <a:chOff x="1156" y="1419"/>
            <a:chExt cx="409" cy="469"/>
          </a:xfrm>
        </p:grpSpPr>
        <p:sp>
          <p:nvSpPr>
            <p:cNvPr id="18462" name="Text Box 36"/>
            <p:cNvSpPr txBox="1">
              <a:spLocks noChangeArrowheads="1"/>
            </p:cNvSpPr>
            <p:nvPr/>
          </p:nvSpPr>
          <p:spPr bwMode="auto">
            <a:xfrm>
              <a:off x="1156" y="1435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>
                  <a:solidFill>
                    <a:srgbClr val="0000CC"/>
                  </a:solidFill>
                  <a:latin typeface="Comic Sans MS" pitchFamily="66" charset="0"/>
                </a:rPr>
                <a:t>2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18463" name="Text Box 37"/>
            <p:cNvSpPr txBox="1">
              <a:spLocks noChangeArrowheads="1"/>
            </p:cNvSpPr>
            <p:nvPr/>
          </p:nvSpPr>
          <p:spPr bwMode="auto">
            <a:xfrm>
              <a:off x="1156" y="1657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>
                  <a:solidFill>
                    <a:srgbClr val="0000CC"/>
                  </a:solidFill>
                  <a:latin typeface="Comic Sans MS" pitchFamily="66" charset="0"/>
                </a:rPr>
                <a:t>5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18464" name="Text Box 38"/>
            <p:cNvSpPr txBox="1">
              <a:spLocks noChangeArrowheads="1"/>
            </p:cNvSpPr>
            <p:nvPr/>
          </p:nvSpPr>
          <p:spPr bwMode="auto">
            <a:xfrm>
              <a:off x="1156" y="1419"/>
              <a:ext cx="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sz="2400" b="0">
                  <a:solidFill>
                    <a:srgbClr val="0000CC"/>
                  </a:solidFill>
                  <a:latin typeface="Comic Sans MS" pitchFamily="66" charset="0"/>
                </a:rPr>
                <a:t>__</a:t>
              </a:r>
              <a:endParaRPr lang="en-US" sz="2400" b="0">
                <a:latin typeface="Comic Sans MS" pitchFamily="66" charset="0"/>
              </a:endParaRPr>
            </a:p>
          </p:txBody>
        </p:sp>
      </p:grpSp>
      <p:sp>
        <p:nvSpPr>
          <p:cNvPr id="42024" name="Text Box 40"/>
          <p:cNvSpPr txBox="1">
            <a:spLocks noChangeArrowheads="1"/>
          </p:cNvSpPr>
          <p:nvPr/>
        </p:nvSpPr>
        <p:spPr bwMode="auto">
          <a:xfrm>
            <a:off x="3348038" y="2708275"/>
            <a:ext cx="540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q-AL" b="0">
                <a:latin typeface="Comic Sans MS" pitchFamily="66" charset="0"/>
              </a:rPr>
              <a:t>A mundet r</a:t>
            </a:r>
            <a:r>
              <a:rPr lang="en-US" b="0">
                <a:latin typeface="Comic Sans MS" pitchFamily="66" charset="0"/>
              </a:rPr>
              <a:t>ezultatin e fituar ta rregullojmë</a:t>
            </a:r>
            <a:r>
              <a:rPr lang="hr-HR" b="0">
                <a:latin typeface="Comic Sans MS" pitchFamily="66" charset="0"/>
              </a:rPr>
              <a:t>?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42025" name="Text Box 41"/>
          <p:cNvSpPr txBox="1">
            <a:spLocks noChangeArrowheads="1"/>
          </p:cNvSpPr>
          <p:nvPr/>
        </p:nvSpPr>
        <p:spPr bwMode="auto">
          <a:xfrm>
            <a:off x="3706813" y="2917825"/>
            <a:ext cx="4321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Nuk mundet</a:t>
            </a:r>
            <a:r>
              <a:rPr lang="hr-HR" b="0">
                <a:latin typeface="Comic Sans MS" pitchFamily="66" charset="0"/>
              </a:rPr>
              <a:t>!</a:t>
            </a:r>
            <a:endParaRPr lang="en-US" b="0">
              <a:latin typeface="Comic Sans MS" pitchFamily="66" charset="0"/>
            </a:endParaRPr>
          </a:p>
        </p:txBody>
      </p:sp>
      <p:grpSp>
        <p:nvGrpSpPr>
          <p:cNvPr id="42031" name="Group 47"/>
          <p:cNvGrpSpPr>
            <a:grpSpLocks/>
          </p:cNvGrpSpPr>
          <p:nvPr/>
        </p:nvGrpSpPr>
        <p:grpSpPr bwMode="auto">
          <a:xfrm>
            <a:off x="3492500" y="3189288"/>
            <a:ext cx="4824413" cy="744537"/>
            <a:chOff x="1429" y="3097"/>
            <a:chExt cx="3039" cy="469"/>
          </a:xfrm>
        </p:grpSpPr>
        <p:sp>
          <p:nvSpPr>
            <p:cNvPr id="18457" name="Text Box 42"/>
            <p:cNvSpPr txBox="1">
              <a:spLocks noChangeArrowheads="1"/>
            </p:cNvSpPr>
            <p:nvPr/>
          </p:nvSpPr>
          <p:spPr bwMode="auto">
            <a:xfrm>
              <a:off x="1429" y="3199"/>
              <a:ext cx="30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0">
                  <a:latin typeface="Comic Sans MS" pitchFamily="66" charset="0"/>
                </a:rPr>
                <a:t>Pra </a:t>
              </a:r>
              <a:r>
                <a:rPr lang="hr-HR" b="0">
                  <a:latin typeface="Comic Sans MS" pitchFamily="66" charset="0"/>
                </a:rPr>
                <a:t>,           </a:t>
              </a:r>
              <a:r>
                <a:rPr lang="en-US" b="0">
                  <a:latin typeface="Comic Sans MS" pitchFamily="66" charset="0"/>
                </a:rPr>
                <a:t>  është zgjidhje e barazimit</a:t>
              </a:r>
              <a:r>
                <a:rPr lang="hr-HR" b="0">
                  <a:latin typeface="Comic Sans MS" pitchFamily="66" charset="0"/>
                </a:rPr>
                <a:t>.</a:t>
              </a:r>
              <a:endParaRPr lang="en-US" b="0">
                <a:latin typeface="Comic Sans MS" pitchFamily="66" charset="0"/>
              </a:endParaRPr>
            </a:p>
          </p:txBody>
        </p:sp>
        <p:grpSp>
          <p:nvGrpSpPr>
            <p:cNvPr id="18458" name="Group 43"/>
            <p:cNvGrpSpPr>
              <a:grpSpLocks/>
            </p:cNvGrpSpPr>
            <p:nvPr/>
          </p:nvGrpSpPr>
          <p:grpSpPr bwMode="auto">
            <a:xfrm>
              <a:off x="1927" y="3097"/>
              <a:ext cx="409" cy="469"/>
              <a:chOff x="1156" y="1419"/>
              <a:chExt cx="409" cy="469"/>
            </a:xfrm>
          </p:grpSpPr>
          <p:sp>
            <p:nvSpPr>
              <p:cNvPr id="18459" name="Text Box 44"/>
              <p:cNvSpPr txBox="1">
                <a:spLocks noChangeArrowheads="1"/>
              </p:cNvSpPr>
              <p:nvPr/>
            </p:nvSpPr>
            <p:spPr bwMode="auto">
              <a:xfrm>
                <a:off x="1156" y="1435"/>
                <a:ext cx="40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hr-HR">
                    <a:solidFill>
                      <a:srgbClr val="0000CC"/>
                    </a:solidFill>
                    <a:latin typeface="Comic Sans MS" pitchFamily="66" charset="0"/>
                  </a:rPr>
                  <a:t>2</a:t>
                </a:r>
                <a:endParaRPr lang="en-US" b="0">
                  <a:latin typeface="Comic Sans MS" pitchFamily="66" charset="0"/>
                </a:endParaRPr>
              </a:p>
            </p:txBody>
          </p:sp>
          <p:sp>
            <p:nvSpPr>
              <p:cNvPr id="18460" name="Text Box 45"/>
              <p:cNvSpPr txBox="1">
                <a:spLocks noChangeArrowheads="1"/>
              </p:cNvSpPr>
              <p:nvPr/>
            </p:nvSpPr>
            <p:spPr bwMode="auto">
              <a:xfrm>
                <a:off x="1156" y="1657"/>
                <a:ext cx="40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hr-HR">
                    <a:solidFill>
                      <a:srgbClr val="0000CC"/>
                    </a:solidFill>
                    <a:latin typeface="Comic Sans MS" pitchFamily="66" charset="0"/>
                  </a:rPr>
                  <a:t>5</a:t>
                </a:r>
                <a:endParaRPr lang="en-US" b="0">
                  <a:latin typeface="Comic Sans MS" pitchFamily="66" charset="0"/>
                </a:endParaRPr>
              </a:p>
            </p:txBody>
          </p:sp>
          <p:sp>
            <p:nvSpPr>
              <p:cNvPr id="18461" name="Text Box 46"/>
              <p:cNvSpPr txBox="1">
                <a:spLocks noChangeArrowheads="1"/>
              </p:cNvSpPr>
              <p:nvPr/>
            </p:nvSpPr>
            <p:spPr bwMode="auto">
              <a:xfrm>
                <a:off x="1156" y="1419"/>
                <a:ext cx="40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hr-HR" sz="2400" b="0">
                    <a:solidFill>
                      <a:srgbClr val="0000CC"/>
                    </a:solidFill>
                    <a:latin typeface="Comic Sans MS" pitchFamily="66" charset="0"/>
                  </a:rPr>
                  <a:t>__</a:t>
                </a:r>
                <a:endParaRPr lang="en-US" sz="2400" b="0">
                  <a:latin typeface="Comic Sans MS" pitchFamily="66" charset="0"/>
                </a:endParaRPr>
              </a:p>
            </p:txBody>
          </p:sp>
        </p:grpSp>
      </p:grpSp>
      <p:sp>
        <p:nvSpPr>
          <p:cNvPr id="42032" name="Rectangle 48"/>
          <p:cNvSpPr>
            <a:spLocks noChangeArrowheads="1"/>
          </p:cNvSpPr>
          <p:nvPr/>
        </p:nvSpPr>
        <p:spPr bwMode="auto">
          <a:xfrm>
            <a:off x="1187450" y="2143125"/>
            <a:ext cx="1296988" cy="735013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10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10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10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1000"/>
                                        <p:tgtEl>
                                          <p:spTgt spid="42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10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1000"/>
                                        <p:tgtEl>
                                          <p:spTgt spid="42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1000"/>
                                        <p:tgtEl>
                                          <p:spTgt spid="42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42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42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1000"/>
                                        <p:tgtEl>
                                          <p:spTgt spid="42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5" dur="1000"/>
                                        <p:tgtEl>
                                          <p:spTgt spid="42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1000"/>
                                        <p:tgtEl>
                                          <p:spTgt spid="42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5" dur="1000"/>
                                        <p:tgtEl>
                                          <p:spTgt spid="42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420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420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420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6" dur="1000"/>
                                        <p:tgtEl>
                                          <p:spTgt spid="42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1" dur="1000"/>
                                        <p:tgtEl>
                                          <p:spTgt spid="42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6" dur="1000"/>
                                        <p:tgtEl>
                                          <p:spTgt spid="42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0" dur="1000"/>
                                        <p:tgtEl>
                                          <p:spTgt spid="42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420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7" dur="500"/>
                                        <p:tgtEl>
                                          <p:spTgt spid="420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42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/>
      <p:bldP spid="41996" grpId="0"/>
      <p:bldP spid="41996" grpId="1"/>
      <p:bldP spid="42001" grpId="0"/>
      <p:bldP spid="42001" grpId="1"/>
      <p:bldP spid="42002" grpId="0"/>
      <p:bldP spid="42003" grpId="0"/>
      <p:bldP spid="42003" grpId="1"/>
      <p:bldP spid="42009" grpId="0"/>
      <p:bldP spid="42009" grpId="1"/>
      <p:bldP spid="42010" grpId="0"/>
      <p:bldP spid="42010" grpId="1"/>
      <p:bldP spid="42011" grpId="0"/>
      <p:bldP spid="42011" grpId="1"/>
      <p:bldP spid="42012" grpId="0"/>
      <p:bldP spid="42012" grpId="1"/>
      <p:bldP spid="42013" grpId="0"/>
      <p:bldP spid="42013" grpId="1"/>
      <p:bldP spid="42014" grpId="0" animBg="1"/>
      <p:bldP spid="42015" grpId="0" animBg="1"/>
      <p:bldP spid="42016" grpId="0"/>
      <p:bldP spid="42017" grpId="0"/>
      <p:bldP spid="42018" grpId="0"/>
      <p:bldP spid="42024" grpId="0"/>
      <p:bldP spid="42024" grpId="1"/>
      <p:bldP spid="42025" grpId="0"/>
      <p:bldP spid="42025" grpId="1"/>
      <p:bldP spid="4203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 u="sng">
                <a:latin typeface="Comic Sans MS" pitchFamily="66" charset="0"/>
              </a:rPr>
              <a:t>Shembulli</a:t>
            </a:r>
            <a:r>
              <a:rPr lang="hr-HR" sz="2000" b="0" u="sng">
                <a:latin typeface="Comic Sans MS" pitchFamily="66" charset="0"/>
              </a:rPr>
              <a:t> 6.</a:t>
            </a:r>
            <a:r>
              <a:rPr lang="hr-HR" sz="2000" b="0">
                <a:latin typeface="Comic Sans MS" pitchFamily="66" charset="0"/>
              </a:rPr>
              <a:t>:</a:t>
            </a:r>
            <a:endParaRPr lang="en-US" sz="2000" b="0">
              <a:latin typeface="Comic Sans MS" pitchFamily="66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27088" y="765175"/>
            <a:ext cx="169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35 x = 14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19460" name="Group 5"/>
          <p:cNvGrpSpPr>
            <a:grpSpLocks/>
          </p:cNvGrpSpPr>
          <p:nvPr/>
        </p:nvGrpSpPr>
        <p:grpSpPr bwMode="auto">
          <a:xfrm>
            <a:off x="2411413" y="660400"/>
            <a:ext cx="930275" cy="579438"/>
            <a:chOff x="1519" y="436"/>
            <a:chExt cx="586" cy="365"/>
          </a:xfrm>
        </p:grpSpPr>
        <p:sp>
          <p:nvSpPr>
            <p:cNvPr id="19516" name="Text Box 6"/>
            <p:cNvSpPr txBox="1">
              <a:spLocks noChangeArrowheads="1"/>
            </p:cNvSpPr>
            <p:nvPr/>
          </p:nvSpPr>
          <p:spPr bwMode="auto">
            <a:xfrm>
              <a:off x="1519" y="436"/>
              <a:ext cx="40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3200" b="0">
                  <a:solidFill>
                    <a:srgbClr val="0000CC"/>
                  </a:solidFill>
                  <a:latin typeface="Comic Sans MS" pitchFamily="66" charset="0"/>
                </a:rPr>
                <a:t>/</a:t>
              </a:r>
              <a:endParaRPr lang="en-US" sz="3200" b="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  <p:sp>
          <p:nvSpPr>
            <p:cNvPr id="19517" name="Text Box 7"/>
            <p:cNvSpPr txBox="1">
              <a:spLocks noChangeArrowheads="1"/>
            </p:cNvSpPr>
            <p:nvPr/>
          </p:nvSpPr>
          <p:spPr bwMode="auto">
            <a:xfrm>
              <a:off x="1701" y="504"/>
              <a:ext cx="4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2000">
                  <a:solidFill>
                    <a:srgbClr val="0000CC"/>
                  </a:solidFill>
                  <a:latin typeface="Comic Sans MS" pitchFamily="66" charset="0"/>
                </a:rPr>
                <a:t>:35</a:t>
              </a:r>
              <a:endParaRPr lang="en-US" sz="200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</p:grpSp>
      <p:sp>
        <p:nvSpPr>
          <p:cNvPr id="19461" name="Text Box 9"/>
          <p:cNvSpPr txBox="1">
            <a:spLocks noChangeArrowheads="1"/>
          </p:cNvSpPr>
          <p:nvPr/>
        </p:nvSpPr>
        <p:spPr bwMode="auto">
          <a:xfrm>
            <a:off x="1258888" y="1412875"/>
            <a:ext cx="649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x =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19462" name="Group 11"/>
          <p:cNvGrpSpPr>
            <a:grpSpLocks/>
          </p:cNvGrpSpPr>
          <p:nvPr/>
        </p:nvGrpSpPr>
        <p:grpSpPr bwMode="auto">
          <a:xfrm>
            <a:off x="1835150" y="1268413"/>
            <a:ext cx="649288" cy="744537"/>
            <a:chOff x="1519" y="1979"/>
            <a:chExt cx="409" cy="469"/>
          </a:xfrm>
        </p:grpSpPr>
        <p:sp>
          <p:nvSpPr>
            <p:cNvPr id="19513" name="Text Box 12"/>
            <p:cNvSpPr txBox="1">
              <a:spLocks noChangeArrowheads="1"/>
            </p:cNvSpPr>
            <p:nvPr/>
          </p:nvSpPr>
          <p:spPr bwMode="auto">
            <a:xfrm>
              <a:off x="1519" y="1995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>
                  <a:solidFill>
                    <a:srgbClr val="0000CC"/>
                  </a:solidFill>
                  <a:latin typeface="Comic Sans MS" pitchFamily="66" charset="0"/>
                </a:rPr>
                <a:t>14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19514" name="Text Box 13"/>
            <p:cNvSpPr txBox="1">
              <a:spLocks noChangeArrowheads="1"/>
            </p:cNvSpPr>
            <p:nvPr/>
          </p:nvSpPr>
          <p:spPr bwMode="auto">
            <a:xfrm>
              <a:off x="1519" y="2217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>
                  <a:solidFill>
                    <a:srgbClr val="0000CC"/>
                  </a:solidFill>
                  <a:latin typeface="Comic Sans MS" pitchFamily="66" charset="0"/>
                </a:rPr>
                <a:t>35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19515" name="Text Box 14"/>
            <p:cNvSpPr txBox="1">
              <a:spLocks noChangeArrowheads="1"/>
            </p:cNvSpPr>
            <p:nvPr/>
          </p:nvSpPr>
          <p:spPr bwMode="auto">
            <a:xfrm>
              <a:off x="1519" y="1979"/>
              <a:ext cx="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sz="2400" b="0">
                  <a:solidFill>
                    <a:srgbClr val="0000CC"/>
                  </a:solidFill>
                  <a:latin typeface="Comic Sans MS" pitchFamily="66" charset="0"/>
                </a:rPr>
                <a:t>__</a:t>
              </a:r>
              <a:endParaRPr lang="en-US" sz="2400" b="0">
                <a:latin typeface="Comic Sans MS" pitchFamily="66" charset="0"/>
              </a:endParaRPr>
            </a:p>
          </p:txBody>
        </p:sp>
      </p:grpSp>
      <p:sp>
        <p:nvSpPr>
          <p:cNvPr id="19463" name="Line 20"/>
          <p:cNvSpPr>
            <a:spLocks noChangeShapeType="1"/>
          </p:cNvSpPr>
          <p:nvPr/>
        </p:nvSpPr>
        <p:spPr bwMode="auto">
          <a:xfrm flipV="1">
            <a:off x="2006600" y="1355725"/>
            <a:ext cx="360363" cy="21590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mk-MK"/>
          </a:p>
        </p:txBody>
      </p:sp>
      <p:sp>
        <p:nvSpPr>
          <p:cNvPr id="19464" name="Line 21"/>
          <p:cNvSpPr>
            <a:spLocks noChangeShapeType="1"/>
          </p:cNvSpPr>
          <p:nvPr/>
        </p:nvSpPr>
        <p:spPr bwMode="auto">
          <a:xfrm flipV="1">
            <a:off x="1979613" y="1700213"/>
            <a:ext cx="360362" cy="21590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mk-MK"/>
          </a:p>
        </p:txBody>
      </p:sp>
      <p:sp>
        <p:nvSpPr>
          <p:cNvPr id="19465" name="Text Box 22"/>
          <p:cNvSpPr txBox="1">
            <a:spLocks noChangeArrowheads="1"/>
          </p:cNvSpPr>
          <p:nvPr/>
        </p:nvSpPr>
        <p:spPr bwMode="auto">
          <a:xfrm>
            <a:off x="2338388" y="1196975"/>
            <a:ext cx="504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1600">
                <a:solidFill>
                  <a:srgbClr val="0000CC"/>
                </a:solidFill>
                <a:latin typeface="Comic Sans MS" pitchFamily="66" charset="0"/>
              </a:rPr>
              <a:t>2</a:t>
            </a:r>
            <a:endParaRPr lang="en-US" sz="16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19466" name="Text Box 23"/>
          <p:cNvSpPr txBox="1">
            <a:spLocks noChangeArrowheads="1"/>
          </p:cNvSpPr>
          <p:nvPr/>
        </p:nvSpPr>
        <p:spPr bwMode="auto">
          <a:xfrm>
            <a:off x="2268538" y="1797050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1600">
                <a:solidFill>
                  <a:srgbClr val="0000CC"/>
                </a:solidFill>
                <a:latin typeface="Comic Sans MS" pitchFamily="66" charset="0"/>
              </a:rPr>
              <a:t>5</a:t>
            </a:r>
            <a:endParaRPr lang="en-US" sz="16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19467" name="Text Box 24"/>
          <p:cNvSpPr txBox="1">
            <a:spLocks noChangeArrowheads="1"/>
          </p:cNvSpPr>
          <p:nvPr/>
        </p:nvSpPr>
        <p:spPr bwMode="auto">
          <a:xfrm>
            <a:off x="1258888" y="2278063"/>
            <a:ext cx="649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x =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19468" name="Group 25"/>
          <p:cNvGrpSpPr>
            <a:grpSpLocks/>
          </p:cNvGrpSpPr>
          <p:nvPr/>
        </p:nvGrpSpPr>
        <p:grpSpPr bwMode="auto">
          <a:xfrm>
            <a:off x="1763713" y="2133600"/>
            <a:ext cx="649287" cy="744538"/>
            <a:chOff x="1156" y="1419"/>
            <a:chExt cx="409" cy="469"/>
          </a:xfrm>
        </p:grpSpPr>
        <p:sp>
          <p:nvSpPr>
            <p:cNvPr id="19510" name="Text Box 26"/>
            <p:cNvSpPr txBox="1">
              <a:spLocks noChangeArrowheads="1"/>
            </p:cNvSpPr>
            <p:nvPr/>
          </p:nvSpPr>
          <p:spPr bwMode="auto">
            <a:xfrm>
              <a:off x="1156" y="1435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>
                  <a:solidFill>
                    <a:srgbClr val="0000CC"/>
                  </a:solidFill>
                  <a:latin typeface="Comic Sans MS" pitchFamily="66" charset="0"/>
                </a:rPr>
                <a:t>2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19511" name="Text Box 27"/>
            <p:cNvSpPr txBox="1">
              <a:spLocks noChangeArrowheads="1"/>
            </p:cNvSpPr>
            <p:nvPr/>
          </p:nvSpPr>
          <p:spPr bwMode="auto">
            <a:xfrm>
              <a:off x="1156" y="1657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>
                  <a:solidFill>
                    <a:srgbClr val="0000CC"/>
                  </a:solidFill>
                  <a:latin typeface="Comic Sans MS" pitchFamily="66" charset="0"/>
                </a:rPr>
                <a:t>5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19512" name="Text Box 28"/>
            <p:cNvSpPr txBox="1">
              <a:spLocks noChangeArrowheads="1"/>
            </p:cNvSpPr>
            <p:nvPr/>
          </p:nvSpPr>
          <p:spPr bwMode="auto">
            <a:xfrm>
              <a:off x="1156" y="1419"/>
              <a:ext cx="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sz="2400" b="0">
                  <a:solidFill>
                    <a:srgbClr val="0000CC"/>
                  </a:solidFill>
                  <a:latin typeface="Comic Sans MS" pitchFamily="66" charset="0"/>
                </a:rPr>
                <a:t>__</a:t>
              </a:r>
              <a:endParaRPr lang="en-US" sz="2400" b="0">
                <a:latin typeface="Comic Sans MS" pitchFamily="66" charset="0"/>
              </a:endParaRPr>
            </a:p>
          </p:txBody>
        </p:sp>
      </p:grpSp>
      <p:sp>
        <p:nvSpPr>
          <p:cNvPr id="19469" name="Rectangle 37"/>
          <p:cNvSpPr>
            <a:spLocks noChangeArrowheads="1"/>
          </p:cNvSpPr>
          <p:nvPr/>
        </p:nvSpPr>
        <p:spPr bwMode="auto">
          <a:xfrm>
            <a:off x="1187450" y="2143125"/>
            <a:ext cx="1296988" cy="735013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43046" name="Text Box 38"/>
          <p:cNvSpPr txBox="1">
            <a:spLocks noChangeArrowheads="1"/>
          </p:cNvSpPr>
          <p:nvPr/>
        </p:nvSpPr>
        <p:spPr bwMode="auto">
          <a:xfrm>
            <a:off x="395288" y="3357563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 u="sng">
                <a:latin typeface="Comic Sans MS" pitchFamily="66" charset="0"/>
              </a:rPr>
              <a:t>Shembulli </a:t>
            </a:r>
            <a:r>
              <a:rPr lang="hr-HR" sz="2000" b="0" u="sng">
                <a:latin typeface="Comic Sans MS" pitchFamily="66" charset="0"/>
              </a:rPr>
              <a:t>7.</a:t>
            </a:r>
            <a:r>
              <a:rPr lang="hr-HR" sz="2000" b="0">
                <a:latin typeface="Comic Sans MS" pitchFamily="66" charset="0"/>
              </a:rPr>
              <a:t>:</a:t>
            </a:r>
            <a:endParaRPr lang="en-US" sz="2000" b="0">
              <a:latin typeface="Comic Sans MS" pitchFamily="66" charset="0"/>
            </a:endParaRPr>
          </a:p>
        </p:txBody>
      </p:sp>
      <p:sp>
        <p:nvSpPr>
          <p:cNvPr id="43047" name="Text Box 39"/>
          <p:cNvSpPr txBox="1">
            <a:spLocks noChangeArrowheads="1"/>
          </p:cNvSpPr>
          <p:nvPr/>
        </p:nvSpPr>
        <p:spPr bwMode="auto">
          <a:xfrm>
            <a:off x="827088" y="3862388"/>
            <a:ext cx="169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8 x = 38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43048" name="Group 40"/>
          <p:cNvGrpSpPr>
            <a:grpSpLocks/>
          </p:cNvGrpSpPr>
          <p:nvPr/>
        </p:nvGrpSpPr>
        <p:grpSpPr bwMode="auto">
          <a:xfrm>
            <a:off x="2411413" y="3757613"/>
            <a:ext cx="930275" cy="579437"/>
            <a:chOff x="1519" y="436"/>
            <a:chExt cx="586" cy="365"/>
          </a:xfrm>
        </p:grpSpPr>
        <p:sp>
          <p:nvSpPr>
            <p:cNvPr id="19508" name="Text Box 41"/>
            <p:cNvSpPr txBox="1">
              <a:spLocks noChangeArrowheads="1"/>
            </p:cNvSpPr>
            <p:nvPr/>
          </p:nvSpPr>
          <p:spPr bwMode="auto">
            <a:xfrm>
              <a:off x="1519" y="436"/>
              <a:ext cx="40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3200" b="0">
                  <a:solidFill>
                    <a:srgbClr val="0000CC"/>
                  </a:solidFill>
                  <a:latin typeface="Comic Sans MS" pitchFamily="66" charset="0"/>
                </a:rPr>
                <a:t>/</a:t>
              </a:r>
              <a:endParaRPr lang="en-US" sz="3200" b="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  <p:sp>
          <p:nvSpPr>
            <p:cNvPr id="19509" name="Text Box 42"/>
            <p:cNvSpPr txBox="1">
              <a:spLocks noChangeArrowheads="1"/>
            </p:cNvSpPr>
            <p:nvPr/>
          </p:nvSpPr>
          <p:spPr bwMode="auto">
            <a:xfrm>
              <a:off x="1701" y="504"/>
              <a:ext cx="4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2000">
                  <a:solidFill>
                    <a:srgbClr val="0000CC"/>
                  </a:solidFill>
                  <a:latin typeface="Comic Sans MS" pitchFamily="66" charset="0"/>
                </a:rPr>
                <a:t>:8</a:t>
              </a:r>
              <a:endParaRPr lang="en-US" sz="200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</p:grpSp>
      <p:sp>
        <p:nvSpPr>
          <p:cNvPr id="43051" name="Text Box 43"/>
          <p:cNvSpPr txBox="1">
            <a:spLocks noChangeArrowheads="1"/>
          </p:cNvSpPr>
          <p:nvPr/>
        </p:nvSpPr>
        <p:spPr bwMode="auto">
          <a:xfrm>
            <a:off x="1114425" y="4510088"/>
            <a:ext cx="64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x =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43075" name="Group 67"/>
          <p:cNvGrpSpPr>
            <a:grpSpLocks/>
          </p:cNvGrpSpPr>
          <p:nvPr/>
        </p:nvGrpSpPr>
        <p:grpSpPr bwMode="auto">
          <a:xfrm>
            <a:off x="1690688" y="4365625"/>
            <a:ext cx="649287" cy="744538"/>
            <a:chOff x="1156" y="2750"/>
            <a:chExt cx="409" cy="469"/>
          </a:xfrm>
        </p:grpSpPr>
        <p:sp>
          <p:nvSpPr>
            <p:cNvPr id="19505" name="Text Box 45"/>
            <p:cNvSpPr txBox="1">
              <a:spLocks noChangeArrowheads="1"/>
            </p:cNvSpPr>
            <p:nvPr/>
          </p:nvSpPr>
          <p:spPr bwMode="auto">
            <a:xfrm>
              <a:off x="1156" y="2766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>
                  <a:solidFill>
                    <a:srgbClr val="0000CC"/>
                  </a:solidFill>
                  <a:latin typeface="Comic Sans MS" pitchFamily="66" charset="0"/>
                </a:rPr>
                <a:t>38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19506" name="Text Box 46"/>
            <p:cNvSpPr txBox="1">
              <a:spLocks noChangeArrowheads="1"/>
            </p:cNvSpPr>
            <p:nvPr/>
          </p:nvSpPr>
          <p:spPr bwMode="auto">
            <a:xfrm>
              <a:off x="1156" y="2988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>
                  <a:solidFill>
                    <a:srgbClr val="0000CC"/>
                  </a:solidFill>
                  <a:latin typeface="Comic Sans MS" pitchFamily="66" charset="0"/>
                </a:rPr>
                <a:t>8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19507" name="Text Box 47"/>
            <p:cNvSpPr txBox="1">
              <a:spLocks noChangeArrowheads="1"/>
            </p:cNvSpPr>
            <p:nvPr/>
          </p:nvSpPr>
          <p:spPr bwMode="auto">
            <a:xfrm>
              <a:off x="1156" y="2750"/>
              <a:ext cx="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sz="2400" b="0">
                  <a:solidFill>
                    <a:srgbClr val="0000CC"/>
                  </a:solidFill>
                  <a:latin typeface="Comic Sans MS" pitchFamily="66" charset="0"/>
                </a:rPr>
                <a:t>__</a:t>
              </a:r>
              <a:endParaRPr lang="en-US" sz="2400" b="0">
                <a:latin typeface="Comic Sans MS" pitchFamily="66" charset="0"/>
              </a:endParaRPr>
            </a:p>
          </p:txBody>
        </p:sp>
      </p:grpSp>
      <p:sp>
        <p:nvSpPr>
          <p:cNvPr id="43060" name="Text Box 52"/>
          <p:cNvSpPr txBox="1">
            <a:spLocks noChangeArrowheads="1"/>
          </p:cNvSpPr>
          <p:nvPr/>
        </p:nvSpPr>
        <p:spPr bwMode="auto">
          <a:xfrm>
            <a:off x="1114425" y="5229225"/>
            <a:ext cx="64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x =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43062" name="Text Box 54"/>
          <p:cNvSpPr txBox="1">
            <a:spLocks noChangeArrowheads="1"/>
          </p:cNvSpPr>
          <p:nvPr/>
        </p:nvSpPr>
        <p:spPr bwMode="auto">
          <a:xfrm>
            <a:off x="1906588" y="5110163"/>
            <a:ext cx="649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6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43063" name="Text Box 55"/>
          <p:cNvSpPr txBox="1">
            <a:spLocks noChangeArrowheads="1"/>
          </p:cNvSpPr>
          <p:nvPr/>
        </p:nvSpPr>
        <p:spPr bwMode="auto">
          <a:xfrm>
            <a:off x="1906588" y="5445125"/>
            <a:ext cx="649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8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43066" name="Text Box 58"/>
          <p:cNvSpPr txBox="1">
            <a:spLocks noChangeArrowheads="1"/>
          </p:cNvSpPr>
          <p:nvPr/>
        </p:nvSpPr>
        <p:spPr bwMode="auto">
          <a:xfrm>
            <a:off x="2987675" y="3925888"/>
            <a:ext cx="5076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Të dy anët i pjes</a:t>
            </a:r>
            <a:r>
              <a:rPr lang="sq-AL" b="0">
                <a:latin typeface="Comic Sans MS" pitchFamily="66" charset="0"/>
              </a:rPr>
              <a:t>ë</a:t>
            </a:r>
            <a:r>
              <a:rPr lang="en-US" b="0">
                <a:latin typeface="Comic Sans MS" pitchFamily="66" charset="0"/>
              </a:rPr>
              <a:t>tojmë më numrin para 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x </a:t>
            </a:r>
            <a:r>
              <a:rPr lang="hr-HR" b="0">
                <a:latin typeface="Comic Sans MS" pitchFamily="66" charset="0"/>
              </a:rPr>
              <a:t>!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43067" name="Text Box 59"/>
          <p:cNvSpPr txBox="1">
            <a:spLocks noChangeArrowheads="1"/>
          </p:cNvSpPr>
          <p:nvPr/>
        </p:nvSpPr>
        <p:spPr bwMode="auto">
          <a:xfrm>
            <a:off x="2987675" y="4508500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çka fitohet nëse anën e majtë e pjesëtojmë me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 8 </a:t>
            </a:r>
            <a:r>
              <a:rPr lang="hr-HR" b="0">
                <a:latin typeface="Comic Sans MS" pitchFamily="66" charset="0"/>
              </a:rPr>
              <a:t>?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43068" name="Text Box 60"/>
          <p:cNvSpPr txBox="1">
            <a:spLocks noChangeArrowheads="1"/>
          </p:cNvSpPr>
          <p:nvPr/>
        </p:nvSpPr>
        <p:spPr bwMode="auto">
          <a:xfrm>
            <a:off x="2881313" y="4508500"/>
            <a:ext cx="61547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çka fitojmë nëse anën e </a:t>
            </a:r>
            <a:r>
              <a:rPr lang="en-US" b="0" u="sng">
                <a:latin typeface="Comic Sans MS" pitchFamily="66" charset="0"/>
              </a:rPr>
              <a:t>djathë</a:t>
            </a:r>
            <a:r>
              <a:rPr lang="en-US" b="0">
                <a:latin typeface="Comic Sans MS" pitchFamily="66" charset="0"/>
              </a:rPr>
              <a:t> e pjes</a:t>
            </a:r>
            <a:r>
              <a:rPr lang="sq-AL" b="0">
                <a:latin typeface="Comic Sans MS" pitchFamily="66" charset="0"/>
              </a:rPr>
              <a:t>ë</a:t>
            </a:r>
            <a:r>
              <a:rPr lang="en-US" b="0">
                <a:latin typeface="Comic Sans MS" pitchFamily="66" charset="0"/>
              </a:rPr>
              <a:t>tojmë me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 8 </a:t>
            </a:r>
            <a:r>
              <a:rPr lang="hr-HR" b="0">
                <a:latin typeface="Comic Sans MS" pitchFamily="66" charset="0"/>
              </a:rPr>
              <a:t>?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43070" name="Text Box 62"/>
          <p:cNvSpPr txBox="1">
            <a:spLocks noChangeArrowheads="1"/>
          </p:cNvSpPr>
          <p:nvPr/>
        </p:nvSpPr>
        <p:spPr bwMode="auto">
          <a:xfrm>
            <a:off x="2987675" y="4221163"/>
            <a:ext cx="5832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A mundet rezultatin e fituar ta rregullojmë</a:t>
            </a:r>
            <a:r>
              <a:rPr lang="hr-HR" b="0">
                <a:latin typeface="Comic Sans MS" pitchFamily="66" charset="0"/>
              </a:rPr>
              <a:t>?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43071" name="Text Box 63"/>
          <p:cNvSpPr txBox="1">
            <a:spLocks noChangeArrowheads="1"/>
          </p:cNvSpPr>
          <p:nvPr/>
        </p:nvSpPr>
        <p:spPr bwMode="auto">
          <a:xfrm>
            <a:off x="2987675" y="4941888"/>
            <a:ext cx="5761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Mund t’i thjeshtoj</a:t>
            </a:r>
            <a:r>
              <a:rPr lang="sq-AL" b="0">
                <a:latin typeface="Comic Sans MS" pitchFamily="66" charset="0"/>
              </a:rPr>
              <a:t>m</a:t>
            </a:r>
            <a:r>
              <a:rPr lang="en-US" b="0">
                <a:latin typeface="Comic Sans MS" pitchFamily="66" charset="0"/>
              </a:rPr>
              <a:t>ë dhe t’i shënojmë si numra të përzier</a:t>
            </a:r>
            <a:r>
              <a:rPr lang="hr-HR" b="0">
                <a:latin typeface="Comic Sans MS" pitchFamily="66" charset="0"/>
              </a:rPr>
              <a:t>!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43072" name="Text Box 64"/>
          <p:cNvSpPr txBox="1">
            <a:spLocks noChangeArrowheads="1"/>
          </p:cNvSpPr>
          <p:nvPr/>
        </p:nvSpPr>
        <p:spPr bwMode="auto">
          <a:xfrm>
            <a:off x="2987675" y="5870575"/>
            <a:ext cx="56880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Fillojmë ta shndrojmë në numër të përzier</a:t>
            </a:r>
            <a:r>
              <a:rPr lang="hr-HR" b="0">
                <a:latin typeface="Comic Sans MS" pitchFamily="66" charset="0"/>
              </a:rPr>
              <a:t>...</a:t>
            </a:r>
            <a:endParaRPr lang="en-US" b="0">
              <a:latin typeface="Comic Sans MS" pitchFamily="66" charset="0"/>
            </a:endParaRPr>
          </a:p>
        </p:txBody>
      </p:sp>
      <p:grpSp>
        <p:nvGrpSpPr>
          <p:cNvPr id="43074" name="Group 66"/>
          <p:cNvGrpSpPr>
            <a:grpSpLocks/>
          </p:cNvGrpSpPr>
          <p:nvPr/>
        </p:nvGrpSpPr>
        <p:grpSpPr bwMode="auto">
          <a:xfrm>
            <a:off x="1690688" y="5084763"/>
            <a:ext cx="865187" cy="576262"/>
            <a:chOff x="1156" y="3203"/>
            <a:chExt cx="545" cy="363"/>
          </a:xfrm>
        </p:grpSpPr>
        <p:sp>
          <p:nvSpPr>
            <p:cNvPr id="19503" name="Text Box 56"/>
            <p:cNvSpPr txBox="1">
              <a:spLocks noChangeArrowheads="1"/>
            </p:cNvSpPr>
            <p:nvPr/>
          </p:nvSpPr>
          <p:spPr bwMode="auto">
            <a:xfrm>
              <a:off x="1292" y="3203"/>
              <a:ext cx="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sz="2400" b="0">
                  <a:solidFill>
                    <a:srgbClr val="0000CC"/>
                  </a:solidFill>
                  <a:latin typeface="Comic Sans MS" pitchFamily="66" charset="0"/>
                </a:rPr>
                <a:t>__</a:t>
              </a:r>
              <a:endParaRPr lang="en-US" sz="2400" b="0">
                <a:latin typeface="Comic Sans MS" pitchFamily="66" charset="0"/>
              </a:endParaRPr>
            </a:p>
          </p:txBody>
        </p:sp>
        <p:sp>
          <p:nvSpPr>
            <p:cNvPr id="19504" name="Text Box 65"/>
            <p:cNvSpPr txBox="1">
              <a:spLocks noChangeArrowheads="1"/>
            </p:cNvSpPr>
            <p:nvPr/>
          </p:nvSpPr>
          <p:spPr bwMode="auto">
            <a:xfrm>
              <a:off x="1156" y="3316"/>
              <a:ext cx="2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2000">
                  <a:solidFill>
                    <a:srgbClr val="0000CC"/>
                  </a:solidFill>
                  <a:latin typeface="Comic Sans MS" pitchFamily="66" charset="0"/>
                </a:rPr>
                <a:t>4</a:t>
              </a:r>
              <a:endParaRPr lang="en-US" sz="200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43088" name="Group 80"/>
          <p:cNvGrpSpPr>
            <a:grpSpLocks/>
          </p:cNvGrpSpPr>
          <p:nvPr/>
        </p:nvGrpSpPr>
        <p:grpSpPr bwMode="auto">
          <a:xfrm>
            <a:off x="3132138" y="5294313"/>
            <a:ext cx="4321175" cy="727075"/>
            <a:chOff x="2018" y="3181"/>
            <a:chExt cx="2722" cy="458"/>
          </a:xfrm>
        </p:grpSpPr>
        <p:sp>
          <p:nvSpPr>
            <p:cNvPr id="19498" name="Text Box 68"/>
            <p:cNvSpPr txBox="1">
              <a:spLocks noChangeArrowheads="1"/>
            </p:cNvSpPr>
            <p:nvPr/>
          </p:nvSpPr>
          <p:spPr bwMode="auto">
            <a:xfrm>
              <a:off x="2018" y="3294"/>
              <a:ext cx="272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0">
                  <a:latin typeface="Comic Sans MS" pitchFamily="66" charset="0"/>
                </a:rPr>
                <a:t>Tani th</a:t>
              </a:r>
              <a:r>
                <a:rPr lang="sq-AL" b="0">
                  <a:latin typeface="Comic Sans MS" pitchFamily="66" charset="0"/>
                </a:rPr>
                <a:t>j</a:t>
              </a:r>
              <a:r>
                <a:rPr lang="en-US" b="0">
                  <a:latin typeface="Comic Sans MS" pitchFamily="66" charset="0"/>
                </a:rPr>
                <a:t>eshtojmë</a:t>
              </a:r>
              <a:r>
                <a:rPr lang="hr-HR" b="0">
                  <a:latin typeface="Comic Sans MS" pitchFamily="66" charset="0"/>
                </a:rPr>
                <a:t>         ...</a:t>
              </a:r>
              <a:endParaRPr lang="en-US" b="0">
                <a:latin typeface="Comic Sans MS" pitchFamily="66" charset="0"/>
              </a:endParaRPr>
            </a:p>
          </p:txBody>
        </p:sp>
        <p:grpSp>
          <p:nvGrpSpPr>
            <p:cNvPr id="19499" name="Group 79"/>
            <p:cNvGrpSpPr>
              <a:grpSpLocks/>
            </p:cNvGrpSpPr>
            <p:nvPr/>
          </p:nvGrpSpPr>
          <p:grpSpPr bwMode="auto">
            <a:xfrm>
              <a:off x="3197" y="3181"/>
              <a:ext cx="409" cy="458"/>
              <a:chOff x="1337" y="3698"/>
              <a:chExt cx="409" cy="458"/>
            </a:xfrm>
          </p:grpSpPr>
          <p:sp>
            <p:nvSpPr>
              <p:cNvPr id="19500" name="Text Box 74"/>
              <p:cNvSpPr txBox="1">
                <a:spLocks noChangeArrowheads="1"/>
              </p:cNvSpPr>
              <p:nvPr/>
            </p:nvSpPr>
            <p:spPr bwMode="auto">
              <a:xfrm>
                <a:off x="1337" y="3714"/>
                <a:ext cx="40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hr-HR">
                    <a:solidFill>
                      <a:srgbClr val="0000CC"/>
                    </a:solidFill>
                    <a:latin typeface="Comic Sans MS" pitchFamily="66" charset="0"/>
                  </a:rPr>
                  <a:t>6</a:t>
                </a:r>
                <a:endParaRPr lang="en-US" b="0">
                  <a:latin typeface="Comic Sans MS" pitchFamily="66" charset="0"/>
                </a:endParaRPr>
              </a:p>
            </p:txBody>
          </p:sp>
          <p:sp>
            <p:nvSpPr>
              <p:cNvPr id="19501" name="Text Box 75"/>
              <p:cNvSpPr txBox="1">
                <a:spLocks noChangeArrowheads="1"/>
              </p:cNvSpPr>
              <p:nvPr/>
            </p:nvSpPr>
            <p:spPr bwMode="auto">
              <a:xfrm>
                <a:off x="1337" y="3925"/>
                <a:ext cx="40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hr-HR">
                    <a:solidFill>
                      <a:srgbClr val="0000CC"/>
                    </a:solidFill>
                    <a:latin typeface="Comic Sans MS" pitchFamily="66" charset="0"/>
                  </a:rPr>
                  <a:t>8</a:t>
                </a:r>
                <a:endParaRPr lang="en-US" b="0">
                  <a:latin typeface="Comic Sans MS" pitchFamily="66" charset="0"/>
                </a:endParaRPr>
              </a:p>
            </p:txBody>
          </p:sp>
          <p:sp>
            <p:nvSpPr>
              <p:cNvPr id="19502" name="Text Box 77"/>
              <p:cNvSpPr txBox="1">
                <a:spLocks noChangeArrowheads="1"/>
              </p:cNvSpPr>
              <p:nvPr/>
            </p:nvSpPr>
            <p:spPr bwMode="auto">
              <a:xfrm>
                <a:off x="1337" y="3698"/>
                <a:ext cx="40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hr-HR" sz="2400" b="0">
                    <a:solidFill>
                      <a:srgbClr val="0000CC"/>
                    </a:solidFill>
                    <a:latin typeface="Comic Sans MS" pitchFamily="66" charset="0"/>
                  </a:rPr>
                  <a:t>__</a:t>
                </a:r>
                <a:endParaRPr lang="en-US" sz="2400" b="0">
                  <a:latin typeface="Comic Sans MS" pitchFamily="66" charset="0"/>
                </a:endParaRPr>
              </a:p>
            </p:txBody>
          </p:sp>
        </p:grpSp>
      </p:grpSp>
      <p:sp>
        <p:nvSpPr>
          <p:cNvPr id="43089" name="Line 81"/>
          <p:cNvSpPr>
            <a:spLocks noChangeShapeType="1"/>
          </p:cNvSpPr>
          <p:nvPr/>
        </p:nvSpPr>
        <p:spPr bwMode="auto">
          <a:xfrm flipV="1">
            <a:off x="2078038" y="5214938"/>
            <a:ext cx="304800" cy="15875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mk-MK"/>
          </a:p>
        </p:txBody>
      </p:sp>
      <p:sp>
        <p:nvSpPr>
          <p:cNvPr id="43090" name="Line 82"/>
          <p:cNvSpPr>
            <a:spLocks noChangeShapeType="1"/>
          </p:cNvSpPr>
          <p:nvPr/>
        </p:nvSpPr>
        <p:spPr bwMode="auto">
          <a:xfrm flipV="1">
            <a:off x="2108200" y="5516563"/>
            <a:ext cx="260350" cy="21590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mk-MK"/>
          </a:p>
        </p:txBody>
      </p:sp>
      <p:sp>
        <p:nvSpPr>
          <p:cNvPr id="43091" name="Text Box 83"/>
          <p:cNvSpPr txBox="1">
            <a:spLocks noChangeArrowheads="1"/>
          </p:cNvSpPr>
          <p:nvPr/>
        </p:nvSpPr>
        <p:spPr bwMode="auto">
          <a:xfrm>
            <a:off x="2339975" y="5013325"/>
            <a:ext cx="504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1600">
                <a:solidFill>
                  <a:srgbClr val="0000CC"/>
                </a:solidFill>
                <a:latin typeface="Comic Sans MS" pitchFamily="66" charset="0"/>
              </a:rPr>
              <a:t>3</a:t>
            </a:r>
            <a:endParaRPr lang="en-US" sz="16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43092" name="Text Box 84"/>
          <p:cNvSpPr txBox="1">
            <a:spLocks noChangeArrowheads="1"/>
          </p:cNvSpPr>
          <p:nvPr/>
        </p:nvSpPr>
        <p:spPr bwMode="auto">
          <a:xfrm>
            <a:off x="2339975" y="5516563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1600">
                <a:solidFill>
                  <a:srgbClr val="0000CC"/>
                </a:solidFill>
                <a:latin typeface="Comic Sans MS" pitchFamily="66" charset="0"/>
              </a:rPr>
              <a:t>4</a:t>
            </a:r>
            <a:endParaRPr lang="en-US" sz="16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43095" name="Text Box 87"/>
          <p:cNvSpPr txBox="1">
            <a:spLocks noChangeArrowheads="1"/>
          </p:cNvSpPr>
          <p:nvPr/>
        </p:nvSpPr>
        <p:spPr bwMode="auto">
          <a:xfrm>
            <a:off x="1117600" y="6021388"/>
            <a:ext cx="64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x =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43106" name="Group 98"/>
          <p:cNvGrpSpPr>
            <a:grpSpLocks/>
          </p:cNvGrpSpPr>
          <p:nvPr/>
        </p:nvGrpSpPr>
        <p:grpSpPr bwMode="auto">
          <a:xfrm>
            <a:off x="1693863" y="5876925"/>
            <a:ext cx="865187" cy="727075"/>
            <a:chOff x="1067" y="3702"/>
            <a:chExt cx="545" cy="458"/>
          </a:xfrm>
        </p:grpSpPr>
        <p:sp>
          <p:nvSpPr>
            <p:cNvPr id="19493" name="Text Box 91"/>
            <p:cNvSpPr txBox="1">
              <a:spLocks noChangeArrowheads="1"/>
            </p:cNvSpPr>
            <p:nvPr/>
          </p:nvSpPr>
          <p:spPr bwMode="auto">
            <a:xfrm>
              <a:off x="1203" y="3702"/>
              <a:ext cx="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sz="2400" b="0">
                  <a:solidFill>
                    <a:srgbClr val="0000CC"/>
                  </a:solidFill>
                  <a:latin typeface="Comic Sans MS" pitchFamily="66" charset="0"/>
                </a:rPr>
                <a:t>__</a:t>
              </a:r>
              <a:endParaRPr lang="en-US" sz="2400" b="0">
                <a:latin typeface="Comic Sans MS" pitchFamily="66" charset="0"/>
              </a:endParaRPr>
            </a:p>
          </p:txBody>
        </p:sp>
        <p:grpSp>
          <p:nvGrpSpPr>
            <p:cNvPr id="19494" name="Group 96"/>
            <p:cNvGrpSpPr>
              <a:grpSpLocks/>
            </p:cNvGrpSpPr>
            <p:nvPr/>
          </p:nvGrpSpPr>
          <p:grpSpPr bwMode="auto">
            <a:xfrm>
              <a:off x="1067" y="3718"/>
              <a:ext cx="545" cy="442"/>
              <a:chOff x="1066" y="3718"/>
              <a:chExt cx="545" cy="442"/>
            </a:xfrm>
          </p:grpSpPr>
          <p:sp>
            <p:nvSpPr>
              <p:cNvPr id="19495" name="Text Box 88"/>
              <p:cNvSpPr txBox="1">
                <a:spLocks noChangeArrowheads="1"/>
              </p:cNvSpPr>
              <p:nvPr/>
            </p:nvSpPr>
            <p:spPr bwMode="auto">
              <a:xfrm>
                <a:off x="1202" y="3718"/>
                <a:ext cx="40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hr-HR">
                    <a:solidFill>
                      <a:srgbClr val="0000CC"/>
                    </a:solidFill>
                    <a:latin typeface="Comic Sans MS" pitchFamily="66" charset="0"/>
                  </a:rPr>
                  <a:t>3</a:t>
                </a:r>
                <a:endParaRPr lang="en-US" b="0">
                  <a:latin typeface="Comic Sans MS" pitchFamily="66" charset="0"/>
                </a:endParaRPr>
              </a:p>
            </p:txBody>
          </p:sp>
          <p:sp>
            <p:nvSpPr>
              <p:cNvPr id="19496" name="Text Box 89"/>
              <p:cNvSpPr txBox="1">
                <a:spLocks noChangeArrowheads="1"/>
              </p:cNvSpPr>
              <p:nvPr/>
            </p:nvSpPr>
            <p:spPr bwMode="auto">
              <a:xfrm>
                <a:off x="1202" y="3929"/>
                <a:ext cx="40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hr-HR">
                    <a:solidFill>
                      <a:srgbClr val="0000CC"/>
                    </a:solidFill>
                    <a:latin typeface="Comic Sans MS" pitchFamily="66" charset="0"/>
                  </a:rPr>
                  <a:t>4</a:t>
                </a:r>
                <a:endParaRPr lang="en-US" b="0">
                  <a:latin typeface="Comic Sans MS" pitchFamily="66" charset="0"/>
                </a:endParaRPr>
              </a:p>
            </p:txBody>
          </p:sp>
          <p:sp>
            <p:nvSpPr>
              <p:cNvPr id="19497" name="Text Box 92"/>
              <p:cNvSpPr txBox="1">
                <a:spLocks noChangeArrowheads="1"/>
              </p:cNvSpPr>
              <p:nvPr/>
            </p:nvSpPr>
            <p:spPr bwMode="auto">
              <a:xfrm>
                <a:off x="1066" y="3815"/>
                <a:ext cx="27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hr-HR" sz="2000">
                    <a:solidFill>
                      <a:srgbClr val="0000CC"/>
                    </a:solidFill>
                    <a:latin typeface="Comic Sans MS" pitchFamily="66" charset="0"/>
                  </a:rPr>
                  <a:t>4</a:t>
                </a:r>
                <a:endParaRPr lang="en-US" sz="2000">
                  <a:solidFill>
                    <a:srgbClr val="0000CC"/>
                  </a:solidFill>
                  <a:latin typeface="Comic Sans MS" pitchFamily="66" charset="0"/>
                </a:endParaRPr>
              </a:p>
            </p:txBody>
          </p:sp>
        </p:grpSp>
      </p:grpSp>
      <p:sp>
        <p:nvSpPr>
          <p:cNvPr id="43105" name="Rectangle 97"/>
          <p:cNvSpPr>
            <a:spLocks noChangeArrowheads="1"/>
          </p:cNvSpPr>
          <p:nvPr/>
        </p:nvSpPr>
        <p:spPr bwMode="auto">
          <a:xfrm>
            <a:off x="1116013" y="5862638"/>
            <a:ext cx="1441450" cy="735012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3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43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430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43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430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43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430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4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43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43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1000"/>
                                        <p:tgtEl>
                                          <p:spTgt spid="43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1000"/>
                                        <p:tgtEl>
                                          <p:spTgt spid="43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4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3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3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3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3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1000"/>
                                        <p:tgtEl>
                                          <p:spTgt spid="430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4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4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1000"/>
                                        <p:tgtEl>
                                          <p:spTgt spid="4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1000"/>
                                        <p:tgtEl>
                                          <p:spTgt spid="4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4" dur="1000"/>
                                        <p:tgtEl>
                                          <p:spTgt spid="4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9" dur="1000"/>
                                        <p:tgtEl>
                                          <p:spTgt spid="4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3" dur="1000"/>
                                        <p:tgtEl>
                                          <p:spTgt spid="4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46" grpId="0"/>
      <p:bldP spid="43047" grpId="0"/>
      <p:bldP spid="43051" grpId="0"/>
      <p:bldP spid="43060" grpId="0"/>
      <p:bldP spid="43062" grpId="0"/>
      <p:bldP spid="43063" grpId="0"/>
      <p:bldP spid="43067" grpId="0"/>
      <p:bldP spid="43068" grpId="0"/>
      <p:bldP spid="43070" grpId="0"/>
      <p:bldP spid="43070" grpId="1"/>
      <p:bldP spid="43071" grpId="0"/>
      <p:bldP spid="43071" grpId="1"/>
      <p:bldP spid="43072" grpId="0"/>
      <p:bldP spid="43072" grpId="1"/>
      <p:bldP spid="43089" grpId="0" animBg="1"/>
      <p:bldP spid="43090" grpId="0" animBg="1"/>
      <p:bldP spid="43091" grpId="0"/>
      <p:bldP spid="43092" grpId="0"/>
      <p:bldP spid="43095" grpId="0"/>
      <p:bldP spid="4310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 u="sng">
                <a:latin typeface="Comic Sans MS" pitchFamily="66" charset="0"/>
              </a:rPr>
              <a:t>Shembulli </a:t>
            </a:r>
            <a:r>
              <a:rPr lang="hr-HR" sz="2000" b="0" u="sng">
                <a:latin typeface="Comic Sans MS" pitchFamily="66" charset="0"/>
              </a:rPr>
              <a:t> 8.</a:t>
            </a:r>
            <a:r>
              <a:rPr lang="hr-HR" sz="2000" b="0">
                <a:latin typeface="Comic Sans MS" pitchFamily="66" charset="0"/>
              </a:rPr>
              <a:t>:</a:t>
            </a:r>
            <a:endParaRPr lang="en-US" sz="2000" b="0">
              <a:latin typeface="Comic Sans MS" pitchFamily="66" charset="0"/>
            </a:endParaRP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827088" y="765175"/>
            <a:ext cx="169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9 x = 54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3779838" y="830263"/>
            <a:ext cx="5076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Të d anët I pjestojmë me numrin para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 x </a:t>
            </a:r>
            <a:r>
              <a:rPr lang="hr-HR" b="0">
                <a:latin typeface="Comic Sans MS" pitchFamily="66" charset="0"/>
              </a:rPr>
              <a:t>!</a:t>
            </a:r>
            <a:endParaRPr lang="en-US" b="0">
              <a:latin typeface="Comic Sans MS" pitchFamily="66" charset="0"/>
            </a:endParaRPr>
          </a:p>
        </p:txBody>
      </p:sp>
      <p:grpSp>
        <p:nvGrpSpPr>
          <p:cNvPr id="45061" name="Group 5"/>
          <p:cNvGrpSpPr>
            <a:grpSpLocks/>
          </p:cNvGrpSpPr>
          <p:nvPr/>
        </p:nvGrpSpPr>
        <p:grpSpPr bwMode="auto">
          <a:xfrm>
            <a:off x="2411413" y="660400"/>
            <a:ext cx="930275" cy="579438"/>
            <a:chOff x="1519" y="436"/>
            <a:chExt cx="586" cy="365"/>
          </a:xfrm>
        </p:grpSpPr>
        <p:sp>
          <p:nvSpPr>
            <p:cNvPr id="20495" name="Text Box 6"/>
            <p:cNvSpPr txBox="1">
              <a:spLocks noChangeArrowheads="1"/>
            </p:cNvSpPr>
            <p:nvPr/>
          </p:nvSpPr>
          <p:spPr bwMode="auto">
            <a:xfrm>
              <a:off x="1519" y="436"/>
              <a:ext cx="40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3200" b="0">
                  <a:solidFill>
                    <a:srgbClr val="0000CC"/>
                  </a:solidFill>
                  <a:latin typeface="Comic Sans MS" pitchFamily="66" charset="0"/>
                </a:rPr>
                <a:t>/</a:t>
              </a:r>
              <a:endParaRPr lang="en-US" sz="3200" b="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  <p:sp>
          <p:nvSpPr>
            <p:cNvPr id="20496" name="Text Box 7"/>
            <p:cNvSpPr txBox="1">
              <a:spLocks noChangeArrowheads="1"/>
            </p:cNvSpPr>
            <p:nvPr/>
          </p:nvSpPr>
          <p:spPr bwMode="auto">
            <a:xfrm>
              <a:off x="1701" y="504"/>
              <a:ext cx="4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2000">
                  <a:solidFill>
                    <a:srgbClr val="0000CC"/>
                  </a:solidFill>
                  <a:latin typeface="Comic Sans MS" pitchFamily="66" charset="0"/>
                </a:rPr>
                <a:t>:9</a:t>
              </a:r>
              <a:endParaRPr lang="en-US" sz="200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</p:grp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3419475" y="1406525"/>
            <a:ext cx="547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Çka fitohet kur ana e </a:t>
            </a:r>
            <a:r>
              <a:rPr lang="en-US" b="0" u="sng">
                <a:latin typeface="Comic Sans MS" pitchFamily="66" charset="0"/>
              </a:rPr>
              <a:t>mjatë</a:t>
            </a:r>
            <a:r>
              <a:rPr lang="en-US" b="0">
                <a:latin typeface="Comic Sans MS" pitchFamily="66" charset="0"/>
              </a:rPr>
              <a:t> pjesohte me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 9 </a:t>
            </a:r>
            <a:r>
              <a:rPr lang="hr-HR" b="0">
                <a:latin typeface="Comic Sans MS" pitchFamily="66" charset="0"/>
              </a:rPr>
              <a:t>?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1114425" y="1341438"/>
            <a:ext cx="64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x =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45095" name="Text Box 39"/>
          <p:cNvSpPr txBox="1">
            <a:spLocks noChangeArrowheads="1"/>
          </p:cNvSpPr>
          <p:nvPr/>
        </p:nvSpPr>
        <p:spPr bwMode="auto">
          <a:xfrm>
            <a:off x="3132138" y="1773238"/>
            <a:ext cx="56880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Çka fitohet nëse kur ana e </a:t>
            </a:r>
            <a:r>
              <a:rPr lang="en-US" b="0" u="sng">
                <a:latin typeface="Comic Sans MS" pitchFamily="66" charset="0"/>
              </a:rPr>
              <a:t>djathtë</a:t>
            </a:r>
            <a:r>
              <a:rPr lang="en-US" b="0">
                <a:latin typeface="Comic Sans MS" pitchFamily="66" charset="0"/>
              </a:rPr>
              <a:t> e pjestojmë me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 9 </a:t>
            </a:r>
            <a:r>
              <a:rPr lang="hr-HR" b="0">
                <a:latin typeface="Comic Sans MS" pitchFamily="66" charset="0"/>
              </a:rPr>
              <a:t>?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45096" name="Text Box 40"/>
          <p:cNvSpPr txBox="1">
            <a:spLocks noChangeArrowheads="1"/>
          </p:cNvSpPr>
          <p:nvPr/>
        </p:nvSpPr>
        <p:spPr bwMode="auto">
          <a:xfrm>
            <a:off x="1690688" y="1341438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6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45098" name="Rectangle 42"/>
          <p:cNvSpPr>
            <a:spLocks noChangeArrowheads="1"/>
          </p:cNvSpPr>
          <p:nvPr/>
        </p:nvSpPr>
        <p:spPr bwMode="auto">
          <a:xfrm>
            <a:off x="1042988" y="1341438"/>
            <a:ext cx="1081087" cy="43180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45099" name="Text Box 43"/>
          <p:cNvSpPr txBox="1">
            <a:spLocks noChangeArrowheads="1"/>
          </p:cNvSpPr>
          <p:nvPr/>
        </p:nvSpPr>
        <p:spPr bwMode="auto">
          <a:xfrm>
            <a:off x="827088" y="2205038"/>
            <a:ext cx="4824412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b="0">
                <a:latin typeface="Comic Sans MS" pitchFamily="66" charset="0"/>
              </a:rPr>
              <a:t>Këtë barazim kemi pasur mundësi ta zgjidhim duke pyetur:</a:t>
            </a:r>
          </a:p>
          <a:p>
            <a:endParaRPr lang="hr-HR" sz="600" b="0">
              <a:latin typeface="Comic Sans MS" pitchFamily="66" charset="0"/>
            </a:endParaRPr>
          </a:p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9</a:t>
            </a:r>
            <a:r>
              <a:rPr lang="en-US" sz="2000">
                <a:solidFill>
                  <a:srgbClr val="0000CC"/>
                </a:solidFill>
                <a:latin typeface="Comic Sans MS" pitchFamily="66" charset="0"/>
              </a:rPr>
              <a:t>·</a:t>
            </a:r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__ = 54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  <a:p>
            <a:endParaRPr lang="hr-HR" sz="1000" b="0">
              <a:latin typeface="Comic Sans MS" pitchFamily="66" charset="0"/>
            </a:endParaRPr>
          </a:p>
          <a:p>
            <a:r>
              <a:rPr lang="hr-HR" b="0">
                <a:latin typeface="Comic Sans MS" pitchFamily="66" charset="0"/>
              </a:rPr>
              <a:t>Cilin numër duhet ta shënojmë ne vend të vijës?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45100" name="Text Box 44"/>
          <p:cNvSpPr txBox="1">
            <a:spLocks noChangeArrowheads="1"/>
          </p:cNvSpPr>
          <p:nvPr/>
        </p:nvSpPr>
        <p:spPr bwMode="auto">
          <a:xfrm>
            <a:off x="1084263" y="2816225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r-HR" sz="2000">
                <a:solidFill>
                  <a:srgbClr val="FF0000"/>
                </a:solidFill>
                <a:latin typeface="Comic Sans MS" pitchFamily="66" charset="0"/>
              </a:rPr>
              <a:t>6</a:t>
            </a:r>
            <a:endParaRPr lang="en-US" sz="2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5101" name="Text Box 45"/>
          <p:cNvSpPr txBox="1">
            <a:spLocks noChangeArrowheads="1"/>
          </p:cNvSpPr>
          <p:nvPr/>
        </p:nvSpPr>
        <p:spPr bwMode="auto">
          <a:xfrm>
            <a:off x="3419475" y="1052513"/>
            <a:ext cx="4537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Me këtë barazimi është zgjedhur</a:t>
            </a:r>
            <a:r>
              <a:rPr lang="hr-HR" b="0">
                <a:latin typeface="Comic Sans MS" pitchFamily="66" charset="0"/>
              </a:rPr>
              <a:t>!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45113" name="Text Box 57"/>
          <p:cNvSpPr txBox="1">
            <a:spLocks noChangeArrowheads="1"/>
          </p:cNvSpPr>
          <p:nvPr/>
        </p:nvSpPr>
        <p:spPr bwMode="auto">
          <a:xfrm>
            <a:off x="1042988" y="4124325"/>
            <a:ext cx="4176712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b="0">
                <a:latin typeface="Comic Sans MS" pitchFamily="66" charset="0"/>
              </a:rPr>
              <a:t>Të dy mënyrat na sjellin në zgjidhje të barazimit!</a:t>
            </a:r>
            <a:endParaRPr lang="en-US" b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450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45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45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45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1000"/>
                                        <p:tgtEl>
                                          <p:spTgt spid="45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1000"/>
                                        <p:tgtEl>
                                          <p:spTgt spid="45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1000"/>
                                        <p:tgtEl>
                                          <p:spTgt spid="45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/>
      <p:bldP spid="45060" grpId="0"/>
      <p:bldP spid="45064" grpId="0"/>
      <p:bldP spid="45065" grpId="0"/>
      <p:bldP spid="45095" grpId="0"/>
      <p:bldP spid="45096" grpId="0"/>
      <p:bldP spid="45098" grpId="0" animBg="1"/>
      <p:bldP spid="45099" grpId="0"/>
      <p:bldP spid="45100" grpId="0"/>
      <p:bldP spid="45101" grpId="0"/>
      <p:bldP spid="451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395288" y="404813"/>
            <a:ext cx="4752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u="sng">
                <a:latin typeface="Comic Sans MS" pitchFamily="66" charset="0"/>
              </a:rPr>
              <a:t>Çka janë barazimet</a:t>
            </a:r>
            <a:r>
              <a:rPr lang="hr-HR" sz="2000" u="sng">
                <a:latin typeface="Comic Sans MS" pitchFamily="66" charset="0"/>
              </a:rPr>
              <a:t>?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8496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Përgjigjen do ta gjejmë tek këta </a:t>
            </a:r>
            <a:r>
              <a:rPr lang="en-US" b="0" u="sng">
                <a:latin typeface="Comic Sans MS" pitchFamily="66" charset="0"/>
              </a:rPr>
              <a:t>shembuj të barazimeve: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828675" y="1557338"/>
            <a:ext cx="4606925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35200" algn="r"/>
                <a:tab pos="2511425" algn="ctr"/>
                <a:tab pos="2786063" algn="l"/>
              </a:tabLst>
            </a:pPr>
            <a:r>
              <a:rPr lang="hr-HR">
                <a:solidFill>
                  <a:srgbClr val="FF0000"/>
                </a:solidFill>
                <a:latin typeface="Comic Sans MS" pitchFamily="66" charset="0"/>
              </a:rPr>
              <a:t>	3x	=	27</a:t>
            </a:r>
          </a:p>
          <a:p>
            <a:pPr>
              <a:tabLst>
                <a:tab pos="2235200" algn="r"/>
                <a:tab pos="2511425" algn="ctr"/>
                <a:tab pos="2786063" algn="l"/>
              </a:tabLst>
            </a:pPr>
            <a:endParaRPr lang="hr-HR" sz="60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tabLst>
                <a:tab pos="2235200" algn="r"/>
                <a:tab pos="2511425" algn="ctr"/>
                <a:tab pos="2786063" algn="l"/>
              </a:tabLst>
            </a:pPr>
            <a:r>
              <a:rPr lang="hr-HR">
                <a:solidFill>
                  <a:srgbClr val="FF0000"/>
                </a:solidFill>
                <a:latin typeface="Comic Sans MS" pitchFamily="66" charset="0"/>
              </a:rPr>
              <a:t>	5-y	=	12</a:t>
            </a:r>
          </a:p>
          <a:p>
            <a:pPr>
              <a:tabLst>
                <a:tab pos="2235200" algn="r"/>
                <a:tab pos="2511425" algn="ctr"/>
                <a:tab pos="2786063" algn="l"/>
              </a:tabLst>
            </a:pPr>
            <a:endParaRPr lang="hr-HR" sz="600">
              <a:solidFill>
                <a:srgbClr val="FF0000"/>
              </a:solidFill>
            </a:endParaRPr>
          </a:p>
          <a:p>
            <a:pPr>
              <a:tabLst>
                <a:tab pos="2235200" algn="r"/>
                <a:tab pos="2511425" algn="ctr"/>
                <a:tab pos="2786063" algn="l"/>
              </a:tabLst>
            </a:pPr>
            <a:r>
              <a:rPr lang="hr-HR">
                <a:solidFill>
                  <a:srgbClr val="FF0000"/>
                </a:solidFill>
                <a:latin typeface="Comic Sans MS" pitchFamily="66" charset="0"/>
              </a:rPr>
              <a:t>	6a-4	=	-a+23</a:t>
            </a:r>
          </a:p>
          <a:p>
            <a:pPr>
              <a:tabLst>
                <a:tab pos="2235200" algn="r"/>
                <a:tab pos="2511425" algn="ctr"/>
                <a:tab pos="2786063" algn="l"/>
              </a:tabLst>
            </a:pPr>
            <a:endParaRPr lang="hr-HR" sz="600">
              <a:solidFill>
                <a:srgbClr val="FF0000"/>
              </a:solidFill>
            </a:endParaRPr>
          </a:p>
          <a:p>
            <a:pPr>
              <a:tabLst>
                <a:tab pos="2235200" algn="r"/>
                <a:tab pos="2511425" algn="ctr"/>
                <a:tab pos="2786063" algn="l"/>
              </a:tabLst>
            </a:pPr>
            <a:r>
              <a:rPr lang="hr-HR">
                <a:solidFill>
                  <a:srgbClr val="FF0000"/>
                </a:solidFill>
                <a:latin typeface="Comic Sans MS" pitchFamily="66" charset="0"/>
              </a:rPr>
              <a:t>	2-6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·</a:t>
            </a:r>
            <a:r>
              <a:rPr lang="hr-HR">
                <a:solidFill>
                  <a:srgbClr val="FF0000"/>
                </a:solidFill>
                <a:latin typeface="Comic Sans MS" pitchFamily="66" charset="0"/>
              </a:rPr>
              <a:t>(-3k+2)	=	5-k</a:t>
            </a:r>
          </a:p>
          <a:p>
            <a:pPr>
              <a:tabLst>
                <a:tab pos="2235200" algn="r"/>
                <a:tab pos="2511425" algn="ctr"/>
                <a:tab pos="2786063" algn="l"/>
              </a:tabLst>
            </a:pPr>
            <a:endParaRPr lang="hr-HR" sz="600">
              <a:solidFill>
                <a:srgbClr val="FF0000"/>
              </a:solidFill>
            </a:endParaRPr>
          </a:p>
          <a:p>
            <a:pPr>
              <a:tabLst>
                <a:tab pos="2235200" algn="r"/>
                <a:tab pos="2511425" algn="ctr"/>
                <a:tab pos="2786063" algn="l"/>
              </a:tabLst>
            </a:pPr>
            <a:r>
              <a:rPr lang="hr-HR">
                <a:solidFill>
                  <a:srgbClr val="FF0000"/>
                </a:solidFill>
                <a:latin typeface="Comic Sans MS" pitchFamily="66" charset="0"/>
              </a:rPr>
              <a:t>	0.7	=	2x-5.3</a:t>
            </a:r>
          </a:p>
          <a:p>
            <a:pPr>
              <a:tabLst>
                <a:tab pos="2235200" algn="r"/>
                <a:tab pos="2511425" algn="ctr"/>
                <a:tab pos="2786063" algn="l"/>
              </a:tabLst>
            </a:pPr>
            <a:r>
              <a:rPr lang="hr-HR">
                <a:solidFill>
                  <a:srgbClr val="FF0000"/>
                </a:solidFill>
                <a:latin typeface="Comic Sans MS" pitchFamily="66" charset="0"/>
              </a:rPr>
              <a:t>		...</a:t>
            </a:r>
            <a:endParaRPr lang="en-US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323850" y="3789363"/>
            <a:ext cx="8496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A mund të vëreni se çka kanë të përbashkët  këta shembuj</a:t>
            </a:r>
            <a:r>
              <a:rPr lang="hr-HR" b="0">
                <a:latin typeface="Comic Sans MS" pitchFamily="66" charset="0"/>
              </a:rPr>
              <a:t>?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323850" y="4370388"/>
            <a:ext cx="244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Çdo barazim</a:t>
            </a:r>
            <a:r>
              <a:rPr lang="hr-HR">
                <a:solidFill>
                  <a:srgbClr val="FF0000"/>
                </a:solidFill>
                <a:latin typeface="Comic Sans MS" pitchFamily="66" charset="0"/>
              </a:rPr>
              <a:t>:</a:t>
            </a:r>
            <a:endParaRPr lang="en-US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2484438" y="4370388"/>
            <a:ext cx="4895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>
                <a:solidFill>
                  <a:srgbClr val="FF0000"/>
                </a:solidFill>
                <a:latin typeface="Comic Sans MS" pitchFamily="66" charset="0"/>
              </a:rPr>
              <a:t>-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ka ndryshore</a:t>
            </a:r>
            <a:r>
              <a:rPr lang="hr-HR">
                <a:solidFill>
                  <a:srgbClr val="FF0000"/>
                </a:solidFill>
                <a:latin typeface="Comic Sans MS" pitchFamily="66" charset="0"/>
              </a:rPr>
              <a:t> (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të panjohur</a:t>
            </a:r>
            <a:r>
              <a:rPr lang="hr-HR">
                <a:solidFill>
                  <a:srgbClr val="FF0000"/>
                </a:solidFill>
                <a:latin typeface="Comic Sans MS" pitchFamily="66" charset="0"/>
              </a:rPr>
              <a:t>)</a:t>
            </a:r>
            <a:endParaRPr lang="en-US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2484438" y="4730750"/>
            <a:ext cx="3671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>
                <a:solidFill>
                  <a:srgbClr val="FF0000"/>
                </a:solidFill>
                <a:latin typeface="Comic Sans MS" pitchFamily="66" charset="0"/>
              </a:rPr>
              <a:t>-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ka shenjën e barazisë</a:t>
            </a:r>
            <a:r>
              <a:rPr lang="hr-HR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“</a:t>
            </a:r>
            <a:r>
              <a:rPr lang="hr-HR">
                <a:solidFill>
                  <a:srgbClr val="FF0000"/>
                </a:solidFill>
                <a:latin typeface="Comic Sans MS" pitchFamily="66" charset="0"/>
              </a:rPr>
              <a:t>=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“</a:t>
            </a: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2484438" y="5091113"/>
            <a:ext cx="6264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61938" algn="l"/>
              </a:tabLst>
            </a:pPr>
            <a:r>
              <a:rPr lang="hr-HR">
                <a:solidFill>
                  <a:srgbClr val="FF0000"/>
                </a:solidFill>
                <a:latin typeface="Comic Sans MS" pitchFamily="66" charset="0"/>
              </a:rPr>
              <a:t>-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edhe majtas edhe djathtas ka shprehje algjebrike ose numerike</a:t>
            </a:r>
            <a:r>
              <a:rPr lang="hr-HR">
                <a:solidFill>
                  <a:srgbClr val="FF0000"/>
                </a:solidFill>
                <a:latin typeface="Comic Sans MS" pitchFamily="66" charset="0"/>
              </a:rPr>
              <a:t> .</a:t>
            </a:r>
            <a:endParaRPr lang="en-US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597" name="Rectangle 13"/>
          <p:cNvSpPr>
            <a:spLocks noChangeArrowheads="1"/>
          </p:cNvSpPr>
          <p:nvPr/>
        </p:nvSpPr>
        <p:spPr bwMode="auto">
          <a:xfrm>
            <a:off x="250825" y="4292600"/>
            <a:ext cx="8281988" cy="15843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pic>
        <p:nvPicPr>
          <p:cNvPr id="67604" name="Picture 20" descr="simbol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219075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7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7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67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7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decel="100000" fill="hold"/>
                                        <p:tgtEl>
                                          <p:spTgt spid="67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1000"/>
                                        <p:tgtEl>
                                          <p:spTgt spid="67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7" grpId="0"/>
      <p:bldP spid="67588" grpId="0"/>
      <p:bldP spid="67589" grpId="0"/>
      <p:bldP spid="67590" grpId="0"/>
      <p:bldP spid="67591" grpId="0"/>
      <p:bldP spid="67592" grpId="0"/>
      <p:bldP spid="67593" grpId="0"/>
      <p:bldP spid="6759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6192837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Në lidhje me këto barazime na kanë mbetur edhe disa detaje pa shtjelluar, por para saj</a:t>
            </a:r>
            <a:r>
              <a:rPr lang="sq-AL" b="0">
                <a:latin typeface="Comic Sans MS" pitchFamily="66" charset="0"/>
              </a:rPr>
              <a:t>ë</a:t>
            </a:r>
            <a:r>
              <a:rPr lang="en-US" b="0">
                <a:latin typeface="Comic Sans MS" pitchFamily="66" charset="0"/>
              </a:rPr>
              <a:t> të kontrollojmë se sa keni kuptuar nga shembujt e deritanishëm.</a:t>
            </a:r>
            <a:r>
              <a:rPr lang="hr-HR" b="0">
                <a:latin typeface="Comic Sans MS" pitchFamily="66" charset="0"/>
              </a:rPr>
              <a:t> </a:t>
            </a:r>
            <a:endParaRPr lang="en-US" b="0">
              <a:latin typeface="Comic Sans MS" pitchFamily="66" charset="0"/>
            </a:endParaRPr>
          </a:p>
          <a:p>
            <a:r>
              <a:rPr lang="en-US" b="0">
                <a:latin typeface="Comic Sans MS" pitchFamily="66" charset="0"/>
              </a:rPr>
              <a:t>Tani hap</a:t>
            </a:r>
            <a:r>
              <a:rPr lang="sq-AL" b="0">
                <a:latin typeface="Comic Sans MS" pitchFamily="66" charset="0"/>
              </a:rPr>
              <a:t>ni</a:t>
            </a:r>
            <a:r>
              <a:rPr lang="en-US" b="0">
                <a:latin typeface="Comic Sans MS" pitchFamily="66" charset="0"/>
              </a:rPr>
              <a:t> fletore</a:t>
            </a:r>
            <a:r>
              <a:rPr lang="sq-AL" b="0">
                <a:latin typeface="Comic Sans MS" pitchFamily="66" charset="0"/>
              </a:rPr>
              <a:t>t</a:t>
            </a:r>
            <a:r>
              <a:rPr lang="en-US" b="0">
                <a:latin typeface="Comic Sans MS" pitchFamily="66" charset="0"/>
              </a:rPr>
              <a:t> dhe shëno</a:t>
            </a:r>
            <a:r>
              <a:rPr lang="sq-AL" b="0">
                <a:latin typeface="Comic Sans MS" pitchFamily="66" charset="0"/>
              </a:rPr>
              <a:t>ni</a:t>
            </a:r>
            <a:r>
              <a:rPr lang="en-US" b="0">
                <a:latin typeface="Comic Sans MS" pitchFamily="66" charset="0"/>
              </a:rPr>
              <a:t> detyra e mëposhtme dhe në mënyr</a:t>
            </a:r>
            <a:r>
              <a:rPr lang="sq-AL" b="0">
                <a:latin typeface="Comic Sans MS" pitchFamily="66" charset="0"/>
              </a:rPr>
              <a:t>ë</a:t>
            </a:r>
            <a:r>
              <a:rPr lang="en-US" b="0">
                <a:latin typeface="Comic Sans MS" pitchFamily="66" charset="0"/>
              </a:rPr>
              <a:t> të pamvarur t’i zgj</a:t>
            </a:r>
            <a:r>
              <a:rPr lang="sq-AL" b="0">
                <a:latin typeface="Comic Sans MS" pitchFamily="66" charset="0"/>
              </a:rPr>
              <a:t>i</a:t>
            </a:r>
            <a:r>
              <a:rPr lang="en-US" b="0">
                <a:latin typeface="Comic Sans MS" pitchFamily="66" charset="0"/>
              </a:rPr>
              <a:t>dhni!</a:t>
            </a:r>
            <a:r>
              <a:rPr lang="sq-AL" b="0">
                <a:latin typeface="Comic Sans MS" pitchFamily="66" charset="0"/>
              </a:rPr>
              <a:t> </a:t>
            </a:r>
            <a:r>
              <a:rPr lang="en-US" b="0">
                <a:latin typeface="Comic Sans MS" pitchFamily="66" charset="0"/>
              </a:rPr>
              <a:t>Pas saj do të vazhdojmë me prezantim</a:t>
            </a:r>
            <a:r>
              <a:rPr lang="sq-AL" b="0">
                <a:latin typeface="Comic Sans MS" pitchFamily="66" charset="0"/>
              </a:rPr>
              <a:t>et</a:t>
            </a:r>
            <a:r>
              <a:rPr lang="en-US" b="0">
                <a:latin typeface="Comic Sans MS" pitchFamily="66" charset="0"/>
              </a:rPr>
              <a:t> e mëtutjeshëm</a:t>
            </a:r>
            <a:r>
              <a:rPr lang="hr-HR" b="0">
                <a:latin typeface="Comic Sans MS" pitchFamily="66" charset="0"/>
              </a:rPr>
              <a:t>.</a:t>
            </a:r>
          </a:p>
          <a:p>
            <a:r>
              <a:rPr lang="en-US" b="0">
                <a:latin typeface="Comic Sans MS" pitchFamily="66" charset="0"/>
              </a:rPr>
              <a:t>Në prezantimin e ardhshëm do t’ju paraqiten rezultatet</a:t>
            </a:r>
            <a:endParaRPr lang="hr-HR" b="0">
              <a:latin typeface="Comic Sans MS" pitchFamily="66" charset="0"/>
            </a:endParaRPr>
          </a:p>
          <a:p>
            <a:r>
              <a:rPr lang="hr-HR" b="0">
                <a:latin typeface="Comic Sans MS" pitchFamily="66" charset="0"/>
              </a:rPr>
              <a:t>(</a:t>
            </a:r>
            <a:r>
              <a:rPr lang="en-US" b="0">
                <a:latin typeface="Comic Sans MS" pitchFamily="66" charset="0"/>
              </a:rPr>
              <a:t>që të kontrolloni se a keni punuar mirë</a:t>
            </a:r>
            <a:r>
              <a:rPr lang="hr-HR" b="0">
                <a:latin typeface="Comic Sans MS" pitchFamily="66" charset="0"/>
              </a:rPr>
              <a:t>), </a:t>
            </a:r>
            <a:r>
              <a:rPr lang="en-US" b="0">
                <a:latin typeface="Comic Sans MS" pitchFamily="66" charset="0"/>
              </a:rPr>
              <a:t>kurse pas saj vazhdojmë të shtjellojmë  detaje të tjera </a:t>
            </a:r>
            <a:r>
              <a:rPr lang="hr-HR" b="0">
                <a:latin typeface="Comic Sans MS" pitchFamily="66" charset="0"/>
              </a:rPr>
              <a:t>...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539750" y="3500438"/>
            <a:ext cx="37449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hr-HR" b="0">
                <a:latin typeface="Comic Sans MS" pitchFamily="66" charset="0"/>
              </a:rPr>
              <a:t>1.) </a:t>
            </a:r>
            <a:r>
              <a:rPr lang="en-US" b="0">
                <a:latin typeface="Comic Sans MS" pitchFamily="66" charset="0"/>
              </a:rPr>
              <a:t>Të zgjidhen barazimet</a:t>
            </a:r>
            <a:r>
              <a:rPr lang="hr-HR" b="0">
                <a:latin typeface="Comic Sans MS" pitchFamily="66" charset="0"/>
              </a:rPr>
              <a:t>:</a:t>
            </a:r>
          </a:p>
          <a:p>
            <a:pPr marL="342900" indent="-342900"/>
            <a:endParaRPr lang="hr-HR" sz="1000" b="0">
              <a:latin typeface="Comic Sans MS" pitchFamily="66" charset="0"/>
            </a:endParaRP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900113" y="3716338"/>
            <a:ext cx="2016125" cy="316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endParaRPr lang="hr-HR" sz="1000" b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AutoNum type="alphaLcParenR"/>
            </a:pPr>
            <a:r>
              <a:rPr lang="hr-HR" b="0">
                <a:latin typeface="Comic Sans MS" pitchFamily="66" charset="0"/>
              </a:rPr>
              <a:t>9 x = 45</a:t>
            </a:r>
          </a:p>
          <a:p>
            <a:pPr marL="342900" indent="-342900">
              <a:spcBef>
                <a:spcPct val="20000"/>
              </a:spcBef>
              <a:buFontTx/>
              <a:buAutoNum type="alphaLcParenR"/>
            </a:pPr>
            <a:r>
              <a:rPr lang="hr-HR" b="0">
                <a:latin typeface="Comic Sans MS" pitchFamily="66" charset="0"/>
              </a:rPr>
              <a:t>27 x = 18</a:t>
            </a:r>
          </a:p>
          <a:p>
            <a:pPr marL="342900" indent="-342900">
              <a:spcBef>
                <a:spcPct val="20000"/>
              </a:spcBef>
              <a:buFontTx/>
              <a:buAutoNum type="alphaLcParenR"/>
            </a:pPr>
            <a:r>
              <a:rPr lang="hr-HR" b="0">
                <a:latin typeface="Comic Sans MS" pitchFamily="66" charset="0"/>
              </a:rPr>
              <a:t>8 x = 51</a:t>
            </a:r>
          </a:p>
          <a:p>
            <a:pPr marL="342900" indent="-342900">
              <a:spcBef>
                <a:spcPct val="20000"/>
              </a:spcBef>
              <a:buFontTx/>
              <a:buAutoNum type="alphaLcParenR"/>
            </a:pPr>
            <a:r>
              <a:rPr lang="hr-HR" b="0">
                <a:latin typeface="Comic Sans MS" pitchFamily="66" charset="0"/>
              </a:rPr>
              <a:t>4 x = 42</a:t>
            </a:r>
          </a:p>
          <a:p>
            <a:pPr marL="342900" indent="-342900">
              <a:spcBef>
                <a:spcPct val="20000"/>
              </a:spcBef>
              <a:buFontTx/>
              <a:buAutoNum type="alphaLcParenR"/>
            </a:pPr>
            <a:r>
              <a:rPr lang="hr-HR" b="0">
                <a:latin typeface="Comic Sans MS" pitchFamily="66" charset="0"/>
              </a:rPr>
              <a:t>6 x = 48</a:t>
            </a:r>
          </a:p>
          <a:p>
            <a:pPr marL="342900" indent="-342900">
              <a:spcBef>
                <a:spcPct val="20000"/>
              </a:spcBef>
              <a:buFontTx/>
              <a:buAutoNum type="alphaLcParenR"/>
            </a:pPr>
            <a:r>
              <a:rPr lang="hr-HR" b="0">
                <a:latin typeface="Comic Sans MS" pitchFamily="66" charset="0"/>
              </a:rPr>
              <a:t>56 x = 49</a:t>
            </a:r>
          </a:p>
          <a:p>
            <a:pPr marL="342900" indent="-342900">
              <a:spcBef>
                <a:spcPct val="20000"/>
              </a:spcBef>
              <a:buFontTx/>
              <a:buAutoNum type="alphaLcParenR"/>
            </a:pPr>
            <a:r>
              <a:rPr lang="hr-HR" b="0">
                <a:latin typeface="Comic Sans MS" pitchFamily="66" charset="0"/>
              </a:rPr>
              <a:t>6 x = 51</a:t>
            </a:r>
          </a:p>
          <a:p>
            <a:pPr marL="342900" indent="-342900">
              <a:spcBef>
                <a:spcPct val="20000"/>
              </a:spcBef>
              <a:buFontTx/>
              <a:buAutoNum type="alphaLcParenR"/>
            </a:pPr>
            <a:r>
              <a:rPr lang="hr-HR" b="0">
                <a:latin typeface="Comic Sans MS" pitchFamily="66" charset="0"/>
              </a:rPr>
              <a:t>3 x = 1</a:t>
            </a:r>
          </a:p>
          <a:p>
            <a:pPr marL="342900" indent="-342900">
              <a:buFontTx/>
              <a:buAutoNum type="alphaLcParenR"/>
            </a:pPr>
            <a:endParaRPr lang="en-US" b="0">
              <a:latin typeface="Comic Sans MS" pitchFamily="66" charset="0"/>
            </a:endParaRPr>
          </a:p>
        </p:txBody>
      </p:sp>
      <p:grpSp>
        <p:nvGrpSpPr>
          <p:cNvPr id="46138" name="Group 58"/>
          <p:cNvGrpSpPr>
            <a:grpSpLocks/>
          </p:cNvGrpSpPr>
          <p:nvPr/>
        </p:nvGrpSpPr>
        <p:grpSpPr bwMode="auto">
          <a:xfrm>
            <a:off x="6732588" y="260350"/>
            <a:ext cx="2303462" cy="6451600"/>
            <a:chOff x="4241" y="164"/>
            <a:chExt cx="1451" cy="4064"/>
          </a:xfrm>
        </p:grpSpPr>
        <p:grpSp>
          <p:nvGrpSpPr>
            <p:cNvPr id="21510" name="Group 32"/>
            <p:cNvGrpSpPr>
              <a:grpSpLocks/>
            </p:cNvGrpSpPr>
            <p:nvPr/>
          </p:nvGrpSpPr>
          <p:grpSpPr bwMode="auto">
            <a:xfrm>
              <a:off x="4422" y="245"/>
              <a:ext cx="1270" cy="3983"/>
              <a:chOff x="567" y="245"/>
              <a:chExt cx="1270" cy="3983"/>
            </a:xfrm>
          </p:grpSpPr>
          <p:sp>
            <p:nvSpPr>
              <p:cNvPr id="21512" name="Text Box 33"/>
              <p:cNvSpPr txBox="1">
                <a:spLocks noChangeArrowheads="1"/>
              </p:cNvSpPr>
              <p:nvPr/>
            </p:nvSpPr>
            <p:spPr bwMode="auto">
              <a:xfrm>
                <a:off x="567" y="245"/>
                <a:ext cx="86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342900" indent="-342900"/>
                <a:r>
                  <a:rPr lang="en-US" b="0">
                    <a:latin typeface="Comic Sans MS" pitchFamily="66" charset="0"/>
                  </a:rPr>
                  <a:t>Zgjidhjet</a:t>
                </a:r>
                <a:r>
                  <a:rPr lang="hr-HR" b="0">
                    <a:latin typeface="Comic Sans MS" pitchFamily="66" charset="0"/>
                  </a:rPr>
                  <a:t>:</a:t>
                </a:r>
              </a:p>
              <a:p>
                <a:pPr marL="342900" indent="-342900"/>
                <a:endParaRPr lang="hr-HR" sz="1000" b="0">
                  <a:latin typeface="Comic Sans MS" pitchFamily="66" charset="0"/>
                </a:endParaRPr>
              </a:p>
            </p:txBody>
          </p:sp>
          <p:sp>
            <p:nvSpPr>
              <p:cNvPr id="21513" name="Text Box 34"/>
              <p:cNvSpPr txBox="1">
                <a:spLocks noChangeArrowheads="1"/>
              </p:cNvSpPr>
              <p:nvPr/>
            </p:nvSpPr>
            <p:spPr bwMode="auto">
              <a:xfrm>
                <a:off x="567" y="573"/>
                <a:ext cx="1270" cy="3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342900" indent="-342900"/>
                <a:endParaRPr lang="hr-HR" sz="1000" b="0">
                  <a:latin typeface="Comic Sans MS" pitchFamily="66" charset="0"/>
                </a:endParaRPr>
              </a:p>
              <a:p>
                <a:pPr marL="342900" indent="-342900">
                  <a:spcBef>
                    <a:spcPct val="20000"/>
                  </a:spcBef>
                  <a:buFontTx/>
                  <a:buAutoNum type="alphaLcParenR"/>
                </a:pPr>
                <a:r>
                  <a:rPr lang="hr-HR" b="0">
                    <a:latin typeface="Comic Sans MS" pitchFamily="66" charset="0"/>
                  </a:rPr>
                  <a:t>x = 5</a:t>
                </a:r>
              </a:p>
              <a:p>
                <a:pPr marL="342900" indent="-342900">
                  <a:spcBef>
                    <a:spcPct val="20000"/>
                  </a:spcBef>
                  <a:buFontTx/>
                  <a:buAutoNum type="alphaLcParenR"/>
                </a:pPr>
                <a:endParaRPr lang="hr-HR" b="0">
                  <a:latin typeface="Comic Sans MS" pitchFamily="66" charset="0"/>
                </a:endParaRPr>
              </a:p>
              <a:p>
                <a:pPr marL="342900" indent="-342900">
                  <a:spcBef>
                    <a:spcPct val="20000"/>
                  </a:spcBef>
                  <a:buFontTx/>
                  <a:buAutoNum type="alphaLcParenR"/>
                </a:pPr>
                <a:r>
                  <a:rPr lang="hr-HR" b="0">
                    <a:latin typeface="Comic Sans MS" pitchFamily="66" charset="0"/>
                  </a:rPr>
                  <a:t>x =  </a:t>
                </a:r>
              </a:p>
              <a:p>
                <a:pPr marL="342900" indent="-342900">
                  <a:spcBef>
                    <a:spcPct val="20000"/>
                  </a:spcBef>
                  <a:buFontTx/>
                  <a:buAutoNum type="alphaLcParenR"/>
                </a:pPr>
                <a:endParaRPr lang="hr-HR" b="0">
                  <a:latin typeface="Comic Sans MS" pitchFamily="66" charset="0"/>
                </a:endParaRPr>
              </a:p>
              <a:p>
                <a:pPr marL="342900" indent="-342900">
                  <a:spcBef>
                    <a:spcPct val="20000"/>
                  </a:spcBef>
                  <a:buFontTx/>
                  <a:buAutoNum type="alphaLcParenR"/>
                </a:pPr>
                <a:r>
                  <a:rPr lang="hr-HR" b="0">
                    <a:latin typeface="Comic Sans MS" pitchFamily="66" charset="0"/>
                  </a:rPr>
                  <a:t>x = </a:t>
                </a:r>
              </a:p>
              <a:p>
                <a:pPr marL="342900" indent="-342900">
                  <a:spcBef>
                    <a:spcPct val="20000"/>
                  </a:spcBef>
                  <a:buFontTx/>
                  <a:buAutoNum type="alphaLcParenR"/>
                </a:pPr>
                <a:endParaRPr lang="hr-HR" b="0">
                  <a:latin typeface="Comic Sans MS" pitchFamily="66" charset="0"/>
                </a:endParaRPr>
              </a:p>
              <a:p>
                <a:pPr marL="342900" indent="-342900">
                  <a:spcBef>
                    <a:spcPct val="20000"/>
                  </a:spcBef>
                  <a:buFontTx/>
                  <a:buAutoNum type="alphaLcParenR"/>
                </a:pPr>
                <a:r>
                  <a:rPr lang="hr-HR" b="0">
                    <a:latin typeface="Comic Sans MS" pitchFamily="66" charset="0"/>
                  </a:rPr>
                  <a:t>x = </a:t>
                </a:r>
              </a:p>
              <a:p>
                <a:pPr marL="342900" indent="-342900">
                  <a:spcBef>
                    <a:spcPct val="20000"/>
                  </a:spcBef>
                  <a:buFontTx/>
                  <a:buAutoNum type="alphaLcParenR"/>
                </a:pPr>
                <a:endParaRPr lang="hr-HR" b="0">
                  <a:latin typeface="Comic Sans MS" pitchFamily="66" charset="0"/>
                </a:endParaRPr>
              </a:p>
              <a:p>
                <a:pPr marL="342900" indent="-342900">
                  <a:spcBef>
                    <a:spcPct val="20000"/>
                  </a:spcBef>
                  <a:buFontTx/>
                  <a:buAutoNum type="alphaLcParenR"/>
                </a:pPr>
                <a:r>
                  <a:rPr lang="hr-HR" b="0">
                    <a:latin typeface="Comic Sans MS" pitchFamily="66" charset="0"/>
                  </a:rPr>
                  <a:t> x = 8</a:t>
                </a:r>
              </a:p>
              <a:p>
                <a:pPr marL="342900" indent="-342900">
                  <a:spcBef>
                    <a:spcPct val="20000"/>
                  </a:spcBef>
                  <a:buFontTx/>
                  <a:buAutoNum type="alphaLcParenR"/>
                </a:pPr>
                <a:endParaRPr lang="hr-HR" b="0">
                  <a:latin typeface="Comic Sans MS" pitchFamily="66" charset="0"/>
                </a:endParaRPr>
              </a:p>
              <a:p>
                <a:pPr marL="342900" indent="-342900">
                  <a:spcBef>
                    <a:spcPct val="20000"/>
                  </a:spcBef>
                  <a:buFontTx/>
                  <a:buAutoNum type="alphaLcParenR"/>
                </a:pPr>
                <a:r>
                  <a:rPr lang="hr-HR" b="0">
                    <a:latin typeface="Comic Sans MS" pitchFamily="66" charset="0"/>
                  </a:rPr>
                  <a:t>x = </a:t>
                </a:r>
              </a:p>
              <a:p>
                <a:pPr marL="342900" indent="-342900">
                  <a:spcBef>
                    <a:spcPct val="20000"/>
                  </a:spcBef>
                  <a:buFontTx/>
                  <a:buAutoNum type="alphaLcParenR"/>
                </a:pPr>
                <a:endParaRPr lang="hr-HR" b="0">
                  <a:latin typeface="Comic Sans MS" pitchFamily="66" charset="0"/>
                </a:endParaRPr>
              </a:p>
              <a:p>
                <a:pPr marL="342900" indent="-342900">
                  <a:spcBef>
                    <a:spcPct val="20000"/>
                  </a:spcBef>
                  <a:buFontTx/>
                  <a:buAutoNum type="alphaLcParenR"/>
                </a:pPr>
                <a:r>
                  <a:rPr lang="hr-HR" b="0">
                    <a:latin typeface="Comic Sans MS" pitchFamily="66" charset="0"/>
                  </a:rPr>
                  <a:t>x =</a:t>
                </a:r>
              </a:p>
              <a:p>
                <a:pPr marL="342900" indent="-342900">
                  <a:spcBef>
                    <a:spcPct val="20000"/>
                  </a:spcBef>
                  <a:buFontTx/>
                  <a:buAutoNum type="alphaLcParenR"/>
                </a:pPr>
                <a:endParaRPr lang="hr-HR" b="0">
                  <a:latin typeface="Comic Sans MS" pitchFamily="66" charset="0"/>
                </a:endParaRPr>
              </a:p>
              <a:p>
                <a:pPr marL="342900" indent="-342900">
                  <a:spcBef>
                    <a:spcPct val="20000"/>
                  </a:spcBef>
                  <a:buFontTx/>
                  <a:buAutoNum type="alphaLcParenR"/>
                </a:pPr>
                <a:r>
                  <a:rPr lang="hr-HR" b="0">
                    <a:latin typeface="Comic Sans MS" pitchFamily="66" charset="0"/>
                  </a:rPr>
                  <a:t>x = </a:t>
                </a:r>
              </a:p>
              <a:p>
                <a:pPr marL="342900" indent="-342900">
                  <a:spcBef>
                    <a:spcPct val="20000"/>
                  </a:spcBef>
                </a:pPr>
                <a:endParaRPr lang="hr-HR" b="0">
                  <a:latin typeface="Comic Sans MS" pitchFamily="66" charset="0"/>
                </a:endParaRPr>
              </a:p>
              <a:p>
                <a:pPr marL="342900" indent="-342900">
                  <a:buFontTx/>
                  <a:buAutoNum type="alphaLcParenR"/>
                </a:pPr>
                <a:endParaRPr lang="en-US" b="0">
                  <a:latin typeface="Comic Sans MS" pitchFamily="66" charset="0"/>
                </a:endParaRPr>
              </a:p>
            </p:txBody>
          </p:sp>
          <p:grpSp>
            <p:nvGrpSpPr>
              <p:cNvPr id="21514" name="Group 35"/>
              <p:cNvGrpSpPr>
                <a:grpSpLocks/>
              </p:cNvGrpSpPr>
              <p:nvPr/>
            </p:nvGrpSpPr>
            <p:grpSpPr bwMode="auto">
              <a:xfrm>
                <a:off x="1029" y="993"/>
                <a:ext cx="409" cy="469"/>
                <a:chOff x="1156" y="1419"/>
                <a:chExt cx="409" cy="469"/>
              </a:xfrm>
            </p:grpSpPr>
            <p:sp>
              <p:nvSpPr>
                <p:cNvPr id="21533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156" y="1435"/>
                  <a:ext cx="409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hr-HR" b="0">
                      <a:latin typeface="Comic Sans MS" pitchFamily="66" charset="0"/>
                    </a:rPr>
                    <a:t>2</a:t>
                  </a:r>
                  <a:endParaRPr lang="en-US" b="0">
                    <a:latin typeface="Comic Sans MS" pitchFamily="66" charset="0"/>
                  </a:endParaRPr>
                </a:p>
              </p:txBody>
            </p:sp>
            <p:sp>
              <p:nvSpPr>
                <p:cNvPr id="21534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156" y="1657"/>
                  <a:ext cx="409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hr-HR" b="0">
                      <a:latin typeface="Comic Sans MS" pitchFamily="66" charset="0"/>
                    </a:rPr>
                    <a:t>3</a:t>
                  </a:r>
                  <a:endParaRPr lang="en-US" b="0">
                    <a:latin typeface="Comic Sans MS" pitchFamily="66" charset="0"/>
                  </a:endParaRPr>
                </a:p>
              </p:txBody>
            </p:sp>
            <p:sp>
              <p:nvSpPr>
                <p:cNvPr id="21535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1156" y="1419"/>
                  <a:ext cx="409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hr-HR" sz="2400" b="0">
                      <a:latin typeface="Comic Sans MS" pitchFamily="66" charset="0"/>
                    </a:rPr>
                    <a:t>__</a:t>
                  </a:r>
                  <a:endParaRPr lang="en-US" sz="2400" b="0">
                    <a:latin typeface="Comic Sans MS" pitchFamily="66" charset="0"/>
                  </a:endParaRPr>
                </a:p>
              </p:txBody>
            </p:sp>
          </p:grpSp>
          <p:sp>
            <p:nvSpPr>
              <p:cNvPr id="21515" name="Text Box 39"/>
              <p:cNvSpPr txBox="1">
                <a:spLocks noChangeArrowheads="1"/>
              </p:cNvSpPr>
              <p:nvPr/>
            </p:nvSpPr>
            <p:spPr bwMode="auto">
              <a:xfrm>
                <a:off x="974" y="1538"/>
                <a:ext cx="40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hr-HR" b="0">
                    <a:latin typeface="Comic Sans MS" pitchFamily="66" charset="0"/>
                  </a:rPr>
                  <a:t>6</a:t>
                </a:r>
                <a:endParaRPr lang="en-US" b="0">
                  <a:latin typeface="Comic Sans MS" pitchFamily="66" charset="0"/>
                </a:endParaRPr>
              </a:p>
            </p:txBody>
          </p:sp>
          <p:sp>
            <p:nvSpPr>
              <p:cNvPr id="21516" name="Text Box 40"/>
              <p:cNvSpPr txBox="1">
                <a:spLocks noChangeArrowheads="1"/>
              </p:cNvSpPr>
              <p:nvPr/>
            </p:nvSpPr>
            <p:spPr bwMode="auto">
              <a:xfrm>
                <a:off x="1201" y="1435"/>
                <a:ext cx="40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hr-HR" b="0">
                    <a:latin typeface="Comic Sans MS" pitchFamily="66" charset="0"/>
                  </a:rPr>
                  <a:t>3</a:t>
                </a:r>
                <a:endParaRPr lang="en-US" b="0">
                  <a:latin typeface="Comic Sans MS" pitchFamily="66" charset="0"/>
                </a:endParaRPr>
              </a:p>
            </p:txBody>
          </p:sp>
          <p:sp>
            <p:nvSpPr>
              <p:cNvPr id="21517" name="Text Box 41"/>
              <p:cNvSpPr txBox="1">
                <a:spLocks noChangeArrowheads="1"/>
              </p:cNvSpPr>
              <p:nvPr/>
            </p:nvSpPr>
            <p:spPr bwMode="auto">
              <a:xfrm>
                <a:off x="1201" y="1657"/>
                <a:ext cx="40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hr-HR" b="0">
                    <a:latin typeface="Comic Sans MS" pitchFamily="66" charset="0"/>
                  </a:rPr>
                  <a:t>8</a:t>
                </a:r>
                <a:endParaRPr lang="en-US" b="0">
                  <a:latin typeface="Comic Sans MS" pitchFamily="66" charset="0"/>
                </a:endParaRPr>
              </a:p>
            </p:txBody>
          </p:sp>
          <p:sp>
            <p:nvSpPr>
              <p:cNvPr id="21518" name="Text Box 42"/>
              <p:cNvSpPr txBox="1">
                <a:spLocks noChangeArrowheads="1"/>
              </p:cNvSpPr>
              <p:nvPr/>
            </p:nvSpPr>
            <p:spPr bwMode="auto">
              <a:xfrm>
                <a:off x="1201" y="1419"/>
                <a:ext cx="40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hr-HR" sz="2400" b="0">
                    <a:latin typeface="Comic Sans MS" pitchFamily="66" charset="0"/>
                  </a:rPr>
                  <a:t>__</a:t>
                </a:r>
                <a:endParaRPr lang="en-US" sz="2400" b="0">
                  <a:latin typeface="Comic Sans MS" pitchFamily="66" charset="0"/>
                </a:endParaRPr>
              </a:p>
            </p:txBody>
          </p:sp>
          <p:sp>
            <p:nvSpPr>
              <p:cNvPr id="21519" name="Text Box 43"/>
              <p:cNvSpPr txBox="1">
                <a:spLocks noChangeArrowheads="1"/>
              </p:cNvSpPr>
              <p:nvPr/>
            </p:nvSpPr>
            <p:spPr bwMode="auto">
              <a:xfrm>
                <a:off x="1020" y="2675"/>
                <a:ext cx="40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hr-HR" b="0">
                    <a:latin typeface="Comic Sans MS" pitchFamily="66" charset="0"/>
                  </a:rPr>
                  <a:t>7</a:t>
                </a:r>
                <a:endParaRPr lang="en-US" b="0">
                  <a:latin typeface="Comic Sans MS" pitchFamily="66" charset="0"/>
                </a:endParaRPr>
              </a:p>
            </p:txBody>
          </p:sp>
          <p:sp>
            <p:nvSpPr>
              <p:cNvPr id="21520" name="Text Box 44"/>
              <p:cNvSpPr txBox="1">
                <a:spLocks noChangeArrowheads="1"/>
              </p:cNvSpPr>
              <p:nvPr/>
            </p:nvSpPr>
            <p:spPr bwMode="auto">
              <a:xfrm>
                <a:off x="1020" y="2897"/>
                <a:ext cx="40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hr-HR" b="0">
                    <a:latin typeface="Comic Sans MS" pitchFamily="66" charset="0"/>
                  </a:rPr>
                  <a:t>8</a:t>
                </a:r>
                <a:endParaRPr lang="en-US" b="0">
                  <a:latin typeface="Comic Sans MS" pitchFamily="66" charset="0"/>
                </a:endParaRPr>
              </a:p>
            </p:txBody>
          </p:sp>
          <p:sp>
            <p:nvSpPr>
              <p:cNvPr id="21521" name="Text Box 45"/>
              <p:cNvSpPr txBox="1">
                <a:spLocks noChangeArrowheads="1"/>
              </p:cNvSpPr>
              <p:nvPr/>
            </p:nvSpPr>
            <p:spPr bwMode="auto">
              <a:xfrm>
                <a:off x="1020" y="2659"/>
                <a:ext cx="40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hr-HR" sz="2400" b="0">
                    <a:latin typeface="Comic Sans MS" pitchFamily="66" charset="0"/>
                  </a:rPr>
                  <a:t>__</a:t>
                </a:r>
                <a:endParaRPr lang="en-US" sz="2400" b="0">
                  <a:latin typeface="Comic Sans MS" pitchFamily="66" charset="0"/>
                </a:endParaRPr>
              </a:p>
            </p:txBody>
          </p:sp>
          <p:sp>
            <p:nvSpPr>
              <p:cNvPr id="21522" name="Text Box 46"/>
              <p:cNvSpPr txBox="1">
                <a:spLocks noChangeArrowheads="1"/>
              </p:cNvSpPr>
              <p:nvPr/>
            </p:nvSpPr>
            <p:spPr bwMode="auto">
              <a:xfrm>
                <a:off x="975" y="1946"/>
                <a:ext cx="40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hr-HR" b="0">
                    <a:latin typeface="Comic Sans MS" pitchFamily="66" charset="0"/>
                  </a:rPr>
                  <a:t>10</a:t>
                </a:r>
                <a:endParaRPr lang="en-US" b="0">
                  <a:latin typeface="Comic Sans MS" pitchFamily="66" charset="0"/>
                </a:endParaRPr>
              </a:p>
            </p:txBody>
          </p:sp>
          <p:sp>
            <p:nvSpPr>
              <p:cNvPr id="21523" name="Text Box 47"/>
              <p:cNvSpPr txBox="1">
                <a:spLocks noChangeArrowheads="1"/>
              </p:cNvSpPr>
              <p:nvPr/>
            </p:nvSpPr>
            <p:spPr bwMode="auto">
              <a:xfrm>
                <a:off x="1201" y="1843"/>
                <a:ext cx="40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hr-HR" b="0">
                    <a:latin typeface="Comic Sans MS" pitchFamily="66" charset="0"/>
                  </a:rPr>
                  <a:t>1</a:t>
                </a:r>
                <a:endParaRPr lang="en-US" b="0">
                  <a:latin typeface="Comic Sans MS" pitchFamily="66" charset="0"/>
                </a:endParaRPr>
              </a:p>
            </p:txBody>
          </p:sp>
          <p:sp>
            <p:nvSpPr>
              <p:cNvPr id="21524" name="Text Box 48"/>
              <p:cNvSpPr txBox="1">
                <a:spLocks noChangeArrowheads="1"/>
              </p:cNvSpPr>
              <p:nvPr/>
            </p:nvSpPr>
            <p:spPr bwMode="auto">
              <a:xfrm>
                <a:off x="1201" y="2065"/>
                <a:ext cx="40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hr-HR" b="0">
                    <a:latin typeface="Comic Sans MS" pitchFamily="66" charset="0"/>
                  </a:rPr>
                  <a:t>2</a:t>
                </a:r>
                <a:endParaRPr lang="en-US" b="0">
                  <a:latin typeface="Comic Sans MS" pitchFamily="66" charset="0"/>
                </a:endParaRPr>
              </a:p>
            </p:txBody>
          </p:sp>
          <p:sp>
            <p:nvSpPr>
              <p:cNvPr id="21525" name="Text Box 49"/>
              <p:cNvSpPr txBox="1">
                <a:spLocks noChangeArrowheads="1"/>
              </p:cNvSpPr>
              <p:nvPr/>
            </p:nvSpPr>
            <p:spPr bwMode="auto">
              <a:xfrm>
                <a:off x="1201" y="1827"/>
                <a:ext cx="40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hr-HR" sz="2400" b="0">
                    <a:latin typeface="Comic Sans MS" pitchFamily="66" charset="0"/>
                  </a:rPr>
                  <a:t>__</a:t>
                </a:r>
                <a:endParaRPr lang="en-US" sz="2400" b="0">
                  <a:latin typeface="Comic Sans MS" pitchFamily="66" charset="0"/>
                </a:endParaRPr>
              </a:p>
            </p:txBody>
          </p:sp>
          <p:sp>
            <p:nvSpPr>
              <p:cNvPr id="21526" name="Text Box 50"/>
              <p:cNvSpPr txBox="1">
                <a:spLocks noChangeArrowheads="1"/>
              </p:cNvSpPr>
              <p:nvPr/>
            </p:nvSpPr>
            <p:spPr bwMode="auto">
              <a:xfrm>
                <a:off x="975" y="3219"/>
                <a:ext cx="40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hr-HR" b="0">
                    <a:latin typeface="Comic Sans MS" pitchFamily="66" charset="0"/>
                  </a:rPr>
                  <a:t>8</a:t>
                </a:r>
                <a:endParaRPr lang="en-US" b="0">
                  <a:latin typeface="Comic Sans MS" pitchFamily="66" charset="0"/>
                </a:endParaRPr>
              </a:p>
            </p:txBody>
          </p:sp>
          <p:sp>
            <p:nvSpPr>
              <p:cNvPr id="21527" name="Text Box 51"/>
              <p:cNvSpPr txBox="1">
                <a:spLocks noChangeArrowheads="1"/>
              </p:cNvSpPr>
              <p:nvPr/>
            </p:nvSpPr>
            <p:spPr bwMode="auto">
              <a:xfrm>
                <a:off x="1201" y="3129"/>
                <a:ext cx="40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hr-HR" b="0">
                    <a:latin typeface="Comic Sans MS" pitchFamily="66" charset="0"/>
                  </a:rPr>
                  <a:t>1</a:t>
                </a:r>
                <a:endParaRPr lang="en-US" b="0">
                  <a:latin typeface="Comic Sans MS" pitchFamily="66" charset="0"/>
                </a:endParaRPr>
              </a:p>
            </p:txBody>
          </p:sp>
          <p:sp>
            <p:nvSpPr>
              <p:cNvPr id="21528" name="Text Box 52"/>
              <p:cNvSpPr txBox="1">
                <a:spLocks noChangeArrowheads="1"/>
              </p:cNvSpPr>
              <p:nvPr/>
            </p:nvSpPr>
            <p:spPr bwMode="auto">
              <a:xfrm>
                <a:off x="1201" y="3351"/>
                <a:ext cx="40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hr-HR" b="0">
                    <a:latin typeface="Comic Sans MS" pitchFamily="66" charset="0"/>
                  </a:rPr>
                  <a:t>2</a:t>
                </a:r>
                <a:endParaRPr lang="en-US" b="0">
                  <a:latin typeface="Comic Sans MS" pitchFamily="66" charset="0"/>
                </a:endParaRPr>
              </a:p>
            </p:txBody>
          </p:sp>
          <p:sp>
            <p:nvSpPr>
              <p:cNvPr id="21529" name="Text Box 53"/>
              <p:cNvSpPr txBox="1">
                <a:spLocks noChangeArrowheads="1"/>
              </p:cNvSpPr>
              <p:nvPr/>
            </p:nvSpPr>
            <p:spPr bwMode="auto">
              <a:xfrm>
                <a:off x="1201" y="3113"/>
                <a:ext cx="40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hr-HR" sz="2400" b="0">
                    <a:latin typeface="Comic Sans MS" pitchFamily="66" charset="0"/>
                  </a:rPr>
                  <a:t>__</a:t>
                </a:r>
                <a:endParaRPr lang="en-US" sz="2400" b="0">
                  <a:latin typeface="Comic Sans MS" pitchFamily="66" charset="0"/>
                </a:endParaRPr>
              </a:p>
            </p:txBody>
          </p:sp>
          <p:sp>
            <p:nvSpPr>
              <p:cNvPr id="21530" name="Text Box 54"/>
              <p:cNvSpPr txBox="1">
                <a:spLocks noChangeArrowheads="1"/>
              </p:cNvSpPr>
              <p:nvPr/>
            </p:nvSpPr>
            <p:spPr bwMode="auto">
              <a:xfrm>
                <a:off x="1065" y="3526"/>
                <a:ext cx="40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hr-HR" b="0">
                    <a:latin typeface="Comic Sans MS" pitchFamily="66" charset="0"/>
                  </a:rPr>
                  <a:t>1</a:t>
                </a:r>
                <a:endParaRPr lang="en-US" b="0">
                  <a:latin typeface="Comic Sans MS" pitchFamily="66" charset="0"/>
                </a:endParaRPr>
              </a:p>
            </p:txBody>
          </p:sp>
          <p:sp>
            <p:nvSpPr>
              <p:cNvPr id="21531" name="Text Box 55"/>
              <p:cNvSpPr txBox="1">
                <a:spLocks noChangeArrowheads="1"/>
              </p:cNvSpPr>
              <p:nvPr/>
            </p:nvSpPr>
            <p:spPr bwMode="auto">
              <a:xfrm>
                <a:off x="1065" y="3748"/>
                <a:ext cx="40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hr-HR" b="0">
                    <a:latin typeface="Comic Sans MS" pitchFamily="66" charset="0"/>
                  </a:rPr>
                  <a:t>3</a:t>
                </a:r>
                <a:endParaRPr lang="en-US" b="0">
                  <a:latin typeface="Comic Sans MS" pitchFamily="66" charset="0"/>
                </a:endParaRPr>
              </a:p>
            </p:txBody>
          </p:sp>
          <p:sp>
            <p:nvSpPr>
              <p:cNvPr id="21532" name="Text Box 56"/>
              <p:cNvSpPr txBox="1">
                <a:spLocks noChangeArrowheads="1"/>
              </p:cNvSpPr>
              <p:nvPr/>
            </p:nvSpPr>
            <p:spPr bwMode="auto">
              <a:xfrm>
                <a:off x="1065" y="3510"/>
                <a:ext cx="40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hr-HR" sz="2400" b="0">
                    <a:latin typeface="Comic Sans MS" pitchFamily="66" charset="0"/>
                  </a:rPr>
                  <a:t>__</a:t>
                </a:r>
                <a:endParaRPr lang="en-US" sz="2400" b="0">
                  <a:latin typeface="Comic Sans MS" pitchFamily="66" charset="0"/>
                </a:endParaRPr>
              </a:p>
            </p:txBody>
          </p:sp>
        </p:grpSp>
        <p:sp>
          <p:nvSpPr>
            <p:cNvPr id="21511" name="Rectangle 57"/>
            <p:cNvSpPr>
              <a:spLocks noChangeArrowheads="1"/>
            </p:cNvSpPr>
            <p:nvPr/>
          </p:nvSpPr>
          <p:spPr bwMode="auto">
            <a:xfrm>
              <a:off x="4241" y="164"/>
              <a:ext cx="1361" cy="394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6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  <p:bldP spid="46085" grpId="0"/>
      <p:bldP spid="4608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828675" y="1844675"/>
            <a:ext cx="74882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>
                <a:latin typeface="Comic Sans MS" pitchFamily="66" charset="0"/>
              </a:rPr>
              <a:t>Tani do të zgj</a:t>
            </a:r>
            <a:r>
              <a:rPr lang="sq-AL" sz="2000" b="0">
                <a:latin typeface="Comic Sans MS" pitchFamily="66" charset="0"/>
              </a:rPr>
              <a:t>e</a:t>
            </a:r>
            <a:r>
              <a:rPr lang="en-US" sz="2000" b="0">
                <a:latin typeface="Comic Sans MS" pitchFamily="66" charset="0"/>
              </a:rPr>
              <a:t>dhim disa shembuj ku do të na paraqiten </a:t>
            </a:r>
            <a:r>
              <a:rPr lang="en-US" sz="2000" b="0" u="sng">
                <a:latin typeface="Comic Sans MS" pitchFamily="66" charset="0"/>
              </a:rPr>
              <a:t>numra negativ </a:t>
            </a:r>
            <a:r>
              <a:rPr lang="en-US" sz="2000" b="0">
                <a:latin typeface="Comic Sans MS" pitchFamily="66" charset="0"/>
              </a:rPr>
              <a:t>.</a:t>
            </a:r>
            <a:endParaRPr lang="hr-HR" sz="2000" b="0">
              <a:latin typeface="Comic Sans MS" pitchFamily="66" charset="0"/>
            </a:endParaRPr>
          </a:p>
          <a:p>
            <a:r>
              <a:rPr lang="en-US" sz="2000" b="0">
                <a:latin typeface="Comic Sans MS" pitchFamily="66" charset="0"/>
              </a:rPr>
              <a:t>Mënyra e zgjidhjes së tyre është e njëjtë si deri atni , vetëm duhet të kemi kujdes në </a:t>
            </a:r>
            <a:r>
              <a:rPr lang="en-US" sz="2000" b="0" u="sng">
                <a:latin typeface="Comic Sans MS" pitchFamily="66" charset="0"/>
              </a:rPr>
              <a:t>parashenjat</a:t>
            </a:r>
            <a:r>
              <a:rPr lang="en-US" sz="2000" b="0">
                <a:latin typeface="Comic Sans MS" pitchFamily="66" charset="0"/>
              </a:rPr>
              <a:t>!</a:t>
            </a:r>
            <a:endParaRPr lang="hr-HR" sz="2000" b="0">
              <a:latin typeface="Comic Sans MS" pitchFamily="66" charset="0"/>
            </a:endParaRPr>
          </a:p>
          <a:p>
            <a:r>
              <a:rPr lang="hr-HR" sz="2000" b="0">
                <a:latin typeface="Comic Sans MS" pitchFamily="66" charset="0"/>
              </a:rPr>
              <a:t>(</a:t>
            </a:r>
            <a:r>
              <a:rPr lang="en-US" sz="2000" b="0">
                <a:latin typeface="Comic Sans MS" pitchFamily="66" charset="0"/>
              </a:rPr>
              <a:t>gabimet më të shpeshta paraqiten kur ato i harojmë</a:t>
            </a:r>
            <a:r>
              <a:rPr lang="hr-HR" sz="2000" b="0">
                <a:latin typeface="Comic Sans MS" pitchFamily="66" charset="0"/>
              </a:rPr>
              <a:t>...)</a:t>
            </a:r>
            <a:endParaRPr lang="en-US" sz="2000" b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 u="sng">
                <a:latin typeface="Comic Sans MS" pitchFamily="66" charset="0"/>
              </a:rPr>
              <a:t>Shembulli </a:t>
            </a:r>
            <a:r>
              <a:rPr lang="hr-HR" sz="2000" b="0" u="sng">
                <a:latin typeface="Comic Sans MS" pitchFamily="66" charset="0"/>
              </a:rPr>
              <a:t>9.</a:t>
            </a:r>
            <a:r>
              <a:rPr lang="hr-HR" sz="2000" b="0">
                <a:latin typeface="Comic Sans MS" pitchFamily="66" charset="0"/>
              </a:rPr>
              <a:t>:</a:t>
            </a:r>
            <a:endParaRPr lang="en-US" sz="2000" b="0">
              <a:latin typeface="Comic Sans MS" pitchFamily="66" charset="0"/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827088" y="765175"/>
            <a:ext cx="169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-8 x = 40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3779838" y="830263"/>
            <a:ext cx="5076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Të dy anët e barazimit </a:t>
            </a:r>
            <a:r>
              <a:rPr lang="sq-AL" b="0">
                <a:latin typeface="Comic Sans MS" pitchFamily="66" charset="0"/>
              </a:rPr>
              <a:t>i</a:t>
            </a:r>
            <a:r>
              <a:rPr lang="en-US" b="0">
                <a:latin typeface="Comic Sans MS" pitchFamily="66" charset="0"/>
              </a:rPr>
              <a:t> pjesëtojmë me numrin  para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 x </a:t>
            </a:r>
            <a:r>
              <a:rPr lang="hr-HR" b="0">
                <a:latin typeface="Comic Sans MS" pitchFamily="66" charset="0"/>
              </a:rPr>
              <a:t>!</a:t>
            </a:r>
            <a:endParaRPr lang="en-US" b="0">
              <a:latin typeface="Comic Sans MS" pitchFamily="66" charset="0"/>
            </a:endParaRPr>
          </a:p>
        </p:txBody>
      </p:sp>
      <p:grpSp>
        <p:nvGrpSpPr>
          <p:cNvPr id="52241" name="Group 17"/>
          <p:cNvGrpSpPr>
            <a:grpSpLocks/>
          </p:cNvGrpSpPr>
          <p:nvPr/>
        </p:nvGrpSpPr>
        <p:grpSpPr bwMode="auto">
          <a:xfrm>
            <a:off x="2411413" y="660400"/>
            <a:ext cx="1512887" cy="579438"/>
            <a:chOff x="1519" y="416"/>
            <a:chExt cx="953" cy="365"/>
          </a:xfrm>
        </p:grpSpPr>
        <p:sp>
          <p:nvSpPr>
            <p:cNvPr id="23565" name="Text Box 6"/>
            <p:cNvSpPr txBox="1">
              <a:spLocks noChangeArrowheads="1"/>
            </p:cNvSpPr>
            <p:nvPr/>
          </p:nvSpPr>
          <p:spPr bwMode="auto">
            <a:xfrm>
              <a:off x="1519" y="416"/>
              <a:ext cx="56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3200" b="0">
                  <a:solidFill>
                    <a:srgbClr val="0000CC"/>
                  </a:solidFill>
                  <a:latin typeface="Comic Sans MS" pitchFamily="66" charset="0"/>
                </a:rPr>
                <a:t>/</a:t>
              </a:r>
              <a:endParaRPr lang="en-US" sz="3200" b="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  <p:sp>
          <p:nvSpPr>
            <p:cNvPr id="23566" name="Text Box 7"/>
            <p:cNvSpPr txBox="1">
              <a:spLocks noChangeArrowheads="1"/>
            </p:cNvSpPr>
            <p:nvPr/>
          </p:nvSpPr>
          <p:spPr bwMode="auto">
            <a:xfrm>
              <a:off x="1682" y="484"/>
              <a:ext cx="7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2000">
                  <a:solidFill>
                    <a:srgbClr val="0000CC"/>
                  </a:solidFill>
                  <a:latin typeface="Comic Sans MS" pitchFamily="66" charset="0"/>
                </a:rPr>
                <a:t>:(-8)</a:t>
              </a:r>
              <a:endParaRPr lang="en-US" sz="200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</p:grp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1258888" y="1341438"/>
            <a:ext cx="649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x =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250825" y="1779588"/>
            <a:ext cx="338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Kur anë e majtë</a:t>
            </a:r>
          </a:p>
        </p:txBody>
      </p:sp>
      <p:sp>
        <p:nvSpPr>
          <p:cNvPr id="52243" name="Oval 19"/>
          <p:cNvSpPr>
            <a:spLocks noChangeArrowheads="1"/>
          </p:cNvSpPr>
          <p:nvPr/>
        </p:nvSpPr>
        <p:spPr bwMode="auto">
          <a:xfrm>
            <a:off x="827088" y="706438"/>
            <a:ext cx="763587" cy="5048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2051050" y="1773238"/>
            <a:ext cx="2232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e pjes</a:t>
            </a:r>
            <a:r>
              <a:rPr lang="sq-AL" b="0">
                <a:latin typeface="Comic Sans MS" pitchFamily="66" charset="0"/>
              </a:rPr>
              <a:t>ë</a:t>
            </a:r>
            <a:r>
              <a:rPr lang="en-US" b="0">
                <a:latin typeface="Comic Sans MS" pitchFamily="66" charset="0"/>
              </a:rPr>
              <a:t>tojmë e</a:t>
            </a:r>
            <a:r>
              <a:rPr lang="hr-HR" b="0">
                <a:latin typeface="Comic Sans MS" pitchFamily="66" charset="0"/>
              </a:rPr>
              <a:t> -8,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52245" name="Oval 21"/>
          <p:cNvSpPr>
            <a:spLocks noChangeArrowheads="1"/>
          </p:cNvSpPr>
          <p:nvPr/>
        </p:nvSpPr>
        <p:spPr bwMode="auto">
          <a:xfrm>
            <a:off x="2728913" y="735013"/>
            <a:ext cx="719137" cy="5048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52246" name="Text Box 22"/>
          <p:cNvSpPr txBox="1">
            <a:spLocks noChangeArrowheads="1"/>
          </p:cNvSpPr>
          <p:nvPr/>
        </p:nvSpPr>
        <p:spPr bwMode="auto">
          <a:xfrm>
            <a:off x="4211638" y="1773238"/>
            <a:ext cx="4464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njehsojmë</a:t>
            </a:r>
            <a:r>
              <a:rPr lang="hr-HR" b="0">
                <a:latin typeface="Comic Sans MS" pitchFamily="66" charset="0"/>
              </a:rPr>
              <a:t> 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-8x:(-8)</a:t>
            </a:r>
            <a:r>
              <a:rPr lang="hr-HR" b="0">
                <a:latin typeface="Comic Sans MS" pitchFamily="66" charset="0"/>
              </a:rPr>
              <a:t> , </a:t>
            </a:r>
            <a:r>
              <a:rPr lang="en-US" b="0">
                <a:latin typeface="Comic Sans MS" pitchFamily="66" charset="0"/>
              </a:rPr>
              <a:t>e ajo është</a:t>
            </a:r>
            <a:r>
              <a:rPr lang="hr-HR" b="0">
                <a:latin typeface="Comic Sans MS" pitchFamily="66" charset="0"/>
              </a:rPr>
              <a:t> ___ .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52247" name="Text Box 23"/>
          <p:cNvSpPr txBox="1">
            <a:spLocks noChangeArrowheads="1"/>
          </p:cNvSpPr>
          <p:nvPr/>
        </p:nvSpPr>
        <p:spPr bwMode="auto">
          <a:xfrm>
            <a:off x="7667625" y="1700213"/>
            <a:ext cx="649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x</a:t>
            </a:r>
            <a:endParaRPr lang="en-US" b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5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52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52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1000"/>
                                        <p:tgtEl>
                                          <p:spTgt spid="5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52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1000"/>
                                        <p:tgtEl>
                                          <p:spTgt spid="52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1000"/>
                                        <p:tgtEl>
                                          <p:spTgt spid="52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52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52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52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52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52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/>
      <p:bldP spid="52228" grpId="0"/>
      <p:bldP spid="52233" grpId="0"/>
      <p:bldP spid="52242" grpId="0"/>
      <p:bldP spid="52242" grpId="1"/>
      <p:bldP spid="52243" grpId="0" animBg="1"/>
      <p:bldP spid="52243" grpId="1" animBg="1"/>
      <p:bldP spid="52244" grpId="0"/>
      <p:bldP spid="52244" grpId="1"/>
      <p:bldP spid="52245" grpId="0" animBg="1"/>
      <p:bldP spid="52245" grpId="1" animBg="1"/>
      <p:bldP spid="52246" grpId="0"/>
      <p:bldP spid="52246" grpId="1"/>
      <p:bldP spid="52247" grpId="0"/>
      <p:bldP spid="52247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 u="sng">
                <a:latin typeface="Comic Sans MS" pitchFamily="66" charset="0"/>
              </a:rPr>
              <a:t>Shembulli </a:t>
            </a:r>
            <a:r>
              <a:rPr lang="hr-HR" sz="2000" b="0" u="sng">
                <a:latin typeface="Comic Sans MS" pitchFamily="66" charset="0"/>
              </a:rPr>
              <a:t>9.</a:t>
            </a:r>
            <a:r>
              <a:rPr lang="hr-HR" sz="2000" b="0">
                <a:latin typeface="Comic Sans MS" pitchFamily="66" charset="0"/>
              </a:rPr>
              <a:t>:</a:t>
            </a:r>
            <a:endParaRPr lang="en-US" sz="2000" b="0">
              <a:latin typeface="Comic Sans MS" pitchFamily="66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827088" y="765175"/>
            <a:ext cx="169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-8 x = 40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24580" name="Group 5"/>
          <p:cNvGrpSpPr>
            <a:grpSpLocks/>
          </p:cNvGrpSpPr>
          <p:nvPr/>
        </p:nvGrpSpPr>
        <p:grpSpPr bwMode="auto">
          <a:xfrm>
            <a:off x="2411413" y="660400"/>
            <a:ext cx="1512887" cy="579438"/>
            <a:chOff x="1519" y="416"/>
            <a:chExt cx="953" cy="365"/>
          </a:xfrm>
        </p:grpSpPr>
        <p:sp>
          <p:nvSpPr>
            <p:cNvPr id="24591" name="Text Box 6"/>
            <p:cNvSpPr txBox="1">
              <a:spLocks noChangeArrowheads="1"/>
            </p:cNvSpPr>
            <p:nvPr/>
          </p:nvSpPr>
          <p:spPr bwMode="auto">
            <a:xfrm>
              <a:off x="1519" y="416"/>
              <a:ext cx="56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3200" b="0">
                  <a:solidFill>
                    <a:srgbClr val="0000CC"/>
                  </a:solidFill>
                  <a:latin typeface="Comic Sans MS" pitchFamily="66" charset="0"/>
                </a:rPr>
                <a:t>/</a:t>
              </a:r>
              <a:endParaRPr lang="en-US" sz="3200" b="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  <p:sp>
          <p:nvSpPr>
            <p:cNvPr id="24592" name="Text Box 7"/>
            <p:cNvSpPr txBox="1">
              <a:spLocks noChangeArrowheads="1"/>
            </p:cNvSpPr>
            <p:nvPr/>
          </p:nvSpPr>
          <p:spPr bwMode="auto">
            <a:xfrm>
              <a:off x="1682" y="484"/>
              <a:ext cx="7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2000">
                  <a:solidFill>
                    <a:srgbClr val="0000CC"/>
                  </a:solidFill>
                  <a:latin typeface="Comic Sans MS" pitchFamily="66" charset="0"/>
                </a:rPr>
                <a:t>:(-8)</a:t>
              </a:r>
              <a:endParaRPr lang="en-US" sz="200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</p:grp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1763713" y="1341438"/>
            <a:ext cx="577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-5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53258" name="Rectangle 10"/>
          <p:cNvSpPr>
            <a:spLocks noChangeArrowheads="1"/>
          </p:cNvSpPr>
          <p:nvPr/>
        </p:nvSpPr>
        <p:spPr bwMode="auto">
          <a:xfrm>
            <a:off x="1185863" y="1341438"/>
            <a:ext cx="1225550" cy="43180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3348038" y="1412875"/>
            <a:ext cx="48244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Me këtë bar</a:t>
            </a:r>
            <a:r>
              <a:rPr lang="sq-AL" b="0">
                <a:latin typeface="Comic Sans MS" pitchFamily="66" charset="0"/>
              </a:rPr>
              <a:t>a</a:t>
            </a:r>
            <a:r>
              <a:rPr lang="en-US" b="0">
                <a:latin typeface="Comic Sans MS" pitchFamily="66" charset="0"/>
              </a:rPr>
              <a:t>zimi është zgj</a:t>
            </a:r>
            <a:r>
              <a:rPr lang="sq-AL" b="0">
                <a:latin typeface="Comic Sans MS" pitchFamily="66" charset="0"/>
              </a:rPr>
              <a:t>i</a:t>
            </a:r>
            <a:r>
              <a:rPr lang="en-US" b="0">
                <a:latin typeface="Comic Sans MS" pitchFamily="66" charset="0"/>
              </a:rPr>
              <a:t>dhur</a:t>
            </a:r>
            <a:r>
              <a:rPr lang="hr-HR" b="0">
                <a:latin typeface="Comic Sans MS" pitchFamily="66" charset="0"/>
              </a:rPr>
              <a:t>!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250825" y="1995488"/>
            <a:ext cx="338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Tani anën e djathtë e</a:t>
            </a:r>
          </a:p>
        </p:txBody>
      </p:sp>
      <p:sp>
        <p:nvSpPr>
          <p:cNvPr id="53261" name="Oval 13"/>
          <p:cNvSpPr>
            <a:spLocks noChangeArrowheads="1"/>
          </p:cNvSpPr>
          <p:nvPr/>
        </p:nvSpPr>
        <p:spPr bwMode="auto">
          <a:xfrm>
            <a:off x="1763713" y="706438"/>
            <a:ext cx="576262" cy="5048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2627313" y="1989138"/>
            <a:ext cx="2232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q-AL" b="0">
                <a:latin typeface="Comic Sans MS" pitchFamily="66" charset="0"/>
              </a:rPr>
              <a:t>p</a:t>
            </a:r>
            <a:r>
              <a:rPr lang="en-US" b="0">
                <a:latin typeface="Comic Sans MS" pitchFamily="66" charset="0"/>
              </a:rPr>
              <a:t>jes</a:t>
            </a:r>
            <a:r>
              <a:rPr lang="sq-AL" b="0">
                <a:latin typeface="Comic Sans MS" pitchFamily="66" charset="0"/>
              </a:rPr>
              <a:t>ë</a:t>
            </a:r>
            <a:r>
              <a:rPr lang="en-US" b="0">
                <a:latin typeface="Comic Sans MS" pitchFamily="66" charset="0"/>
              </a:rPr>
              <a:t>tojmë me</a:t>
            </a:r>
            <a:r>
              <a:rPr lang="hr-HR" b="0">
                <a:latin typeface="Comic Sans MS" pitchFamily="66" charset="0"/>
              </a:rPr>
              <a:t> -8.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53263" name="Oval 15"/>
          <p:cNvSpPr>
            <a:spLocks noChangeArrowheads="1"/>
          </p:cNvSpPr>
          <p:nvPr/>
        </p:nvSpPr>
        <p:spPr bwMode="auto">
          <a:xfrm>
            <a:off x="2728913" y="735013"/>
            <a:ext cx="719137" cy="5048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4643438" y="1989138"/>
            <a:ext cx="43576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Njehsojmë </a:t>
            </a:r>
            <a:r>
              <a:rPr lang="hr-HR" b="0">
                <a:latin typeface="Comic Sans MS" pitchFamily="66" charset="0"/>
              </a:rPr>
              <a:t> 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40:(-8)</a:t>
            </a:r>
            <a:r>
              <a:rPr lang="hr-HR" b="0">
                <a:latin typeface="Comic Sans MS" pitchFamily="66" charset="0"/>
              </a:rPr>
              <a:t> , </a:t>
            </a:r>
            <a:r>
              <a:rPr lang="en-US" b="0">
                <a:latin typeface="Comic Sans MS" pitchFamily="66" charset="0"/>
              </a:rPr>
              <a:t>ajo është</a:t>
            </a:r>
            <a:r>
              <a:rPr lang="hr-HR" b="0">
                <a:latin typeface="Comic Sans MS" pitchFamily="66" charset="0"/>
              </a:rPr>
              <a:t> ___ .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7956550" y="1989138"/>
            <a:ext cx="649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-5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24590" name="Text Box 18"/>
          <p:cNvSpPr txBox="1">
            <a:spLocks noChangeArrowheads="1"/>
          </p:cNvSpPr>
          <p:nvPr/>
        </p:nvSpPr>
        <p:spPr bwMode="auto">
          <a:xfrm>
            <a:off x="1258888" y="1341438"/>
            <a:ext cx="649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x =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10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10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10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7" grpId="0"/>
      <p:bldP spid="53258" grpId="0" animBg="1"/>
      <p:bldP spid="53259" grpId="0"/>
      <p:bldP spid="53260" grpId="0"/>
      <p:bldP spid="53260" grpId="1"/>
      <p:bldP spid="53261" grpId="0" animBg="1"/>
      <p:bldP spid="53261" grpId="1" animBg="1"/>
      <p:bldP spid="53262" grpId="0"/>
      <p:bldP spid="53262" grpId="1"/>
      <p:bldP spid="53263" grpId="0" animBg="1"/>
      <p:bldP spid="53263" grpId="1" animBg="1"/>
      <p:bldP spid="53264" grpId="0"/>
      <p:bldP spid="53264" grpId="1"/>
      <p:bldP spid="53265" grpId="0"/>
      <p:bldP spid="53265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 u="sng">
                <a:latin typeface="Comic Sans MS" pitchFamily="66" charset="0"/>
              </a:rPr>
              <a:t>Shembulli</a:t>
            </a:r>
            <a:r>
              <a:rPr lang="hr-HR" sz="2000" b="0" u="sng">
                <a:latin typeface="Comic Sans MS" pitchFamily="66" charset="0"/>
              </a:rPr>
              <a:t> 9.</a:t>
            </a:r>
            <a:r>
              <a:rPr lang="hr-HR" sz="2000" b="0">
                <a:latin typeface="Comic Sans MS" pitchFamily="66" charset="0"/>
              </a:rPr>
              <a:t>:</a:t>
            </a:r>
            <a:endParaRPr lang="en-US" sz="2000" b="0">
              <a:latin typeface="Comic Sans MS" pitchFamily="66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827088" y="765175"/>
            <a:ext cx="169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-8 x = 40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2411413" y="660400"/>
            <a:ext cx="1512887" cy="579438"/>
            <a:chOff x="1519" y="416"/>
            <a:chExt cx="953" cy="365"/>
          </a:xfrm>
        </p:grpSpPr>
        <p:sp>
          <p:nvSpPr>
            <p:cNvPr id="25641" name="Text Box 5"/>
            <p:cNvSpPr txBox="1">
              <a:spLocks noChangeArrowheads="1"/>
            </p:cNvSpPr>
            <p:nvPr/>
          </p:nvSpPr>
          <p:spPr bwMode="auto">
            <a:xfrm>
              <a:off x="1519" y="416"/>
              <a:ext cx="56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3200" b="0">
                  <a:solidFill>
                    <a:srgbClr val="0000CC"/>
                  </a:solidFill>
                  <a:latin typeface="Comic Sans MS" pitchFamily="66" charset="0"/>
                </a:rPr>
                <a:t>/</a:t>
              </a:r>
              <a:endParaRPr lang="en-US" sz="3200" b="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  <p:sp>
          <p:nvSpPr>
            <p:cNvPr id="25642" name="Text Box 6"/>
            <p:cNvSpPr txBox="1">
              <a:spLocks noChangeArrowheads="1"/>
            </p:cNvSpPr>
            <p:nvPr/>
          </p:nvSpPr>
          <p:spPr bwMode="auto">
            <a:xfrm>
              <a:off x="1682" y="484"/>
              <a:ext cx="7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2000">
                  <a:solidFill>
                    <a:srgbClr val="0000CC"/>
                  </a:solidFill>
                  <a:latin typeface="Comic Sans MS" pitchFamily="66" charset="0"/>
                </a:rPr>
                <a:t>:(-8)</a:t>
              </a:r>
              <a:endParaRPr lang="en-US" sz="200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</p:grpSp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1763713" y="1341438"/>
            <a:ext cx="577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-5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25606" name="Rectangle 8"/>
          <p:cNvSpPr>
            <a:spLocks noChangeArrowheads="1"/>
          </p:cNvSpPr>
          <p:nvPr/>
        </p:nvSpPr>
        <p:spPr bwMode="auto">
          <a:xfrm>
            <a:off x="1185863" y="1341438"/>
            <a:ext cx="1225550" cy="43180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25607" name="Text Box 9"/>
          <p:cNvSpPr txBox="1">
            <a:spLocks noChangeArrowheads="1"/>
          </p:cNvSpPr>
          <p:nvPr/>
        </p:nvSpPr>
        <p:spPr bwMode="auto">
          <a:xfrm>
            <a:off x="1258888" y="1341438"/>
            <a:ext cx="649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x =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395288" y="2203450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 u="sng">
                <a:latin typeface="Comic Sans MS" pitchFamily="66" charset="0"/>
              </a:rPr>
              <a:t>Shembulli</a:t>
            </a:r>
            <a:r>
              <a:rPr lang="hr-HR" sz="2000" b="0" u="sng">
                <a:latin typeface="Comic Sans MS" pitchFamily="66" charset="0"/>
              </a:rPr>
              <a:t> 10.</a:t>
            </a:r>
            <a:r>
              <a:rPr lang="hr-HR" sz="2000" b="0">
                <a:latin typeface="Comic Sans MS" pitchFamily="66" charset="0"/>
              </a:rPr>
              <a:t>:</a:t>
            </a:r>
            <a:endParaRPr lang="en-US" sz="2000" b="0">
              <a:latin typeface="Comic Sans MS" pitchFamily="66" charset="0"/>
            </a:endParaRP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827088" y="2708275"/>
            <a:ext cx="169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-7 x = -28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3419475" y="3278188"/>
            <a:ext cx="5724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çka fitohet kur ana e </a:t>
            </a:r>
            <a:r>
              <a:rPr lang="en-US" b="0" u="sng">
                <a:latin typeface="Comic Sans MS" pitchFamily="66" charset="0"/>
              </a:rPr>
              <a:t>majtë</a:t>
            </a:r>
            <a:r>
              <a:rPr lang="en-US" b="0">
                <a:latin typeface="Comic Sans MS" pitchFamily="66" charset="0"/>
              </a:rPr>
              <a:t> pjestohet me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 -7 </a:t>
            </a:r>
            <a:r>
              <a:rPr lang="hr-HR" b="0">
                <a:latin typeface="Comic Sans MS" pitchFamily="66" charset="0"/>
              </a:rPr>
              <a:t>?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1258888" y="3213100"/>
            <a:ext cx="649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x =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3348038" y="3284538"/>
            <a:ext cx="5545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çka fitohet kur ana e </a:t>
            </a:r>
            <a:r>
              <a:rPr lang="en-US" b="0" u="sng">
                <a:latin typeface="Comic Sans MS" pitchFamily="66" charset="0"/>
              </a:rPr>
              <a:t>djathë</a:t>
            </a:r>
            <a:r>
              <a:rPr lang="en-US" b="0">
                <a:latin typeface="Comic Sans MS" pitchFamily="66" charset="0"/>
              </a:rPr>
              <a:t> pjestohet me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 -7 </a:t>
            </a:r>
            <a:r>
              <a:rPr lang="hr-HR" b="0">
                <a:latin typeface="Comic Sans MS" pitchFamily="66" charset="0"/>
              </a:rPr>
              <a:t>?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73743" name="Text Box 15"/>
          <p:cNvSpPr txBox="1">
            <a:spLocks noChangeArrowheads="1"/>
          </p:cNvSpPr>
          <p:nvPr/>
        </p:nvSpPr>
        <p:spPr bwMode="auto">
          <a:xfrm>
            <a:off x="1835150" y="32131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4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73744" name="Rectangle 16"/>
          <p:cNvSpPr>
            <a:spLocks noChangeArrowheads="1"/>
          </p:cNvSpPr>
          <p:nvPr/>
        </p:nvSpPr>
        <p:spPr bwMode="auto">
          <a:xfrm>
            <a:off x="1187450" y="3213100"/>
            <a:ext cx="1081088" cy="43180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73745" name="Text Box 17"/>
          <p:cNvSpPr txBox="1">
            <a:spLocks noChangeArrowheads="1"/>
          </p:cNvSpPr>
          <p:nvPr/>
        </p:nvSpPr>
        <p:spPr bwMode="auto">
          <a:xfrm>
            <a:off x="3419475" y="3709988"/>
            <a:ext cx="4392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Me këtë barazimi është zgjedhur</a:t>
            </a:r>
            <a:r>
              <a:rPr lang="hr-HR" b="0">
                <a:latin typeface="Comic Sans MS" pitchFamily="66" charset="0"/>
              </a:rPr>
              <a:t>!</a:t>
            </a:r>
            <a:endParaRPr lang="en-US" b="0">
              <a:latin typeface="Comic Sans MS" pitchFamily="66" charset="0"/>
            </a:endParaRPr>
          </a:p>
        </p:txBody>
      </p:sp>
      <p:grpSp>
        <p:nvGrpSpPr>
          <p:cNvPr id="73746" name="Group 18"/>
          <p:cNvGrpSpPr>
            <a:grpSpLocks/>
          </p:cNvGrpSpPr>
          <p:nvPr/>
        </p:nvGrpSpPr>
        <p:grpSpPr bwMode="auto">
          <a:xfrm>
            <a:off x="2555875" y="2619375"/>
            <a:ext cx="1512888" cy="579438"/>
            <a:chOff x="1519" y="416"/>
            <a:chExt cx="953" cy="365"/>
          </a:xfrm>
        </p:grpSpPr>
        <p:sp>
          <p:nvSpPr>
            <p:cNvPr id="25639" name="Text Box 19"/>
            <p:cNvSpPr txBox="1">
              <a:spLocks noChangeArrowheads="1"/>
            </p:cNvSpPr>
            <p:nvPr/>
          </p:nvSpPr>
          <p:spPr bwMode="auto">
            <a:xfrm>
              <a:off x="1519" y="416"/>
              <a:ext cx="56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3200" b="0">
                  <a:solidFill>
                    <a:srgbClr val="0000CC"/>
                  </a:solidFill>
                  <a:latin typeface="Comic Sans MS" pitchFamily="66" charset="0"/>
                </a:rPr>
                <a:t>/</a:t>
              </a:r>
              <a:endParaRPr lang="en-US" sz="3200" b="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  <p:sp>
          <p:nvSpPr>
            <p:cNvPr id="25640" name="Text Box 20"/>
            <p:cNvSpPr txBox="1">
              <a:spLocks noChangeArrowheads="1"/>
            </p:cNvSpPr>
            <p:nvPr/>
          </p:nvSpPr>
          <p:spPr bwMode="auto">
            <a:xfrm>
              <a:off x="1682" y="484"/>
              <a:ext cx="7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2000">
                  <a:solidFill>
                    <a:srgbClr val="0000CC"/>
                  </a:solidFill>
                  <a:latin typeface="Comic Sans MS" pitchFamily="66" charset="0"/>
                </a:rPr>
                <a:t>:(-7)</a:t>
              </a:r>
              <a:endParaRPr lang="en-US" sz="200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</p:grpSp>
      <p:sp>
        <p:nvSpPr>
          <p:cNvPr id="73749" name="Text Box 21"/>
          <p:cNvSpPr txBox="1">
            <a:spLocks noChangeArrowheads="1"/>
          </p:cNvSpPr>
          <p:nvPr/>
        </p:nvSpPr>
        <p:spPr bwMode="auto">
          <a:xfrm>
            <a:off x="395288" y="3994150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 b="0" u="sng">
                <a:latin typeface="Comic Sans MS" pitchFamily="66" charset="0"/>
              </a:rPr>
              <a:t>Shembulli 11.</a:t>
            </a:r>
            <a:r>
              <a:rPr lang="hr-HR" sz="2000" b="0">
                <a:latin typeface="Comic Sans MS" pitchFamily="66" charset="0"/>
              </a:rPr>
              <a:t>:</a:t>
            </a:r>
            <a:endParaRPr lang="en-US" sz="2000" b="0">
              <a:latin typeface="Comic Sans MS" pitchFamily="66" charset="0"/>
            </a:endParaRPr>
          </a:p>
        </p:txBody>
      </p:sp>
      <p:sp>
        <p:nvSpPr>
          <p:cNvPr id="73750" name="Text Box 22"/>
          <p:cNvSpPr txBox="1">
            <a:spLocks noChangeArrowheads="1"/>
          </p:cNvSpPr>
          <p:nvPr/>
        </p:nvSpPr>
        <p:spPr bwMode="auto">
          <a:xfrm>
            <a:off x="827088" y="4498975"/>
            <a:ext cx="169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-4 x = 27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73751" name="Text Box 23"/>
          <p:cNvSpPr txBox="1">
            <a:spLocks noChangeArrowheads="1"/>
          </p:cNvSpPr>
          <p:nvPr/>
        </p:nvSpPr>
        <p:spPr bwMode="auto">
          <a:xfrm>
            <a:off x="1257300" y="5003800"/>
            <a:ext cx="64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x =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73752" name="Group 24"/>
          <p:cNvGrpSpPr>
            <a:grpSpLocks/>
          </p:cNvGrpSpPr>
          <p:nvPr/>
        </p:nvGrpSpPr>
        <p:grpSpPr bwMode="auto">
          <a:xfrm>
            <a:off x="2555875" y="4410075"/>
            <a:ext cx="1512888" cy="579438"/>
            <a:chOff x="1519" y="416"/>
            <a:chExt cx="953" cy="365"/>
          </a:xfrm>
        </p:grpSpPr>
        <p:sp>
          <p:nvSpPr>
            <p:cNvPr id="25637" name="Text Box 25"/>
            <p:cNvSpPr txBox="1">
              <a:spLocks noChangeArrowheads="1"/>
            </p:cNvSpPr>
            <p:nvPr/>
          </p:nvSpPr>
          <p:spPr bwMode="auto">
            <a:xfrm>
              <a:off x="1519" y="416"/>
              <a:ext cx="56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3200" b="0">
                  <a:solidFill>
                    <a:srgbClr val="0000CC"/>
                  </a:solidFill>
                  <a:latin typeface="Comic Sans MS" pitchFamily="66" charset="0"/>
                </a:rPr>
                <a:t>/</a:t>
              </a:r>
              <a:endParaRPr lang="en-US" sz="3200" b="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  <p:sp>
          <p:nvSpPr>
            <p:cNvPr id="25638" name="Text Box 26"/>
            <p:cNvSpPr txBox="1">
              <a:spLocks noChangeArrowheads="1"/>
            </p:cNvSpPr>
            <p:nvPr/>
          </p:nvSpPr>
          <p:spPr bwMode="auto">
            <a:xfrm>
              <a:off x="1682" y="484"/>
              <a:ext cx="7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2000">
                  <a:solidFill>
                    <a:srgbClr val="0000CC"/>
                  </a:solidFill>
                  <a:latin typeface="Comic Sans MS" pitchFamily="66" charset="0"/>
                </a:rPr>
                <a:t>:(-4)</a:t>
              </a:r>
              <a:endParaRPr lang="en-US" sz="200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73755" name="Group 27"/>
          <p:cNvGrpSpPr>
            <a:grpSpLocks/>
          </p:cNvGrpSpPr>
          <p:nvPr/>
        </p:nvGrpSpPr>
        <p:grpSpPr bwMode="auto">
          <a:xfrm>
            <a:off x="1833563" y="4867275"/>
            <a:ext cx="793750" cy="719138"/>
            <a:chOff x="1019" y="3385"/>
            <a:chExt cx="500" cy="453"/>
          </a:xfrm>
        </p:grpSpPr>
        <p:sp>
          <p:nvSpPr>
            <p:cNvPr id="25634" name="Text Box 28"/>
            <p:cNvSpPr txBox="1">
              <a:spLocks noChangeArrowheads="1"/>
            </p:cNvSpPr>
            <p:nvPr/>
          </p:nvSpPr>
          <p:spPr bwMode="auto">
            <a:xfrm>
              <a:off x="1020" y="3385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>
                  <a:solidFill>
                    <a:srgbClr val="0000CC"/>
                  </a:solidFill>
                  <a:latin typeface="Comic Sans MS" pitchFamily="66" charset="0"/>
                </a:rPr>
                <a:t>-27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25635" name="Text Box 29"/>
            <p:cNvSpPr txBox="1">
              <a:spLocks noChangeArrowheads="1"/>
            </p:cNvSpPr>
            <p:nvPr/>
          </p:nvSpPr>
          <p:spPr bwMode="auto">
            <a:xfrm>
              <a:off x="1065" y="3607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>
                  <a:solidFill>
                    <a:srgbClr val="0000CC"/>
                  </a:solidFill>
                  <a:latin typeface="Comic Sans MS" pitchFamily="66" charset="0"/>
                </a:rPr>
                <a:t>4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25636" name="Text Box 30"/>
            <p:cNvSpPr txBox="1">
              <a:spLocks noChangeArrowheads="1"/>
            </p:cNvSpPr>
            <p:nvPr/>
          </p:nvSpPr>
          <p:spPr bwMode="auto">
            <a:xfrm>
              <a:off x="1019" y="3385"/>
              <a:ext cx="5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sz="2400" b="0">
                  <a:solidFill>
                    <a:srgbClr val="0000CC"/>
                  </a:solidFill>
                  <a:latin typeface="Comic Sans MS" pitchFamily="66" charset="0"/>
                </a:rPr>
                <a:t>___</a:t>
              </a:r>
              <a:endParaRPr lang="en-US" sz="2400" b="0">
                <a:latin typeface="Comic Sans MS" pitchFamily="66" charset="0"/>
              </a:endParaRPr>
            </a:p>
          </p:txBody>
        </p:sp>
      </p:grpSp>
      <p:sp>
        <p:nvSpPr>
          <p:cNvPr id="73759" name="Text Box 31"/>
          <p:cNvSpPr txBox="1">
            <a:spLocks noChangeArrowheads="1"/>
          </p:cNvSpPr>
          <p:nvPr/>
        </p:nvSpPr>
        <p:spPr bwMode="auto">
          <a:xfrm>
            <a:off x="2987675" y="5046663"/>
            <a:ext cx="4321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Mund të rregullojmë zgjidhjen</a:t>
            </a:r>
            <a:r>
              <a:rPr lang="hr-HR" b="0">
                <a:latin typeface="Comic Sans MS" pitchFamily="66" charset="0"/>
              </a:rPr>
              <a:t>?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73760" name="Text Box 32"/>
          <p:cNvSpPr txBox="1">
            <a:spLocks noChangeArrowheads="1"/>
          </p:cNvSpPr>
          <p:nvPr/>
        </p:nvSpPr>
        <p:spPr bwMode="auto">
          <a:xfrm>
            <a:off x="2987675" y="5484813"/>
            <a:ext cx="5761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Mund ta shënojmë si nuërm të përzier</a:t>
            </a:r>
            <a:r>
              <a:rPr lang="hr-HR" b="0">
                <a:latin typeface="Comic Sans MS" pitchFamily="66" charset="0"/>
              </a:rPr>
              <a:t>!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73761" name="Text Box 33"/>
          <p:cNvSpPr txBox="1">
            <a:spLocks noChangeArrowheads="1"/>
          </p:cNvSpPr>
          <p:nvPr/>
        </p:nvSpPr>
        <p:spPr bwMode="auto">
          <a:xfrm>
            <a:off x="1258888" y="5865813"/>
            <a:ext cx="792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x =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73762" name="Text Box 34"/>
          <p:cNvSpPr txBox="1">
            <a:spLocks noChangeArrowheads="1"/>
          </p:cNvSpPr>
          <p:nvPr/>
        </p:nvSpPr>
        <p:spPr bwMode="auto">
          <a:xfrm>
            <a:off x="2268538" y="5734050"/>
            <a:ext cx="649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3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73763" name="Text Box 35"/>
          <p:cNvSpPr txBox="1">
            <a:spLocks noChangeArrowheads="1"/>
          </p:cNvSpPr>
          <p:nvPr/>
        </p:nvSpPr>
        <p:spPr bwMode="auto">
          <a:xfrm>
            <a:off x="2268538" y="6119813"/>
            <a:ext cx="649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4</a:t>
            </a:r>
            <a:endParaRPr lang="en-US" b="0">
              <a:latin typeface="Comic Sans MS" pitchFamily="66" charset="0"/>
            </a:endParaRPr>
          </a:p>
        </p:txBody>
      </p:sp>
      <p:grpSp>
        <p:nvGrpSpPr>
          <p:cNvPr id="73764" name="Group 36"/>
          <p:cNvGrpSpPr>
            <a:grpSpLocks/>
          </p:cNvGrpSpPr>
          <p:nvPr/>
        </p:nvGrpSpPr>
        <p:grpSpPr bwMode="auto">
          <a:xfrm>
            <a:off x="1835150" y="5734050"/>
            <a:ext cx="1227138" cy="530225"/>
            <a:chOff x="1156" y="3537"/>
            <a:chExt cx="773" cy="334"/>
          </a:xfrm>
        </p:grpSpPr>
        <p:sp>
          <p:nvSpPr>
            <p:cNvPr id="25632" name="Text Box 37"/>
            <p:cNvSpPr txBox="1">
              <a:spLocks noChangeArrowheads="1"/>
            </p:cNvSpPr>
            <p:nvPr/>
          </p:nvSpPr>
          <p:spPr bwMode="auto">
            <a:xfrm>
              <a:off x="1156" y="3621"/>
              <a:ext cx="4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2000">
                  <a:solidFill>
                    <a:srgbClr val="0000CC"/>
                  </a:solidFill>
                  <a:latin typeface="Comic Sans MS" pitchFamily="66" charset="0"/>
                </a:rPr>
                <a:t>-6</a:t>
              </a:r>
              <a:endParaRPr lang="en-US" sz="200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  <p:sp>
          <p:nvSpPr>
            <p:cNvPr id="25633" name="Text Box 38"/>
            <p:cNvSpPr txBox="1">
              <a:spLocks noChangeArrowheads="1"/>
            </p:cNvSpPr>
            <p:nvPr/>
          </p:nvSpPr>
          <p:spPr bwMode="auto">
            <a:xfrm>
              <a:off x="1338" y="3537"/>
              <a:ext cx="5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sz="2400" b="0">
                  <a:solidFill>
                    <a:srgbClr val="0000CC"/>
                  </a:solidFill>
                  <a:latin typeface="Comic Sans MS" pitchFamily="66" charset="0"/>
                </a:rPr>
                <a:t>__</a:t>
              </a:r>
              <a:endParaRPr lang="en-US" sz="2400" b="0">
                <a:latin typeface="Comic Sans MS" pitchFamily="66" charset="0"/>
              </a:endParaRPr>
            </a:p>
          </p:txBody>
        </p:sp>
      </p:grpSp>
      <p:sp>
        <p:nvSpPr>
          <p:cNvPr id="73767" name="Rectangle 39"/>
          <p:cNvSpPr>
            <a:spLocks noChangeArrowheads="1"/>
          </p:cNvSpPr>
          <p:nvPr/>
        </p:nvSpPr>
        <p:spPr bwMode="auto">
          <a:xfrm>
            <a:off x="1114425" y="5732463"/>
            <a:ext cx="1944688" cy="792162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73768" name="Text Box 40"/>
          <p:cNvSpPr txBox="1">
            <a:spLocks noChangeArrowheads="1"/>
          </p:cNvSpPr>
          <p:nvPr/>
        </p:nvSpPr>
        <p:spPr bwMode="auto">
          <a:xfrm>
            <a:off x="3059113" y="5013325"/>
            <a:ext cx="50768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1600">
                <a:latin typeface="Comic Sans MS" pitchFamily="66" charset="0"/>
              </a:rPr>
              <a:t>(</a:t>
            </a:r>
            <a:r>
              <a:rPr lang="en-US" sz="1600">
                <a:latin typeface="Comic Sans MS" pitchFamily="66" charset="0"/>
              </a:rPr>
              <a:t>minusi asnjëher nuk shënohet tek emruesi , por tek numruesi</a:t>
            </a:r>
            <a:r>
              <a:rPr lang="hr-HR" sz="1600">
                <a:latin typeface="Comic Sans MS" pitchFamily="66" charset="0"/>
              </a:rPr>
              <a:t>!)</a:t>
            </a:r>
            <a:endParaRPr lang="en-US" sz="1600">
              <a:latin typeface="Comic Sans MS" pitchFamily="66" charset="0"/>
            </a:endParaRPr>
          </a:p>
        </p:txBody>
      </p:sp>
      <p:sp>
        <p:nvSpPr>
          <p:cNvPr id="73769" name="Text Box 41"/>
          <p:cNvSpPr txBox="1">
            <a:spLocks noChangeArrowheads="1"/>
          </p:cNvSpPr>
          <p:nvPr/>
        </p:nvSpPr>
        <p:spPr bwMode="auto">
          <a:xfrm>
            <a:off x="3779838" y="2571750"/>
            <a:ext cx="5076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Të dy anët e barazimit i pjesëtojmë me numrin  para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 x </a:t>
            </a:r>
            <a:r>
              <a:rPr lang="hr-HR" b="0">
                <a:latin typeface="Comic Sans MS" pitchFamily="66" charset="0"/>
              </a:rPr>
              <a:t>!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73770" name="Text Box 42"/>
          <p:cNvSpPr txBox="1">
            <a:spLocks noChangeArrowheads="1"/>
          </p:cNvSpPr>
          <p:nvPr/>
        </p:nvSpPr>
        <p:spPr bwMode="auto">
          <a:xfrm>
            <a:off x="3708400" y="4443413"/>
            <a:ext cx="5184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Të dy anët e barazimit i pjesëtojmë me numrin  para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 x </a:t>
            </a:r>
            <a:r>
              <a:rPr lang="hr-HR" b="0">
                <a:latin typeface="Comic Sans MS" pitchFamily="66" charset="0"/>
              </a:rPr>
              <a:t>!</a:t>
            </a:r>
            <a:endParaRPr lang="en-US" b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737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73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1000"/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73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1000"/>
                                        <p:tgtEl>
                                          <p:spTgt spid="73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1000"/>
                                        <p:tgtEl>
                                          <p:spTgt spid="737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000"/>
                                        <p:tgtEl>
                                          <p:spTgt spid="73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1000"/>
                                        <p:tgtEl>
                                          <p:spTgt spid="73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1000"/>
                                        <p:tgtEl>
                                          <p:spTgt spid="73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1000"/>
                                        <p:tgtEl>
                                          <p:spTgt spid="737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1000"/>
                                        <p:tgtEl>
                                          <p:spTgt spid="73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5" dur="1000"/>
                                        <p:tgtEl>
                                          <p:spTgt spid="73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1000"/>
                                        <p:tgtEl>
                                          <p:spTgt spid="73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1000"/>
                                        <p:tgtEl>
                                          <p:spTgt spid="73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3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3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3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3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6" dur="1000"/>
                                        <p:tgtEl>
                                          <p:spTgt spid="73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8" grpId="0"/>
      <p:bldP spid="73739" grpId="0"/>
      <p:bldP spid="73740" grpId="0"/>
      <p:bldP spid="73741" grpId="0"/>
      <p:bldP spid="73742" grpId="0"/>
      <p:bldP spid="73743" grpId="0"/>
      <p:bldP spid="73744" grpId="0" animBg="1"/>
      <p:bldP spid="73745" grpId="0"/>
      <p:bldP spid="73749" grpId="0"/>
      <p:bldP spid="73750" grpId="0"/>
      <p:bldP spid="73751" grpId="0"/>
      <p:bldP spid="73759" grpId="0"/>
      <p:bldP spid="73759" grpId="1"/>
      <p:bldP spid="73760" grpId="0"/>
      <p:bldP spid="73760" grpId="1"/>
      <p:bldP spid="73761" grpId="0"/>
      <p:bldP spid="73762" grpId="0"/>
      <p:bldP spid="73763" grpId="0"/>
      <p:bldP spid="73767" grpId="0" animBg="1"/>
      <p:bldP spid="73768" grpId="0"/>
      <p:bldP spid="73769" grpId="0"/>
      <p:bldP spid="7377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 u="sng">
                <a:latin typeface="Comic Sans MS" pitchFamily="66" charset="0"/>
              </a:rPr>
              <a:t>Shembulli</a:t>
            </a:r>
            <a:r>
              <a:rPr lang="hr-HR" sz="2000" b="0" u="sng">
                <a:latin typeface="Comic Sans MS" pitchFamily="66" charset="0"/>
              </a:rPr>
              <a:t> 12.</a:t>
            </a:r>
            <a:r>
              <a:rPr lang="hr-HR" sz="2000" b="0">
                <a:latin typeface="Comic Sans MS" pitchFamily="66" charset="0"/>
              </a:rPr>
              <a:t>:</a:t>
            </a:r>
            <a:endParaRPr lang="en-US" sz="2000" b="0">
              <a:latin typeface="Comic Sans MS" pitchFamily="66" charset="0"/>
            </a:endParaRP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827088" y="765175"/>
            <a:ext cx="169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-x = 3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2916238" y="620713"/>
            <a:ext cx="62277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Të dy</a:t>
            </a:r>
            <a:r>
              <a:rPr lang="sq-AL" b="0">
                <a:latin typeface="Comic Sans MS" pitchFamily="66" charset="0"/>
              </a:rPr>
              <a:t> </a:t>
            </a:r>
            <a:r>
              <a:rPr lang="en-US" b="0">
                <a:latin typeface="Comic Sans MS" pitchFamily="66" charset="0"/>
              </a:rPr>
              <a:t>anët e barazimit </a:t>
            </a:r>
            <a:r>
              <a:rPr lang="sq-AL" b="0">
                <a:latin typeface="Comic Sans MS" pitchFamily="66" charset="0"/>
              </a:rPr>
              <a:t>i </a:t>
            </a:r>
            <a:r>
              <a:rPr lang="en-US" b="0">
                <a:latin typeface="Comic Sans MS" pitchFamily="66" charset="0"/>
              </a:rPr>
              <a:t>pjes</a:t>
            </a:r>
            <a:r>
              <a:rPr lang="sq-AL" b="0">
                <a:latin typeface="Comic Sans MS" pitchFamily="66" charset="0"/>
              </a:rPr>
              <a:t>ë</a:t>
            </a:r>
            <a:r>
              <a:rPr lang="en-US" b="0">
                <a:latin typeface="Comic Sans MS" pitchFamily="66" charset="0"/>
              </a:rPr>
              <a:t>tojmë me numrin para 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 x </a:t>
            </a:r>
            <a:r>
              <a:rPr lang="hr-HR" b="0">
                <a:latin typeface="Comic Sans MS" pitchFamily="66" charset="0"/>
              </a:rPr>
              <a:t>!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3779838" y="1262063"/>
            <a:ext cx="50768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Por </a:t>
            </a:r>
            <a:r>
              <a:rPr lang="hr-HR" b="0">
                <a:latin typeface="Comic Sans MS" pitchFamily="66" charset="0"/>
              </a:rPr>
              <a:t>,</a:t>
            </a:r>
            <a:r>
              <a:rPr lang="en-US" b="0">
                <a:latin typeface="Comic Sans MS" pitchFamily="66" charset="0"/>
              </a:rPr>
              <a:t> këtu para</a:t>
            </a:r>
            <a:r>
              <a:rPr lang="hr-HR" b="0">
                <a:latin typeface="Comic Sans MS" pitchFamily="66" charset="0"/>
              </a:rPr>
              <a:t> 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x </a:t>
            </a:r>
            <a:r>
              <a:rPr lang="en-US" b="0">
                <a:latin typeface="Comic Sans MS" pitchFamily="66" charset="0"/>
              </a:rPr>
              <a:t>kemi vetëm </a:t>
            </a:r>
            <a:r>
              <a:rPr lang="hr-HR" b="0">
                <a:latin typeface="Comic Sans MS" pitchFamily="66" charset="0"/>
              </a:rPr>
              <a:t>minus!</a:t>
            </a:r>
          </a:p>
          <a:p>
            <a:r>
              <a:rPr lang="sq-AL" b="0">
                <a:latin typeface="Comic Sans MS" pitchFamily="66" charset="0"/>
              </a:rPr>
              <a:t>Ç</a:t>
            </a:r>
            <a:r>
              <a:rPr lang="en-US" b="0">
                <a:latin typeface="Comic Sans MS" pitchFamily="66" charset="0"/>
              </a:rPr>
              <a:t>farë do të thotë kjo</a:t>
            </a:r>
            <a:r>
              <a:rPr lang="hr-HR" b="0">
                <a:latin typeface="Comic Sans MS" pitchFamily="66" charset="0"/>
              </a:rPr>
              <a:t>?</a:t>
            </a:r>
          </a:p>
          <a:p>
            <a:r>
              <a:rPr lang="en-US" b="0">
                <a:latin typeface="Comic Sans MS" pitchFamily="66" charset="0"/>
              </a:rPr>
              <a:t>Cilin numër mund ta </a:t>
            </a:r>
            <a:r>
              <a:rPr lang="sq-AL" b="0">
                <a:latin typeface="Comic Sans MS" pitchFamily="66" charset="0"/>
              </a:rPr>
              <a:t>shë</a:t>
            </a:r>
            <a:r>
              <a:rPr lang="en-US" b="0">
                <a:latin typeface="Comic Sans MS" pitchFamily="66" charset="0"/>
              </a:rPr>
              <a:t>nojmë para 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 x </a:t>
            </a:r>
            <a:r>
              <a:rPr lang="hr-HR" b="0">
                <a:latin typeface="Comic Sans MS" pitchFamily="66" charset="0"/>
              </a:rPr>
              <a:t>?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 flipV="1">
            <a:off x="1042988" y="11255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mk-MK"/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-36513" y="1720850"/>
            <a:ext cx="32400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sr-Latn-RS" b="0">
                <a:latin typeface="Comic Sans MS" pitchFamily="66" charset="0"/>
              </a:rPr>
              <a:t>Kur par </a:t>
            </a:r>
            <a:r>
              <a:rPr lang="hr-HR" altLang="sr-Latn-RS">
                <a:solidFill>
                  <a:srgbClr val="0000CC"/>
                </a:solidFill>
                <a:latin typeface="Comic Sans MS" pitchFamily="66" charset="0"/>
              </a:rPr>
              <a:t> x </a:t>
            </a:r>
            <a:r>
              <a:rPr lang="en-US" altLang="sr-Latn-RS" b="0">
                <a:latin typeface="Comic Sans MS" pitchFamily="66" charset="0"/>
              </a:rPr>
              <a:t>nuk kemi asnjë numër, gjithmonë e mendojmë numrin </a:t>
            </a:r>
            <a:r>
              <a:rPr lang="hr-HR" altLang="sr-Latn-RS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 </a:t>
            </a:r>
            <a:r>
              <a:rPr lang="en-US" altLang="sr-Latn-RS" b="0">
                <a:latin typeface="Comic Sans MS" pitchFamily="66" charset="0"/>
              </a:rPr>
              <a:t>gjegjësisht në këtë rast numrin</a:t>
            </a:r>
            <a:r>
              <a:rPr lang="hr-HR" altLang="sr-Latn-RS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-1</a:t>
            </a:r>
          </a:p>
          <a:p>
            <a:pPr algn="ctr">
              <a:defRPr/>
            </a:pPr>
            <a:r>
              <a:rPr lang="hr-HR" altLang="sr-Latn-RS" b="0">
                <a:latin typeface="Comic Sans MS" pitchFamily="66" charset="0"/>
              </a:rPr>
              <a:t>(</a:t>
            </a:r>
            <a:r>
              <a:rPr lang="en-US" altLang="sr-Latn-RS" b="0">
                <a:latin typeface="Comic Sans MS" pitchFamily="66" charset="0"/>
              </a:rPr>
              <a:t>pasi para </a:t>
            </a:r>
            <a:r>
              <a:rPr lang="hr-HR" altLang="sr-Latn-RS">
                <a:solidFill>
                  <a:srgbClr val="0000CC"/>
                </a:solidFill>
                <a:latin typeface="Comic Sans MS" pitchFamily="66" charset="0"/>
              </a:rPr>
              <a:t> x</a:t>
            </a:r>
            <a:r>
              <a:rPr lang="en-US" altLang="sr-Latn-RS">
                <a:solidFill>
                  <a:srgbClr val="0000CC"/>
                </a:solidFill>
                <a:latin typeface="Comic Sans MS" pitchFamily="66" charset="0"/>
              </a:rPr>
              <a:t> </a:t>
            </a:r>
            <a:r>
              <a:rPr lang="en-US" altLang="sr-Latn-RS" b="0">
                <a:latin typeface="Comic Sans MS" pitchFamily="66" charset="0"/>
              </a:rPr>
              <a:t>kemi</a:t>
            </a:r>
            <a:r>
              <a:rPr lang="hr-HR" altLang="sr-Latn-RS">
                <a:solidFill>
                  <a:srgbClr val="0000CC"/>
                </a:solidFill>
                <a:latin typeface="Comic Sans MS" pitchFamily="66" charset="0"/>
              </a:rPr>
              <a:t> </a:t>
            </a:r>
            <a:r>
              <a:rPr lang="hr-HR" altLang="sr-Latn-RS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minus</a:t>
            </a:r>
            <a:r>
              <a:rPr lang="hr-HR" altLang="sr-Latn-RS" b="0">
                <a:latin typeface="Comic Sans MS" pitchFamily="66" charset="0"/>
              </a:rPr>
              <a:t>)!</a:t>
            </a:r>
            <a:endParaRPr lang="en-US" altLang="sr-Latn-RS" b="0">
              <a:latin typeface="Comic Sans MS" pitchFamily="66" charset="0"/>
            </a:endParaRPr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539750" y="3500438"/>
            <a:ext cx="2087563" cy="152241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endParaRPr lang="hr-HR" altLang="sr-Latn-RS" sz="8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ctr">
              <a:defRPr/>
            </a:pPr>
            <a:r>
              <a:rPr lang="en-US" altLang="sr-Latn-RS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Mbaje mend</a:t>
            </a:r>
            <a:r>
              <a:rPr lang="hr-HR" altLang="sr-Latn-RS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:</a:t>
            </a:r>
          </a:p>
          <a:p>
            <a:pPr algn="ctr">
              <a:defRPr/>
            </a:pPr>
            <a:endParaRPr lang="hr-HR" altLang="sr-Latn-RS" sz="1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ctr">
              <a:defRPr/>
            </a:pPr>
            <a:r>
              <a:rPr lang="hr-HR" altLang="sr-Latn-RS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x = 1 x</a:t>
            </a:r>
          </a:p>
          <a:p>
            <a:pPr algn="ctr">
              <a:defRPr/>
            </a:pPr>
            <a:r>
              <a:rPr lang="hr-HR" altLang="sr-Latn-RS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-x = -1 x</a:t>
            </a:r>
            <a:endParaRPr lang="hr-HR" altLang="sr-Latn-RS" sz="8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ctr">
              <a:defRPr/>
            </a:pPr>
            <a:r>
              <a:rPr lang="hr-HR" altLang="sr-Latn-RS" sz="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endParaRPr lang="en-US" altLang="sr-Latn-RS" sz="8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5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/>
      <p:bldP spid="55300" grpId="0"/>
      <p:bldP spid="55311" grpId="0"/>
      <p:bldP spid="55312" grpId="0" animBg="1"/>
      <p:bldP spid="55313" grpId="0"/>
      <p:bldP spid="5531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 u="sng">
                <a:latin typeface="Comic Sans MS" pitchFamily="66" charset="0"/>
              </a:rPr>
              <a:t>Shembulli</a:t>
            </a:r>
            <a:r>
              <a:rPr lang="hr-HR" sz="2000" b="0" u="sng">
                <a:latin typeface="Comic Sans MS" pitchFamily="66" charset="0"/>
              </a:rPr>
              <a:t> 12.</a:t>
            </a:r>
            <a:r>
              <a:rPr lang="hr-HR" sz="2000" b="0">
                <a:latin typeface="Comic Sans MS" pitchFamily="66" charset="0"/>
              </a:rPr>
              <a:t>:</a:t>
            </a:r>
            <a:endParaRPr lang="en-US" sz="2000" b="0">
              <a:latin typeface="Comic Sans MS" pitchFamily="66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827088" y="765175"/>
            <a:ext cx="169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-x = 3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56325" name="Group 5"/>
          <p:cNvGrpSpPr>
            <a:grpSpLocks/>
          </p:cNvGrpSpPr>
          <p:nvPr/>
        </p:nvGrpSpPr>
        <p:grpSpPr bwMode="auto">
          <a:xfrm>
            <a:off x="2268538" y="674688"/>
            <a:ext cx="1512887" cy="579437"/>
            <a:chOff x="1519" y="416"/>
            <a:chExt cx="953" cy="365"/>
          </a:xfrm>
        </p:grpSpPr>
        <p:sp>
          <p:nvSpPr>
            <p:cNvPr id="27662" name="Text Box 6"/>
            <p:cNvSpPr txBox="1">
              <a:spLocks noChangeArrowheads="1"/>
            </p:cNvSpPr>
            <p:nvPr/>
          </p:nvSpPr>
          <p:spPr bwMode="auto">
            <a:xfrm>
              <a:off x="1519" y="416"/>
              <a:ext cx="56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3200" b="0">
                  <a:solidFill>
                    <a:srgbClr val="0000CC"/>
                  </a:solidFill>
                  <a:latin typeface="Comic Sans MS" pitchFamily="66" charset="0"/>
                </a:rPr>
                <a:t>/</a:t>
              </a:r>
              <a:endParaRPr lang="en-US" sz="3200" b="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  <p:sp>
          <p:nvSpPr>
            <p:cNvPr id="27663" name="Text Box 7"/>
            <p:cNvSpPr txBox="1">
              <a:spLocks noChangeArrowheads="1"/>
            </p:cNvSpPr>
            <p:nvPr/>
          </p:nvSpPr>
          <p:spPr bwMode="auto">
            <a:xfrm>
              <a:off x="1682" y="484"/>
              <a:ext cx="7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2000">
                  <a:solidFill>
                    <a:srgbClr val="0000CC"/>
                  </a:solidFill>
                  <a:latin typeface="Comic Sans MS" pitchFamily="66" charset="0"/>
                </a:rPr>
                <a:t>:(-1)</a:t>
              </a:r>
              <a:endParaRPr lang="en-US" sz="200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</p:grp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971550" y="1341438"/>
            <a:ext cx="64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x =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179388" y="1779588"/>
            <a:ext cx="338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Kur anën e majtë </a:t>
            </a:r>
          </a:p>
        </p:txBody>
      </p:sp>
      <p:sp>
        <p:nvSpPr>
          <p:cNvPr id="56334" name="Oval 14"/>
          <p:cNvSpPr>
            <a:spLocks noChangeArrowheads="1"/>
          </p:cNvSpPr>
          <p:nvPr/>
        </p:nvSpPr>
        <p:spPr bwMode="auto">
          <a:xfrm>
            <a:off x="827088" y="706438"/>
            <a:ext cx="504825" cy="5048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2195513" y="1773238"/>
            <a:ext cx="2376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e pjes</a:t>
            </a:r>
            <a:r>
              <a:rPr lang="sq-AL" b="0">
                <a:latin typeface="Comic Sans MS" pitchFamily="66" charset="0"/>
              </a:rPr>
              <a:t>ë</a:t>
            </a:r>
            <a:r>
              <a:rPr lang="en-US" b="0">
                <a:latin typeface="Comic Sans MS" pitchFamily="66" charset="0"/>
              </a:rPr>
              <a:t>tomë me</a:t>
            </a:r>
            <a:r>
              <a:rPr lang="hr-HR" b="0">
                <a:latin typeface="Comic Sans MS" pitchFamily="66" charset="0"/>
              </a:rPr>
              <a:t> -1,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56336" name="Oval 16"/>
          <p:cNvSpPr>
            <a:spLocks noChangeArrowheads="1"/>
          </p:cNvSpPr>
          <p:nvPr/>
        </p:nvSpPr>
        <p:spPr bwMode="auto">
          <a:xfrm>
            <a:off x="2557463" y="735013"/>
            <a:ext cx="790575" cy="5048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4427538" y="1773238"/>
            <a:ext cx="4105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njehsojmë</a:t>
            </a:r>
            <a:r>
              <a:rPr lang="hr-HR" b="0">
                <a:latin typeface="Comic Sans MS" pitchFamily="66" charset="0"/>
              </a:rPr>
              <a:t> 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-x:(-1)</a:t>
            </a:r>
            <a:r>
              <a:rPr lang="hr-HR" b="0">
                <a:latin typeface="Comic Sans MS" pitchFamily="66" charset="0"/>
              </a:rPr>
              <a:t> , </a:t>
            </a:r>
            <a:r>
              <a:rPr lang="en-US" b="0">
                <a:latin typeface="Comic Sans MS" pitchFamily="66" charset="0"/>
              </a:rPr>
              <a:t>ajo është</a:t>
            </a:r>
            <a:r>
              <a:rPr lang="hr-HR" b="0">
                <a:latin typeface="Comic Sans MS" pitchFamily="66" charset="0"/>
              </a:rPr>
              <a:t> ___ .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7667625" y="1773238"/>
            <a:ext cx="649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x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5724525" y="2303463"/>
            <a:ext cx="3024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Këtu njëhsojmë</a:t>
            </a:r>
            <a:r>
              <a:rPr lang="hr-HR" b="0">
                <a:latin typeface="Comic Sans MS" pitchFamily="66" charset="0"/>
              </a:rPr>
              <a:t>:</a:t>
            </a:r>
            <a:endParaRPr lang="en-US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6084888" y="2565400"/>
            <a:ext cx="2232025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hr-HR" sz="800" b="0">
              <a:latin typeface="Comic Sans MS" pitchFamily="66" charset="0"/>
            </a:endParaRPr>
          </a:p>
          <a:p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  - x : </a:t>
            </a:r>
            <a:r>
              <a:rPr lang="hr-HR">
                <a:solidFill>
                  <a:srgbClr val="0000CC"/>
                </a:solidFill>
                <a:latin typeface="Comic Sans MS" pitchFamily="66" charset="0"/>
                <a:sym typeface="Wingdings" pitchFamily="2" charset="2"/>
              </a:rPr>
              <a:t>(-1)  =  </a:t>
            </a:r>
          </a:p>
          <a:p>
            <a:endParaRPr lang="hr-HR" sz="800">
              <a:solidFill>
                <a:srgbClr val="0000CC"/>
              </a:solidFill>
              <a:latin typeface="Comic Sans MS" pitchFamily="66" charset="0"/>
              <a:sym typeface="Wingdings" pitchFamily="2" charset="2"/>
            </a:endParaRPr>
          </a:p>
          <a:p>
            <a:r>
              <a:rPr lang="hr-HR">
                <a:solidFill>
                  <a:srgbClr val="0000CC"/>
                </a:solidFill>
                <a:latin typeface="Comic Sans MS" pitchFamily="66" charset="0"/>
                <a:sym typeface="Wingdings" pitchFamily="2" charset="2"/>
              </a:rPr>
              <a:t>= -1 x : (-1)  = </a:t>
            </a:r>
          </a:p>
          <a:p>
            <a:endParaRPr lang="hr-HR" sz="800">
              <a:solidFill>
                <a:srgbClr val="0000CC"/>
              </a:solidFill>
              <a:latin typeface="Comic Sans MS" pitchFamily="66" charset="0"/>
              <a:sym typeface="Wingdings" pitchFamily="2" charset="2"/>
            </a:endParaRPr>
          </a:p>
          <a:p>
            <a:r>
              <a:rPr lang="hr-HR">
                <a:solidFill>
                  <a:srgbClr val="0000CC"/>
                </a:solidFill>
                <a:latin typeface="Comic Sans MS" pitchFamily="66" charset="0"/>
                <a:sym typeface="Wingdings" pitchFamily="2" charset="2"/>
              </a:rPr>
              <a:t>=  x</a:t>
            </a:r>
            <a:endParaRPr lang="en-US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56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10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56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2" grpId="0"/>
      <p:bldP spid="56333" grpId="0"/>
      <p:bldP spid="56333" grpId="1"/>
      <p:bldP spid="56334" grpId="0" animBg="1"/>
      <p:bldP spid="56334" grpId="1" animBg="1"/>
      <p:bldP spid="56335" grpId="0"/>
      <p:bldP spid="56335" grpId="1"/>
      <p:bldP spid="56336" grpId="0" animBg="1"/>
      <p:bldP spid="56336" grpId="1" animBg="1"/>
      <p:bldP spid="56337" grpId="0"/>
      <p:bldP spid="56337" grpId="1"/>
      <p:bldP spid="56338" grpId="0"/>
      <p:bldP spid="56338" grpId="1"/>
      <p:bldP spid="56339" grpId="0"/>
      <p:bldP spid="56339" grpId="1"/>
      <p:bldP spid="56340" grpId="0"/>
      <p:bldP spid="56340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 u="sng">
                <a:latin typeface="Comic Sans MS" pitchFamily="66" charset="0"/>
              </a:rPr>
              <a:t>Shembulli </a:t>
            </a:r>
            <a:r>
              <a:rPr lang="hr-HR" sz="2000" b="0" u="sng">
                <a:latin typeface="Comic Sans MS" pitchFamily="66" charset="0"/>
              </a:rPr>
              <a:t>12.</a:t>
            </a:r>
            <a:r>
              <a:rPr lang="hr-HR" sz="2000" b="0">
                <a:latin typeface="Comic Sans MS" pitchFamily="66" charset="0"/>
              </a:rPr>
              <a:t>:</a:t>
            </a:r>
            <a:endParaRPr lang="en-US" sz="2000" b="0">
              <a:latin typeface="Comic Sans MS" pitchFamily="66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827088" y="765175"/>
            <a:ext cx="169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-x = 3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2268538" y="674688"/>
            <a:ext cx="1512887" cy="579437"/>
            <a:chOff x="1519" y="416"/>
            <a:chExt cx="953" cy="365"/>
          </a:xfrm>
        </p:grpSpPr>
        <p:sp>
          <p:nvSpPr>
            <p:cNvPr id="28698" name="Text Box 5"/>
            <p:cNvSpPr txBox="1">
              <a:spLocks noChangeArrowheads="1"/>
            </p:cNvSpPr>
            <p:nvPr/>
          </p:nvSpPr>
          <p:spPr bwMode="auto">
            <a:xfrm>
              <a:off x="1519" y="416"/>
              <a:ext cx="56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3200" b="0">
                  <a:solidFill>
                    <a:srgbClr val="0000CC"/>
                  </a:solidFill>
                  <a:latin typeface="Comic Sans MS" pitchFamily="66" charset="0"/>
                </a:rPr>
                <a:t>/</a:t>
              </a:r>
              <a:endParaRPr lang="en-US" sz="3200" b="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  <p:sp>
          <p:nvSpPr>
            <p:cNvPr id="28699" name="Text Box 6"/>
            <p:cNvSpPr txBox="1">
              <a:spLocks noChangeArrowheads="1"/>
            </p:cNvSpPr>
            <p:nvPr/>
          </p:nvSpPr>
          <p:spPr bwMode="auto">
            <a:xfrm>
              <a:off x="1682" y="484"/>
              <a:ext cx="7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2000">
                  <a:solidFill>
                    <a:srgbClr val="0000CC"/>
                  </a:solidFill>
                  <a:latin typeface="Comic Sans MS" pitchFamily="66" charset="0"/>
                </a:rPr>
                <a:t>:(-1)</a:t>
              </a:r>
              <a:endParaRPr lang="en-US" sz="200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</p:grpSp>
      <p:sp>
        <p:nvSpPr>
          <p:cNvPr id="28677" name="Text Box 7"/>
          <p:cNvSpPr txBox="1">
            <a:spLocks noChangeArrowheads="1"/>
          </p:cNvSpPr>
          <p:nvPr/>
        </p:nvSpPr>
        <p:spPr bwMode="auto">
          <a:xfrm>
            <a:off x="971550" y="1341438"/>
            <a:ext cx="64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x =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1473200" y="1341438"/>
            <a:ext cx="577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-3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57361" name="Rectangle 17"/>
          <p:cNvSpPr>
            <a:spLocks noChangeArrowheads="1"/>
          </p:cNvSpPr>
          <p:nvPr/>
        </p:nvSpPr>
        <p:spPr bwMode="auto">
          <a:xfrm>
            <a:off x="914400" y="1341438"/>
            <a:ext cx="1136650" cy="43180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250825" y="1989138"/>
            <a:ext cx="338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Tani anën e djathtë </a:t>
            </a:r>
          </a:p>
        </p:txBody>
      </p:sp>
      <p:sp>
        <p:nvSpPr>
          <p:cNvPr id="57363" name="Oval 19"/>
          <p:cNvSpPr>
            <a:spLocks noChangeArrowheads="1"/>
          </p:cNvSpPr>
          <p:nvPr/>
        </p:nvSpPr>
        <p:spPr bwMode="auto">
          <a:xfrm>
            <a:off x="1476375" y="765175"/>
            <a:ext cx="431800" cy="431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2484438" y="1989138"/>
            <a:ext cx="2374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e pjes</a:t>
            </a:r>
            <a:r>
              <a:rPr lang="sq-AL" b="0">
                <a:latin typeface="Comic Sans MS" pitchFamily="66" charset="0"/>
              </a:rPr>
              <a:t>ë</a:t>
            </a:r>
            <a:r>
              <a:rPr lang="en-US" b="0">
                <a:latin typeface="Comic Sans MS" pitchFamily="66" charset="0"/>
              </a:rPr>
              <a:t>tojmë me </a:t>
            </a:r>
            <a:r>
              <a:rPr lang="hr-HR" b="0">
                <a:latin typeface="Comic Sans MS" pitchFamily="66" charset="0"/>
              </a:rPr>
              <a:t>-1.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57365" name="Oval 21"/>
          <p:cNvSpPr>
            <a:spLocks noChangeArrowheads="1"/>
          </p:cNvSpPr>
          <p:nvPr/>
        </p:nvSpPr>
        <p:spPr bwMode="auto">
          <a:xfrm>
            <a:off x="2557463" y="763588"/>
            <a:ext cx="719137" cy="5048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57366" name="Text Box 22"/>
          <p:cNvSpPr txBox="1">
            <a:spLocks noChangeArrowheads="1"/>
          </p:cNvSpPr>
          <p:nvPr/>
        </p:nvSpPr>
        <p:spPr bwMode="auto">
          <a:xfrm>
            <a:off x="4643438" y="1989138"/>
            <a:ext cx="4176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Njehsojmë 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3:(-1)</a:t>
            </a:r>
            <a:r>
              <a:rPr lang="hr-HR" b="0">
                <a:latin typeface="Comic Sans MS" pitchFamily="66" charset="0"/>
              </a:rPr>
              <a:t> , </a:t>
            </a:r>
            <a:r>
              <a:rPr lang="en-US" b="0">
                <a:latin typeface="Comic Sans MS" pitchFamily="66" charset="0"/>
              </a:rPr>
              <a:t>ajo është</a:t>
            </a:r>
            <a:r>
              <a:rPr lang="hr-HR" b="0">
                <a:latin typeface="Comic Sans MS" pitchFamily="66" charset="0"/>
              </a:rPr>
              <a:t> ___ .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57367" name="Text Box 23"/>
          <p:cNvSpPr txBox="1">
            <a:spLocks noChangeArrowheads="1"/>
          </p:cNvSpPr>
          <p:nvPr/>
        </p:nvSpPr>
        <p:spPr bwMode="auto">
          <a:xfrm>
            <a:off x="7740650" y="1916113"/>
            <a:ext cx="649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-3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57368" name="Text Box 24"/>
          <p:cNvSpPr txBox="1">
            <a:spLocks noChangeArrowheads="1"/>
          </p:cNvSpPr>
          <p:nvPr/>
        </p:nvSpPr>
        <p:spPr bwMode="auto">
          <a:xfrm>
            <a:off x="395288" y="2311400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 u="sng">
                <a:latin typeface="Comic Sans MS" pitchFamily="66" charset="0"/>
              </a:rPr>
              <a:t>Shembulli</a:t>
            </a:r>
            <a:r>
              <a:rPr lang="hr-HR" sz="2000" b="0" u="sng">
                <a:latin typeface="Comic Sans MS" pitchFamily="66" charset="0"/>
              </a:rPr>
              <a:t> 13.</a:t>
            </a:r>
            <a:r>
              <a:rPr lang="hr-HR" sz="2000" b="0">
                <a:latin typeface="Comic Sans MS" pitchFamily="66" charset="0"/>
              </a:rPr>
              <a:t>:</a:t>
            </a:r>
            <a:endParaRPr lang="en-US" sz="2000" b="0">
              <a:latin typeface="Comic Sans MS" pitchFamily="66" charset="0"/>
            </a:endParaRPr>
          </a:p>
        </p:txBody>
      </p:sp>
      <p:sp>
        <p:nvSpPr>
          <p:cNvPr id="57369" name="Text Box 25"/>
          <p:cNvSpPr txBox="1">
            <a:spLocks noChangeArrowheads="1"/>
          </p:cNvSpPr>
          <p:nvPr/>
        </p:nvSpPr>
        <p:spPr bwMode="auto">
          <a:xfrm>
            <a:off x="827088" y="2708275"/>
            <a:ext cx="169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-x = -8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57370" name="Text Box 26"/>
          <p:cNvSpPr txBox="1">
            <a:spLocks noChangeArrowheads="1"/>
          </p:cNvSpPr>
          <p:nvPr/>
        </p:nvSpPr>
        <p:spPr bwMode="auto">
          <a:xfrm>
            <a:off x="3779838" y="2708275"/>
            <a:ext cx="5076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Të dy anët i pjes</a:t>
            </a:r>
            <a:r>
              <a:rPr lang="sq-AL" b="0">
                <a:latin typeface="Comic Sans MS" pitchFamily="66" charset="0"/>
              </a:rPr>
              <a:t>ë</a:t>
            </a:r>
            <a:r>
              <a:rPr lang="en-US" b="0">
                <a:latin typeface="Comic Sans MS" pitchFamily="66" charset="0"/>
              </a:rPr>
              <a:t>tojmë me numrin para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 x </a:t>
            </a:r>
            <a:r>
              <a:rPr lang="hr-HR" b="0">
                <a:latin typeface="Comic Sans MS" pitchFamily="66" charset="0"/>
              </a:rPr>
              <a:t>!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57371" name="Text Box 27"/>
          <p:cNvSpPr txBox="1">
            <a:spLocks noChangeArrowheads="1"/>
          </p:cNvSpPr>
          <p:nvPr/>
        </p:nvSpPr>
        <p:spPr bwMode="auto">
          <a:xfrm>
            <a:off x="3419475" y="3278188"/>
            <a:ext cx="5724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çka fit</a:t>
            </a:r>
            <a:r>
              <a:rPr lang="sq-AL" b="0">
                <a:latin typeface="Comic Sans MS" pitchFamily="66" charset="0"/>
              </a:rPr>
              <a:t>o</a:t>
            </a:r>
            <a:r>
              <a:rPr lang="en-US" b="0">
                <a:latin typeface="Comic Sans MS" pitchFamily="66" charset="0"/>
              </a:rPr>
              <a:t>jmë kur ana e </a:t>
            </a:r>
            <a:r>
              <a:rPr lang="en-US" b="0" u="sng">
                <a:latin typeface="Comic Sans MS" pitchFamily="66" charset="0"/>
              </a:rPr>
              <a:t>majtë</a:t>
            </a:r>
            <a:r>
              <a:rPr lang="en-US" b="0">
                <a:latin typeface="Comic Sans MS" pitchFamily="66" charset="0"/>
              </a:rPr>
              <a:t> pjesëtohet me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 -1 </a:t>
            </a:r>
            <a:r>
              <a:rPr lang="hr-HR" b="0">
                <a:latin typeface="Comic Sans MS" pitchFamily="66" charset="0"/>
              </a:rPr>
              <a:t>?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57372" name="Text Box 28"/>
          <p:cNvSpPr txBox="1">
            <a:spLocks noChangeArrowheads="1"/>
          </p:cNvSpPr>
          <p:nvPr/>
        </p:nvSpPr>
        <p:spPr bwMode="auto">
          <a:xfrm>
            <a:off x="971550" y="3213100"/>
            <a:ext cx="64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x =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57373" name="Text Box 29"/>
          <p:cNvSpPr txBox="1">
            <a:spLocks noChangeArrowheads="1"/>
          </p:cNvSpPr>
          <p:nvPr/>
        </p:nvSpPr>
        <p:spPr bwMode="auto">
          <a:xfrm>
            <a:off x="3276600" y="3213100"/>
            <a:ext cx="5545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çka fitojmë kur ana e </a:t>
            </a:r>
            <a:r>
              <a:rPr lang="en-US" b="0" u="sng">
                <a:latin typeface="Comic Sans MS" pitchFamily="66" charset="0"/>
              </a:rPr>
              <a:t>djathtë</a:t>
            </a:r>
            <a:r>
              <a:rPr lang="en-US" b="0">
                <a:latin typeface="Comic Sans MS" pitchFamily="66" charset="0"/>
              </a:rPr>
              <a:t> pjes</a:t>
            </a:r>
            <a:r>
              <a:rPr lang="sq-AL" b="0">
                <a:latin typeface="Comic Sans MS" pitchFamily="66" charset="0"/>
              </a:rPr>
              <a:t>ë</a:t>
            </a:r>
            <a:r>
              <a:rPr lang="en-US" b="0">
                <a:latin typeface="Comic Sans MS" pitchFamily="66" charset="0"/>
              </a:rPr>
              <a:t>tohet me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 -1 </a:t>
            </a:r>
            <a:r>
              <a:rPr lang="hr-HR" b="0">
                <a:latin typeface="Comic Sans MS" pitchFamily="66" charset="0"/>
              </a:rPr>
              <a:t>?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57374" name="Text Box 30"/>
          <p:cNvSpPr txBox="1">
            <a:spLocks noChangeArrowheads="1"/>
          </p:cNvSpPr>
          <p:nvPr/>
        </p:nvSpPr>
        <p:spPr bwMode="auto">
          <a:xfrm>
            <a:off x="1547813" y="3213100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8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57375" name="Rectangle 31"/>
          <p:cNvSpPr>
            <a:spLocks noChangeArrowheads="1"/>
          </p:cNvSpPr>
          <p:nvPr/>
        </p:nvSpPr>
        <p:spPr bwMode="auto">
          <a:xfrm>
            <a:off x="900113" y="3213100"/>
            <a:ext cx="1081087" cy="43180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57376" name="Text Box 32"/>
          <p:cNvSpPr txBox="1">
            <a:spLocks noChangeArrowheads="1"/>
          </p:cNvSpPr>
          <p:nvPr/>
        </p:nvSpPr>
        <p:spPr bwMode="auto">
          <a:xfrm>
            <a:off x="3492500" y="3644900"/>
            <a:ext cx="4032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Me këtë barazimi është zgjidhur</a:t>
            </a:r>
          </a:p>
        </p:txBody>
      </p:sp>
      <p:grpSp>
        <p:nvGrpSpPr>
          <p:cNvPr id="57377" name="Group 33"/>
          <p:cNvGrpSpPr>
            <a:grpSpLocks/>
          </p:cNvGrpSpPr>
          <p:nvPr/>
        </p:nvGrpSpPr>
        <p:grpSpPr bwMode="auto">
          <a:xfrm>
            <a:off x="2555875" y="2619375"/>
            <a:ext cx="1512888" cy="579438"/>
            <a:chOff x="1519" y="416"/>
            <a:chExt cx="953" cy="365"/>
          </a:xfrm>
        </p:grpSpPr>
        <p:sp>
          <p:nvSpPr>
            <p:cNvPr id="28696" name="Text Box 34"/>
            <p:cNvSpPr txBox="1">
              <a:spLocks noChangeArrowheads="1"/>
            </p:cNvSpPr>
            <p:nvPr/>
          </p:nvSpPr>
          <p:spPr bwMode="auto">
            <a:xfrm>
              <a:off x="1519" y="416"/>
              <a:ext cx="56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3200" b="0">
                  <a:solidFill>
                    <a:srgbClr val="0000CC"/>
                  </a:solidFill>
                  <a:latin typeface="Comic Sans MS" pitchFamily="66" charset="0"/>
                </a:rPr>
                <a:t>/</a:t>
              </a:r>
              <a:endParaRPr lang="en-US" sz="3200" b="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  <p:sp>
          <p:nvSpPr>
            <p:cNvPr id="28697" name="Text Box 35"/>
            <p:cNvSpPr txBox="1">
              <a:spLocks noChangeArrowheads="1"/>
            </p:cNvSpPr>
            <p:nvPr/>
          </p:nvSpPr>
          <p:spPr bwMode="auto">
            <a:xfrm>
              <a:off x="1682" y="484"/>
              <a:ext cx="7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2000">
                  <a:solidFill>
                    <a:srgbClr val="0000CC"/>
                  </a:solidFill>
                  <a:latin typeface="Comic Sans MS" pitchFamily="66" charset="0"/>
                </a:rPr>
                <a:t>:(-1)</a:t>
              </a:r>
              <a:endParaRPr lang="en-US" sz="200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5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5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5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57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57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10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57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1000"/>
                                        <p:tgtEl>
                                          <p:spTgt spid="57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1000"/>
                                        <p:tgtEl>
                                          <p:spTgt spid="573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57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1000"/>
                                        <p:tgtEl>
                                          <p:spTgt spid="573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1000"/>
                                        <p:tgtEl>
                                          <p:spTgt spid="57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1000"/>
                                        <p:tgtEl>
                                          <p:spTgt spid="573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1000"/>
                                        <p:tgtEl>
                                          <p:spTgt spid="57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1000"/>
                                        <p:tgtEl>
                                          <p:spTgt spid="57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1000"/>
                                        <p:tgtEl>
                                          <p:spTgt spid="573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0" grpId="0"/>
      <p:bldP spid="57361" grpId="0" animBg="1"/>
      <p:bldP spid="57362" grpId="0"/>
      <p:bldP spid="57362" grpId="1"/>
      <p:bldP spid="57363" grpId="0" animBg="1"/>
      <p:bldP spid="57363" grpId="1" animBg="1"/>
      <p:bldP spid="57364" grpId="0"/>
      <p:bldP spid="57364" grpId="1"/>
      <p:bldP spid="57365" grpId="0" animBg="1"/>
      <p:bldP spid="57365" grpId="1" animBg="1"/>
      <p:bldP spid="57366" grpId="0"/>
      <p:bldP spid="57366" grpId="1"/>
      <p:bldP spid="57367" grpId="0"/>
      <p:bldP spid="57367" grpId="1"/>
      <p:bldP spid="57368" grpId="0"/>
      <p:bldP spid="57369" grpId="0"/>
      <p:bldP spid="57370" grpId="0"/>
      <p:bldP spid="57371" grpId="0"/>
      <p:bldP spid="57372" grpId="0"/>
      <p:bldP spid="57373" grpId="0"/>
      <p:bldP spid="57374" grpId="0"/>
      <p:bldP spid="57375" grpId="0" animBg="1"/>
      <p:bldP spid="5737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>
                <a:latin typeface="Comic Sans MS" pitchFamily="66" charset="0"/>
              </a:rPr>
              <a:t>Vërejmë dallimin e zgjidhjeve të këtyre dy barazimeve</a:t>
            </a:r>
            <a:r>
              <a:rPr lang="hr-HR" sz="2000" b="0">
                <a:latin typeface="Comic Sans MS" pitchFamily="66" charset="0"/>
              </a:rPr>
              <a:t>:</a:t>
            </a:r>
            <a:endParaRPr lang="en-US" sz="2000" b="0">
              <a:latin typeface="Comic Sans MS" pitchFamily="66" charset="0"/>
            </a:endParaRPr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1076325" y="944563"/>
            <a:ext cx="169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7 x = 21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5181600" y="944563"/>
            <a:ext cx="169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21 x = 7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58398" name="Group 30"/>
          <p:cNvGrpSpPr>
            <a:grpSpLocks/>
          </p:cNvGrpSpPr>
          <p:nvPr/>
        </p:nvGrpSpPr>
        <p:grpSpPr bwMode="auto">
          <a:xfrm>
            <a:off x="2482850" y="833438"/>
            <a:ext cx="1512888" cy="579437"/>
            <a:chOff x="1519" y="416"/>
            <a:chExt cx="953" cy="365"/>
          </a:xfrm>
        </p:grpSpPr>
        <p:sp>
          <p:nvSpPr>
            <p:cNvPr id="29727" name="Text Box 31"/>
            <p:cNvSpPr txBox="1">
              <a:spLocks noChangeArrowheads="1"/>
            </p:cNvSpPr>
            <p:nvPr/>
          </p:nvSpPr>
          <p:spPr bwMode="auto">
            <a:xfrm>
              <a:off x="1519" y="416"/>
              <a:ext cx="56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3200" b="0">
                  <a:solidFill>
                    <a:srgbClr val="0000CC"/>
                  </a:solidFill>
                  <a:latin typeface="Comic Sans MS" pitchFamily="66" charset="0"/>
                </a:rPr>
                <a:t>/</a:t>
              </a:r>
              <a:endParaRPr lang="en-US" sz="3200" b="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  <p:sp>
          <p:nvSpPr>
            <p:cNvPr id="29728" name="Text Box 32"/>
            <p:cNvSpPr txBox="1">
              <a:spLocks noChangeArrowheads="1"/>
            </p:cNvSpPr>
            <p:nvPr/>
          </p:nvSpPr>
          <p:spPr bwMode="auto">
            <a:xfrm>
              <a:off x="1682" y="484"/>
              <a:ext cx="7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2000">
                  <a:solidFill>
                    <a:srgbClr val="0000CC"/>
                  </a:solidFill>
                  <a:latin typeface="Comic Sans MS" pitchFamily="66" charset="0"/>
                </a:rPr>
                <a:t>:7</a:t>
              </a:r>
              <a:endParaRPr lang="en-US" sz="200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58401" name="Group 33"/>
          <p:cNvGrpSpPr>
            <a:grpSpLocks/>
          </p:cNvGrpSpPr>
          <p:nvPr/>
        </p:nvGrpSpPr>
        <p:grpSpPr bwMode="auto">
          <a:xfrm>
            <a:off x="6731000" y="836613"/>
            <a:ext cx="1512888" cy="579437"/>
            <a:chOff x="1519" y="416"/>
            <a:chExt cx="953" cy="365"/>
          </a:xfrm>
        </p:grpSpPr>
        <p:sp>
          <p:nvSpPr>
            <p:cNvPr id="29725" name="Text Box 34"/>
            <p:cNvSpPr txBox="1">
              <a:spLocks noChangeArrowheads="1"/>
            </p:cNvSpPr>
            <p:nvPr/>
          </p:nvSpPr>
          <p:spPr bwMode="auto">
            <a:xfrm>
              <a:off x="1519" y="416"/>
              <a:ext cx="56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3200" b="0">
                  <a:solidFill>
                    <a:srgbClr val="0000CC"/>
                  </a:solidFill>
                  <a:latin typeface="Comic Sans MS" pitchFamily="66" charset="0"/>
                </a:rPr>
                <a:t>/</a:t>
              </a:r>
              <a:endParaRPr lang="en-US" sz="3200" b="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  <p:sp>
          <p:nvSpPr>
            <p:cNvPr id="29726" name="Text Box 35"/>
            <p:cNvSpPr txBox="1">
              <a:spLocks noChangeArrowheads="1"/>
            </p:cNvSpPr>
            <p:nvPr/>
          </p:nvSpPr>
          <p:spPr bwMode="auto">
            <a:xfrm>
              <a:off x="1682" y="484"/>
              <a:ext cx="7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2000">
                  <a:solidFill>
                    <a:srgbClr val="0000CC"/>
                  </a:solidFill>
                  <a:latin typeface="Comic Sans MS" pitchFamily="66" charset="0"/>
                </a:rPr>
                <a:t>:21</a:t>
              </a:r>
              <a:endParaRPr lang="en-US" sz="2000">
                <a:solidFill>
                  <a:srgbClr val="0000CC"/>
                </a:solidFill>
                <a:latin typeface="Comic Sans MS" pitchFamily="66" charset="0"/>
              </a:endParaRPr>
            </a:p>
          </p:txBody>
        </p:sp>
      </p:grp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1333500" y="1995488"/>
            <a:ext cx="6191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Në të dy rastet pjes</a:t>
            </a:r>
            <a:r>
              <a:rPr lang="sq-AL" b="0">
                <a:latin typeface="Comic Sans MS" pitchFamily="66" charset="0"/>
              </a:rPr>
              <a:t>ë</a:t>
            </a:r>
            <a:r>
              <a:rPr lang="en-US" b="0">
                <a:latin typeface="Comic Sans MS" pitchFamily="66" charset="0"/>
              </a:rPr>
              <a:t>tojmë me numrin para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 x </a:t>
            </a:r>
            <a:r>
              <a:rPr lang="hr-HR" b="0">
                <a:latin typeface="Comic Sans MS" pitchFamily="66" charset="0"/>
              </a:rPr>
              <a:t>!</a:t>
            </a:r>
          </a:p>
          <a:p>
            <a:r>
              <a:rPr lang="en-US" b="0">
                <a:latin typeface="Comic Sans MS" pitchFamily="66" charset="0"/>
              </a:rPr>
              <a:t>Vëre se për cilët numra behët fjalë në të dy rastet</a:t>
            </a:r>
            <a:r>
              <a:rPr lang="hr-HR" b="0">
                <a:latin typeface="Comic Sans MS" pitchFamily="66" charset="0"/>
              </a:rPr>
              <a:t>!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1187450" y="2060575"/>
            <a:ext cx="6769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Me kujdes mendojmë se çfar mbetet në rastin e parë në anën e majtë e çka në të djathtë të barazimit!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1330325" y="1484313"/>
            <a:ext cx="64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x =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1906588" y="1484313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3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58409" name="Rectangle 41"/>
          <p:cNvSpPr>
            <a:spLocks noChangeArrowheads="1"/>
          </p:cNvSpPr>
          <p:nvPr/>
        </p:nvSpPr>
        <p:spPr bwMode="auto">
          <a:xfrm>
            <a:off x="1258888" y="1484313"/>
            <a:ext cx="1081087" cy="43180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58410" name="Text Box 42"/>
          <p:cNvSpPr txBox="1">
            <a:spLocks noChangeArrowheads="1"/>
          </p:cNvSpPr>
          <p:nvPr/>
        </p:nvSpPr>
        <p:spPr bwMode="auto">
          <a:xfrm>
            <a:off x="2843213" y="2486025"/>
            <a:ext cx="295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E në shembullin e dytë</a:t>
            </a:r>
            <a:r>
              <a:rPr lang="hr-HR" b="0">
                <a:latin typeface="Comic Sans MS" pitchFamily="66" charset="0"/>
              </a:rPr>
              <a:t>?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58411" name="Text Box 43"/>
          <p:cNvSpPr txBox="1">
            <a:spLocks noChangeArrowheads="1"/>
          </p:cNvSpPr>
          <p:nvPr/>
        </p:nvSpPr>
        <p:spPr bwMode="auto">
          <a:xfrm>
            <a:off x="5580063" y="1479550"/>
            <a:ext cx="649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x =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58416" name="Group 48"/>
          <p:cNvGrpSpPr>
            <a:grpSpLocks/>
          </p:cNvGrpSpPr>
          <p:nvPr/>
        </p:nvGrpSpPr>
        <p:grpSpPr bwMode="auto">
          <a:xfrm>
            <a:off x="6084888" y="1343025"/>
            <a:ext cx="793750" cy="719138"/>
            <a:chOff x="3859" y="800"/>
            <a:chExt cx="500" cy="453"/>
          </a:xfrm>
        </p:grpSpPr>
        <p:sp>
          <p:nvSpPr>
            <p:cNvPr id="29722" name="Text Box 45"/>
            <p:cNvSpPr txBox="1">
              <a:spLocks noChangeArrowheads="1"/>
            </p:cNvSpPr>
            <p:nvPr/>
          </p:nvSpPr>
          <p:spPr bwMode="auto">
            <a:xfrm>
              <a:off x="3879" y="800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>
                  <a:solidFill>
                    <a:srgbClr val="0000CC"/>
                  </a:solidFill>
                  <a:latin typeface="Comic Sans MS" pitchFamily="66" charset="0"/>
                </a:rPr>
                <a:t>7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29723" name="Text Box 46"/>
            <p:cNvSpPr txBox="1">
              <a:spLocks noChangeArrowheads="1"/>
            </p:cNvSpPr>
            <p:nvPr/>
          </p:nvSpPr>
          <p:spPr bwMode="auto">
            <a:xfrm>
              <a:off x="3905" y="1022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>
                  <a:solidFill>
                    <a:srgbClr val="0000CC"/>
                  </a:solidFill>
                  <a:latin typeface="Comic Sans MS" pitchFamily="66" charset="0"/>
                </a:rPr>
                <a:t>21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29724" name="Text Box 47"/>
            <p:cNvSpPr txBox="1">
              <a:spLocks noChangeArrowheads="1"/>
            </p:cNvSpPr>
            <p:nvPr/>
          </p:nvSpPr>
          <p:spPr bwMode="auto">
            <a:xfrm>
              <a:off x="3859" y="800"/>
              <a:ext cx="5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sz="2400" b="0">
                  <a:solidFill>
                    <a:srgbClr val="0000CC"/>
                  </a:solidFill>
                  <a:latin typeface="Comic Sans MS" pitchFamily="66" charset="0"/>
                </a:rPr>
                <a:t>__</a:t>
              </a:r>
              <a:endParaRPr lang="en-US" sz="2400" b="0">
                <a:latin typeface="Comic Sans MS" pitchFamily="66" charset="0"/>
              </a:endParaRPr>
            </a:p>
          </p:txBody>
        </p:sp>
      </p:grpSp>
      <p:sp>
        <p:nvSpPr>
          <p:cNvPr id="58417" name="Line 49"/>
          <p:cNvSpPr>
            <a:spLocks noChangeShapeType="1"/>
          </p:cNvSpPr>
          <p:nvPr/>
        </p:nvSpPr>
        <p:spPr bwMode="auto">
          <a:xfrm flipV="1">
            <a:off x="6313488" y="1414463"/>
            <a:ext cx="304800" cy="15875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mk-MK"/>
          </a:p>
        </p:txBody>
      </p:sp>
      <p:sp>
        <p:nvSpPr>
          <p:cNvPr id="58418" name="Line 50"/>
          <p:cNvSpPr>
            <a:spLocks noChangeShapeType="1"/>
          </p:cNvSpPr>
          <p:nvPr/>
        </p:nvSpPr>
        <p:spPr bwMode="auto">
          <a:xfrm flipV="1">
            <a:off x="6259513" y="1773238"/>
            <a:ext cx="387350" cy="21590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mk-MK"/>
          </a:p>
        </p:txBody>
      </p:sp>
      <p:sp>
        <p:nvSpPr>
          <p:cNvPr id="58419" name="Text Box 51"/>
          <p:cNvSpPr txBox="1">
            <a:spLocks noChangeArrowheads="1"/>
          </p:cNvSpPr>
          <p:nvPr/>
        </p:nvSpPr>
        <p:spPr bwMode="auto">
          <a:xfrm>
            <a:off x="6618288" y="1268413"/>
            <a:ext cx="504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1600">
                <a:solidFill>
                  <a:srgbClr val="0000CC"/>
                </a:solidFill>
                <a:latin typeface="Comic Sans MS" pitchFamily="66" charset="0"/>
              </a:rPr>
              <a:t>1</a:t>
            </a:r>
            <a:endParaRPr lang="en-US" sz="16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58420" name="Text Box 52"/>
          <p:cNvSpPr txBox="1">
            <a:spLocks noChangeArrowheads="1"/>
          </p:cNvSpPr>
          <p:nvPr/>
        </p:nvSpPr>
        <p:spPr bwMode="auto">
          <a:xfrm>
            <a:off x="6619875" y="1797050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1600">
                <a:solidFill>
                  <a:srgbClr val="0000CC"/>
                </a:solidFill>
                <a:latin typeface="Comic Sans MS" pitchFamily="66" charset="0"/>
              </a:rPr>
              <a:t>3</a:t>
            </a:r>
            <a:endParaRPr lang="en-US" sz="16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58421" name="Text Box 53"/>
          <p:cNvSpPr txBox="1">
            <a:spLocks noChangeArrowheads="1"/>
          </p:cNvSpPr>
          <p:nvPr/>
        </p:nvSpPr>
        <p:spPr bwMode="auto">
          <a:xfrm>
            <a:off x="5580063" y="2270125"/>
            <a:ext cx="649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x =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58434" name="Group 66"/>
          <p:cNvGrpSpPr>
            <a:grpSpLocks/>
          </p:cNvGrpSpPr>
          <p:nvPr/>
        </p:nvGrpSpPr>
        <p:grpSpPr bwMode="auto">
          <a:xfrm>
            <a:off x="6011863" y="2133600"/>
            <a:ext cx="793750" cy="719138"/>
            <a:chOff x="3787" y="1344"/>
            <a:chExt cx="500" cy="453"/>
          </a:xfrm>
        </p:grpSpPr>
        <p:sp>
          <p:nvSpPr>
            <p:cNvPr id="29719" name="Text Box 55"/>
            <p:cNvSpPr txBox="1">
              <a:spLocks noChangeArrowheads="1"/>
            </p:cNvSpPr>
            <p:nvPr/>
          </p:nvSpPr>
          <p:spPr bwMode="auto">
            <a:xfrm>
              <a:off x="3833" y="1344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>
                  <a:solidFill>
                    <a:srgbClr val="0000CC"/>
                  </a:solidFill>
                  <a:latin typeface="Comic Sans MS" pitchFamily="66" charset="0"/>
                </a:rPr>
                <a:t>1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29720" name="Text Box 56"/>
            <p:cNvSpPr txBox="1">
              <a:spLocks noChangeArrowheads="1"/>
            </p:cNvSpPr>
            <p:nvPr/>
          </p:nvSpPr>
          <p:spPr bwMode="auto">
            <a:xfrm>
              <a:off x="3833" y="1566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>
                  <a:solidFill>
                    <a:srgbClr val="0000CC"/>
                  </a:solidFill>
                  <a:latin typeface="Comic Sans MS" pitchFamily="66" charset="0"/>
                </a:rPr>
                <a:t>3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29721" name="Text Box 57"/>
            <p:cNvSpPr txBox="1">
              <a:spLocks noChangeArrowheads="1"/>
            </p:cNvSpPr>
            <p:nvPr/>
          </p:nvSpPr>
          <p:spPr bwMode="auto">
            <a:xfrm>
              <a:off x="3787" y="1344"/>
              <a:ext cx="5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sz="2400" b="0">
                  <a:solidFill>
                    <a:srgbClr val="0000CC"/>
                  </a:solidFill>
                  <a:latin typeface="Comic Sans MS" pitchFamily="66" charset="0"/>
                </a:rPr>
                <a:t>__</a:t>
              </a:r>
              <a:endParaRPr lang="en-US" sz="2400" b="0">
                <a:latin typeface="Comic Sans MS" pitchFamily="66" charset="0"/>
              </a:endParaRPr>
            </a:p>
          </p:txBody>
        </p:sp>
      </p:grpSp>
      <p:sp>
        <p:nvSpPr>
          <p:cNvPr id="58431" name="Rectangle 63"/>
          <p:cNvSpPr>
            <a:spLocks noChangeArrowheads="1"/>
          </p:cNvSpPr>
          <p:nvPr/>
        </p:nvSpPr>
        <p:spPr bwMode="auto">
          <a:xfrm>
            <a:off x="5508625" y="2133600"/>
            <a:ext cx="1223963" cy="719138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58432" name="Text Box 64"/>
          <p:cNvSpPr txBox="1">
            <a:spLocks noChangeArrowheads="1"/>
          </p:cNvSpPr>
          <p:nvPr/>
        </p:nvSpPr>
        <p:spPr bwMode="auto">
          <a:xfrm>
            <a:off x="1258888" y="3376613"/>
            <a:ext cx="67691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Vëre ku është dallimi i zgjidhjeve</a:t>
            </a:r>
            <a:r>
              <a:rPr lang="hr-HR" b="0">
                <a:latin typeface="Comic Sans MS" pitchFamily="66" charset="0"/>
              </a:rPr>
              <a:t> !!!</a:t>
            </a:r>
          </a:p>
          <a:p>
            <a:endParaRPr lang="hr-HR" sz="600" b="0">
              <a:latin typeface="Comic Sans MS" pitchFamily="66" charset="0"/>
            </a:endParaRPr>
          </a:p>
          <a:p>
            <a:r>
              <a:rPr lang="en-US" b="0">
                <a:latin typeface="Comic Sans MS" pitchFamily="66" charset="0"/>
              </a:rPr>
              <a:t>Gjithashtu të keni kujdes gj</a:t>
            </a:r>
            <a:r>
              <a:rPr lang="sq-AL" b="0">
                <a:latin typeface="Comic Sans MS" pitchFamily="66" charset="0"/>
              </a:rPr>
              <a:t>a</a:t>
            </a:r>
            <a:r>
              <a:rPr lang="en-US" b="0">
                <a:latin typeface="Comic Sans MS" pitchFamily="66" charset="0"/>
              </a:rPr>
              <a:t>të pjes</a:t>
            </a:r>
            <a:r>
              <a:rPr lang="sq-AL" b="0">
                <a:latin typeface="Comic Sans MS" pitchFamily="66" charset="0"/>
              </a:rPr>
              <a:t>ë</a:t>
            </a:r>
            <a:r>
              <a:rPr lang="en-US" b="0">
                <a:latin typeface="Comic Sans MS" pitchFamily="66" charset="0"/>
              </a:rPr>
              <a:t>timit të mos ndërosh se cili numër me cilin numër pjesëtohet</a:t>
            </a:r>
            <a:r>
              <a:rPr lang="hr-HR" b="0">
                <a:latin typeface="Comic Sans MS" pitchFamily="66" charset="0"/>
              </a:rPr>
              <a:t>!</a:t>
            </a:r>
            <a:endParaRPr lang="en-US" b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584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58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58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584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58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58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58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1000"/>
                                        <p:tgtEl>
                                          <p:spTgt spid="584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1000"/>
                                        <p:tgtEl>
                                          <p:spTgt spid="58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1000"/>
                                        <p:tgtEl>
                                          <p:spTgt spid="58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58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5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1000"/>
                                        <p:tgtEl>
                                          <p:spTgt spid="58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1000"/>
                                        <p:tgtEl>
                                          <p:spTgt spid="5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1000"/>
                                        <p:tgtEl>
                                          <p:spTgt spid="58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5" dur="1000"/>
                                        <p:tgtEl>
                                          <p:spTgt spid="5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1000"/>
                                        <p:tgtEl>
                                          <p:spTgt spid="58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5" dur="1000"/>
                                        <p:tgtEl>
                                          <p:spTgt spid="58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96" grpId="0"/>
      <p:bldP spid="58397" grpId="0"/>
      <p:bldP spid="58405" grpId="0"/>
      <p:bldP spid="58406" grpId="0"/>
      <p:bldP spid="58407" grpId="0"/>
      <p:bldP spid="58408" grpId="0"/>
      <p:bldP spid="58409" grpId="0" animBg="1"/>
      <p:bldP spid="58410" grpId="0"/>
      <p:bldP spid="58411" grpId="0"/>
      <p:bldP spid="58417" grpId="0" animBg="1"/>
      <p:bldP spid="58418" grpId="0" animBg="1"/>
      <p:bldP spid="58419" grpId="0"/>
      <p:bldP spid="58420" grpId="0"/>
      <p:bldP spid="58421" grpId="0"/>
      <p:bldP spid="58431" grpId="0" animBg="1"/>
      <p:bldP spid="5843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7993062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sr-Latn-RS" sz="2000" b="0">
                <a:latin typeface="Comic Sans MS" pitchFamily="66" charset="0"/>
              </a:rPr>
              <a:t>Me këtë i kemi shqyrtuar barazimet e formës  </a:t>
            </a:r>
            <a:r>
              <a:rPr lang="hr-HR" altLang="sr-Latn-RS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 x = b </a:t>
            </a:r>
          </a:p>
          <a:p>
            <a:pPr>
              <a:defRPr/>
            </a:pPr>
            <a:endParaRPr lang="hr-HR" altLang="sr-Latn-RS" sz="600" b="0">
              <a:latin typeface="Comic Sans MS" pitchFamily="66" charset="0"/>
            </a:endParaRPr>
          </a:p>
          <a:p>
            <a:pPr>
              <a:defRPr/>
            </a:pPr>
            <a:r>
              <a:rPr lang="hr-HR" altLang="sr-Latn-RS" sz="2000" b="0">
                <a:latin typeface="Comic Sans MS" pitchFamily="66" charset="0"/>
              </a:rPr>
              <a:t>(</a:t>
            </a:r>
            <a:r>
              <a:rPr lang="en-US" altLang="sr-Latn-RS" sz="2000" b="0">
                <a:latin typeface="Comic Sans MS" pitchFamily="66" charset="0"/>
              </a:rPr>
              <a:t>ku </a:t>
            </a:r>
            <a:r>
              <a:rPr lang="hr-HR" altLang="sr-Latn-RS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a </a:t>
            </a:r>
            <a:r>
              <a:rPr lang="en-US" altLang="sr-Latn-RS" sz="2000" b="0">
                <a:latin typeface="Comic Sans MS" pitchFamily="66" charset="0"/>
              </a:rPr>
              <a:t>dhe</a:t>
            </a:r>
            <a:r>
              <a:rPr lang="hr-HR" altLang="sr-Latn-RS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b </a:t>
            </a:r>
            <a:r>
              <a:rPr lang="en-US" altLang="sr-Latn-RS" sz="2000" b="0">
                <a:latin typeface="Comic Sans MS" pitchFamily="66" charset="0"/>
              </a:rPr>
              <a:t>janë numra të plotë</a:t>
            </a:r>
            <a:r>
              <a:rPr lang="hr-HR" altLang="sr-Latn-RS" sz="2000" b="0">
                <a:latin typeface="Comic Sans MS" pitchFamily="66" charset="0"/>
              </a:rPr>
              <a:t>).</a:t>
            </a:r>
            <a:endParaRPr lang="en-US" altLang="sr-Latn-RS" sz="2000" b="0">
              <a:latin typeface="Comic Sans MS" pitchFamily="66" charset="0"/>
            </a:endParaRPr>
          </a:p>
        </p:txBody>
      </p:sp>
      <p:sp>
        <p:nvSpPr>
          <p:cNvPr id="59425" name="Text Box 33"/>
          <p:cNvSpPr txBox="1">
            <a:spLocks noChangeArrowheads="1"/>
          </p:cNvSpPr>
          <p:nvPr/>
        </p:nvSpPr>
        <p:spPr bwMode="auto">
          <a:xfrm>
            <a:off x="395288" y="1844675"/>
            <a:ext cx="792162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sr-Latn-RS" sz="2000" b="0">
                <a:latin typeface="Comic Sans MS" pitchFamily="66" charset="0"/>
              </a:rPr>
              <a:t>Tani përsëri hap</a:t>
            </a:r>
            <a:r>
              <a:rPr lang="sq-AL" altLang="sr-Latn-RS" sz="2000" b="0">
                <a:latin typeface="Comic Sans MS" pitchFamily="66" charset="0"/>
              </a:rPr>
              <a:t>ni</a:t>
            </a:r>
            <a:r>
              <a:rPr lang="en-US" altLang="sr-Latn-RS" sz="2000" b="0">
                <a:latin typeface="Comic Sans MS" pitchFamily="66" charset="0"/>
              </a:rPr>
              <a:t> fletore</a:t>
            </a:r>
            <a:r>
              <a:rPr lang="sq-AL" altLang="sr-Latn-RS" sz="2000" b="0">
                <a:latin typeface="Comic Sans MS" pitchFamily="66" charset="0"/>
              </a:rPr>
              <a:t>t</a:t>
            </a:r>
            <a:r>
              <a:rPr lang="en-US" altLang="sr-Latn-RS" sz="2000" b="0">
                <a:latin typeface="Comic Sans MS" pitchFamily="66" charset="0"/>
              </a:rPr>
              <a:t> dhe zgjidhni detyrat e mëposhtme</a:t>
            </a:r>
            <a:r>
              <a:rPr lang="hr-HR" altLang="sr-Latn-RS" sz="2000" b="0">
                <a:latin typeface="Comic Sans MS" pitchFamily="66" charset="0"/>
              </a:rPr>
              <a:t>.</a:t>
            </a:r>
          </a:p>
          <a:p>
            <a:pPr>
              <a:defRPr/>
            </a:pPr>
            <a:r>
              <a:rPr lang="en-US" altLang="sr-Latn-RS" sz="2000" b="0">
                <a:latin typeface="Comic Sans MS" pitchFamily="66" charset="0"/>
              </a:rPr>
              <a:t>Nëse diçka nuk ke</a:t>
            </a:r>
            <a:r>
              <a:rPr lang="sq-AL" altLang="sr-Latn-RS" sz="2000" b="0">
                <a:latin typeface="Comic Sans MS" pitchFamily="66" charset="0"/>
              </a:rPr>
              <a:t>ni</a:t>
            </a:r>
            <a:r>
              <a:rPr lang="en-US" altLang="sr-Latn-RS" sz="2000" b="0">
                <a:latin typeface="Comic Sans MS" pitchFamily="66" charset="0"/>
              </a:rPr>
              <a:t> të kjartë ose dikund do të gaboni, kthehu në prezantimet e mëparshme dhe kujtohu!</a:t>
            </a:r>
            <a:r>
              <a:rPr lang="hr-HR" altLang="sr-Latn-RS" sz="2000" b="0">
                <a:latin typeface="Comic Sans MS" pitchFamily="66" charset="0"/>
              </a:rPr>
              <a:t> </a:t>
            </a:r>
            <a:r>
              <a:rPr lang="en-US" altLang="sr-Latn-RS" sz="2000" b="0">
                <a:latin typeface="Comic Sans MS" pitchFamily="66" charset="0"/>
              </a:rPr>
              <a:t>Në fund të prezantimit do ti gjeni zgjidhjet</a:t>
            </a:r>
            <a:r>
              <a:rPr lang="hr-HR" altLang="sr-Latn-RS" sz="2000" b="0">
                <a:latin typeface="Comic Sans MS" pitchFamily="66" charset="0"/>
              </a:rPr>
              <a:t> (</a:t>
            </a:r>
            <a:r>
              <a:rPr lang="en-US" altLang="sr-Latn-RS" sz="2000" b="0">
                <a:latin typeface="Comic Sans MS" pitchFamily="66" charset="0"/>
              </a:rPr>
              <a:t>që të shiqoni se a keni zgjedhur mirë</a:t>
            </a:r>
            <a:r>
              <a:rPr lang="hr-HR" altLang="sr-Latn-RS" sz="2000" b="0">
                <a:latin typeface="Comic Sans MS" pitchFamily="66" charset="0"/>
              </a:rPr>
              <a:t>).</a:t>
            </a:r>
          </a:p>
          <a:p>
            <a:pPr>
              <a:defRPr/>
            </a:pPr>
            <a:r>
              <a:rPr lang="en-US" altLang="sr-Latn-RS" sz="2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Me fat</a:t>
            </a:r>
            <a:r>
              <a:rPr lang="hr-HR" altLang="sr-Latn-RS" sz="2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! </a:t>
            </a:r>
            <a:r>
              <a:rPr lang="hr-HR" altLang="sr-Latn-RS" sz="2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sym typeface="Wingdings" pitchFamily="2" charset="2"/>
              </a:rPr>
              <a:t></a:t>
            </a:r>
            <a:endParaRPr lang="en-US" altLang="sr-Latn-RS" sz="2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59427" name="Text Box 35"/>
          <p:cNvSpPr txBox="1">
            <a:spLocks noChangeArrowheads="1"/>
          </p:cNvSpPr>
          <p:nvPr/>
        </p:nvSpPr>
        <p:spPr bwMode="auto">
          <a:xfrm>
            <a:off x="395288" y="3868738"/>
            <a:ext cx="37449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hr-HR" b="0">
                <a:latin typeface="Comic Sans MS" pitchFamily="66" charset="0"/>
              </a:rPr>
              <a:t>2.) </a:t>
            </a:r>
            <a:r>
              <a:rPr lang="en-US" b="0">
                <a:latin typeface="Comic Sans MS" pitchFamily="66" charset="0"/>
              </a:rPr>
              <a:t>Të zgjidhen barazimet</a:t>
            </a:r>
            <a:r>
              <a:rPr lang="hr-HR" b="0">
                <a:latin typeface="Comic Sans MS" pitchFamily="66" charset="0"/>
              </a:rPr>
              <a:t>:</a:t>
            </a:r>
          </a:p>
          <a:p>
            <a:pPr marL="342900" indent="-342900"/>
            <a:endParaRPr lang="hr-HR" sz="1000" b="0">
              <a:latin typeface="Comic Sans MS" pitchFamily="66" charset="0"/>
            </a:endParaRPr>
          </a:p>
        </p:txBody>
      </p:sp>
      <p:sp>
        <p:nvSpPr>
          <p:cNvPr id="59428" name="Text Box 36"/>
          <p:cNvSpPr txBox="1">
            <a:spLocks noChangeArrowheads="1"/>
          </p:cNvSpPr>
          <p:nvPr/>
        </p:nvSpPr>
        <p:spPr bwMode="auto">
          <a:xfrm>
            <a:off x="755650" y="4084638"/>
            <a:ext cx="2016125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endParaRPr lang="hr-HR" sz="1000" b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AutoNum type="alphaLcParenR"/>
            </a:pPr>
            <a:r>
              <a:rPr lang="hr-HR" b="0">
                <a:latin typeface="Comic Sans MS" pitchFamily="66" charset="0"/>
              </a:rPr>
              <a:t>-8 x = 72</a:t>
            </a:r>
          </a:p>
          <a:p>
            <a:pPr marL="342900" indent="-342900">
              <a:spcBef>
                <a:spcPct val="20000"/>
              </a:spcBef>
              <a:buFontTx/>
              <a:buAutoNum type="alphaLcParenR"/>
            </a:pPr>
            <a:r>
              <a:rPr lang="hr-HR" b="0">
                <a:latin typeface="Comic Sans MS" pitchFamily="66" charset="0"/>
              </a:rPr>
              <a:t>-2 x = -3</a:t>
            </a:r>
          </a:p>
          <a:p>
            <a:pPr marL="342900" indent="-342900">
              <a:spcBef>
                <a:spcPct val="20000"/>
              </a:spcBef>
              <a:buFontTx/>
              <a:buAutoNum type="alphaLcParenR"/>
            </a:pPr>
            <a:r>
              <a:rPr lang="hr-HR" b="0">
                <a:latin typeface="Comic Sans MS" pitchFamily="66" charset="0"/>
              </a:rPr>
              <a:t>8 x = -2</a:t>
            </a:r>
          </a:p>
          <a:p>
            <a:pPr marL="342900" indent="-342900">
              <a:spcBef>
                <a:spcPct val="20000"/>
              </a:spcBef>
              <a:buFontTx/>
              <a:buAutoNum type="alphaLcParenR"/>
            </a:pPr>
            <a:r>
              <a:rPr lang="hr-HR" b="0">
                <a:latin typeface="Comic Sans MS" pitchFamily="66" charset="0"/>
              </a:rPr>
              <a:t>-60 a = 8</a:t>
            </a:r>
          </a:p>
          <a:p>
            <a:pPr marL="342900" indent="-342900">
              <a:spcBef>
                <a:spcPct val="20000"/>
              </a:spcBef>
              <a:buFontTx/>
              <a:buAutoNum type="alphaLcParenR"/>
            </a:pPr>
            <a:r>
              <a:rPr lang="hr-HR" b="0">
                <a:latin typeface="Comic Sans MS" pitchFamily="66" charset="0"/>
              </a:rPr>
              <a:t>9 b = 33</a:t>
            </a:r>
          </a:p>
          <a:p>
            <a:pPr marL="342900" indent="-342900">
              <a:spcBef>
                <a:spcPct val="20000"/>
              </a:spcBef>
              <a:buFontTx/>
              <a:buAutoNum type="alphaLcParenR"/>
            </a:pPr>
            <a:r>
              <a:rPr lang="hr-HR" b="0">
                <a:latin typeface="Comic Sans MS" pitchFamily="66" charset="0"/>
              </a:rPr>
              <a:t>- x = -13</a:t>
            </a:r>
          </a:p>
          <a:p>
            <a:pPr marL="342900" indent="-342900">
              <a:buFontTx/>
              <a:buAutoNum type="alphaLcParenR"/>
            </a:pPr>
            <a:endParaRPr lang="en-US" b="0">
              <a:latin typeface="Comic Sans MS" pitchFamily="66" charset="0"/>
            </a:endParaRPr>
          </a:p>
        </p:txBody>
      </p:sp>
      <p:sp>
        <p:nvSpPr>
          <p:cNvPr id="59430" name="Text Box 38"/>
          <p:cNvSpPr txBox="1">
            <a:spLocks noChangeArrowheads="1"/>
          </p:cNvSpPr>
          <p:nvPr/>
        </p:nvSpPr>
        <p:spPr bwMode="auto">
          <a:xfrm>
            <a:off x="3060700" y="4076700"/>
            <a:ext cx="201612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lphaLcParenR" startAt="7"/>
            </a:pPr>
            <a:endParaRPr lang="hr-HR" sz="1000" b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AutoNum type="alphaLcParenR" startAt="7"/>
            </a:pPr>
            <a:r>
              <a:rPr lang="hr-HR" b="0">
                <a:latin typeface="Comic Sans MS" pitchFamily="66" charset="0"/>
              </a:rPr>
              <a:t>-4 x = -36</a:t>
            </a:r>
          </a:p>
          <a:p>
            <a:pPr marL="342900" indent="-342900">
              <a:spcBef>
                <a:spcPct val="20000"/>
              </a:spcBef>
              <a:buFontTx/>
              <a:buAutoNum type="alphaLcParenR" startAt="7"/>
            </a:pPr>
            <a:r>
              <a:rPr lang="hr-HR" b="0">
                <a:latin typeface="Comic Sans MS" pitchFamily="66" charset="0"/>
              </a:rPr>
              <a:t>-15 x = 8</a:t>
            </a:r>
          </a:p>
          <a:p>
            <a:pPr marL="342900" indent="-342900">
              <a:spcBef>
                <a:spcPct val="20000"/>
              </a:spcBef>
              <a:buFontTx/>
              <a:buAutoNum type="alphaLcParenR" startAt="7"/>
            </a:pPr>
            <a:r>
              <a:rPr lang="hr-HR" b="0">
                <a:latin typeface="Comic Sans MS" pitchFamily="66" charset="0"/>
              </a:rPr>
              <a:t>18 b = -2</a:t>
            </a:r>
          </a:p>
          <a:p>
            <a:pPr marL="342900" indent="-342900">
              <a:spcBef>
                <a:spcPct val="20000"/>
              </a:spcBef>
              <a:buFontTx/>
              <a:buAutoNum type="alphaLcParenR" startAt="7"/>
            </a:pPr>
            <a:r>
              <a:rPr lang="hr-HR" b="0">
                <a:latin typeface="Comic Sans MS" pitchFamily="66" charset="0"/>
              </a:rPr>
              <a:t>- y = - 32</a:t>
            </a:r>
          </a:p>
          <a:p>
            <a:pPr marL="342900" indent="-342900">
              <a:spcBef>
                <a:spcPct val="20000"/>
              </a:spcBef>
              <a:buFontTx/>
              <a:buAutoNum type="alphaLcParenR" startAt="7"/>
            </a:pPr>
            <a:r>
              <a:rPr lang="hr-HR" b="0">
                <a:latin typeface="Comic Sans MS" pitchFamily="66" charset="0"/>
              </a:rPr>
              <a:t>- k = 7</a:t>
            </a:r>
          </a:p>
          <a:p>
            <a:pPr marL="342900" indent="-342900">
              <a:spcBef>
                <a:spcPct val="20000"/>
              </a:spcBef>
              <a:buFontTx/>
              <a:buAutoNum type="alphaLcParenR" startAt="7"/>
            </a:pPr>
            <a:r>
              <a:rPr lang="hr-HR" b="0">
                <a:latin typeface="Comic Sans MS" pitchFamily="66" charset="0"/>
              </a:rPr>
              <a:t>4 x = -37</a:t>
            </a:r>
          </a:p>
          <a:p>
            <a:pPr marL="342900" indent="-342900">
              <a:buFontTx/>
              <a:buAutoNum type="alphaLcParenR" startAt="7"/>
            </a:pPr>
            <a:endParaRPr lang="en-US" b="0">
              <a:latin typeface="Comic Sans MS" pitchFamily="66" charset="0"/>
            </a:endParaRPr>
          </a:p>
        </p:txBody>
      </p:sp>
      <p:sp>
        <p:nvSpPr>
          <p:cNvPr id="59431" name="Text Box 39"/>
          <p:cNvSpPr txBox="1">
            <a:spLocks noChangeArrowheads="1"/>
          </p:cNvSpPr>
          <p:nvPr/>
        </p:nvSpPr>
        <p:spPr bwMode="auto">
          <a:xfrm>
            <a:off x="5219700" y="4076700"/>
            <a:ext cx="201612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lphaLcParenR" startAt="13"/>
            </a:pPr>
            <a:endParaRPr lang="hr-HR" sz="1000" b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AutoNum type="alphaLcParenR" startAt="13"/>
            </a:pPr>
            <a:r>
              <a:rPr lang="hr-HR" b="0">
                <a:latin typeface="Comic Sans MS" pitchFamily="66" charset="0"/>
              </a:rPr>
              <a:t>-6 n = 66</a:t>
            </a:r>
          </a:p>
          <a:p>
            <a:pPr marL="342900" indent="-342900">
              <a:spcBef>
                <a:spcPct val="20000"/>
              </a:spcBef>
              <a:buFontTx/>
              <a:buAutoNum type="alphaLcParenR" startAt="13"/>
            </a:pPr>
            <a:r>
              <a:rPr lang="hr-HR" b="0">
                <a:latin typeface="Comic Sans MS" pitchFamily="66" charset="0"/>
              </a:rPr>
              <a:t>-63 d = 56</a:t>
            </a:r>
          </a:p>
          <a:p>
            <a:pPr marL="342900" indent="-342900">
              <a:spcBef>
                <a:spcPct val="20000"/>
              </a:spcBef>
              <a:buFontTx/>
              <a:buAutoNum type="alphaLcParenR" startAt="13"/>
            </a:pPr>
            <a:r>
              <a:rPr lang="hr-HR" b="0">
                <a:latin typeface="Comic Sans MS" pitchFamily="66" charset="0"/>
              </a:rPr>
              <a:t>10 r = -85</a:t>
            </a:r>
          </a:p>
          <a:p>
            <a:pPr marL="342900" indent="-342900">
              <a:spcBef>
                <a:spcPct val="20000"/>
              </a:spcBef>
              <a:buFontTx/>
              <a:buAutoNum type="alphaLcParenR" startAt="13"/>
            </a:pPr>
            <a:r>
              <a:rPr lang="hr-HR" b="0">
                <a:latin typeface="Comic Sans MS" pitchFamily="66" charset="0"/>
              </a:rPr>
              <a:t>- m = 14</a:t>
            </a:r>
          </a:p>
          <a:p>
            <a:pPr marL="342900" indent="-342900">
              <a:spcBef>
                <a:spcPct val="20000"/>
              </a:spcBef>
              <a:buFontTx/>
              <a:buAutoNum type="alphaLcParenR" startAt="13"/>
            </a:pPr>
            <a:r>
              <a:rPr lang="hr-HR" b="0">
                <a:latin typeface="Comic Sans MS" pitchFamily="66" charset="0"/>
              </a:rPr>
              <a:t>-11 k = -78</a:t>
            </a:r>
          </a:p>
          <a:p>
            <a:pPr marL="342900" indent="-342900">
              <a:spcBef>
                <a:spcPct val="20000"/>
              </a:spcBef>
              <a:buFontTx/>
              <a:buAutoNum type="alphaLcParenR" startAt="13"/>
            </a:pPr>
            <a:r>
              <a:rPr lang="hr-HR" b="0">
                <a:latin typeface="Comic Sans MS" pitchFamily="66" charset="0"/>
              </a:rPr>
              <a:t>-8 x = 48</a:t>
            </a:r>
          </a:p>
          <a:p>
            <a:pPr marL="342900" indent="-342900">
              <a:buFontTx/>
              <a:buAutoNum type="alphaLcParenR" startAt="13"/>
            </a:pPr>
            <a:endParaRPr lang="en-US" b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59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59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59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59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59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425" grpId="0"/>
      <p:bldP spid="59427" grpId="0"/>
      <p:bldP spid="59428" grpId="0"/>
      <p:bldP spid="59430" grpId="0"/>
      <p:bldP spid="594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828675" y="1557338"/>
            <a:ext cx="4606925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35200" algn="r"/>
                <a:tab pos="2511425" algn="ctr"/>
                <a:tab pos="2786063" algn="l"/>
              </a:tabLst>
            </a:pPr>
            <a:r>
              <a:rPr lang="hr-HR">
                <a:solidFill>
                  <a:srgbClr val="FF0000"/>
                </a:solidFill>
                <a:latin typeface="Comic Sans MS" pitchFamily="66" charset="0"/>
              </a:rPr>
              <a:t>	3x	=	27</a:t>
            </a:r>
          </a:p>
          <a:p>
            <a:pPr>
              <a:tabLst>
                <a:tab pos="2235200" algn="r"/>
                <a:tab pos="2511425" algn="ctr"/>
                <a:tab pos="2786063" algn="l"/>
              </a:tabLst>
            </a:pPr>
            <a:endParaRPr lang="hr-HR" sz="60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tabLst>
                <a:tab pos="2235200" algn="r"/>
                <a:tab pos="2511425" algn="ctr"/>
                <a:tab pos="2786063" algn="l"/>
              </a:tabLst>
            </a:pPr>
            <a:r>
              <a:rPr lang="hr-HR">
                <a:solidFill>
                  <a:srgbClr val="FF0000"/>
                </a:solidFill>
                <a:latin typeface="Comic Sans MS" pitchFamily="66" charset="0"/>
              </a:rPr>
              <a:t>	5-y	=	12</a:t>
            </a:r>
          </a:p>
          <a:p>
            <a:pPr>
              <a:tabLst>
                <a:tab pos="2235200" algn="r"/>
                <a:tab pos="2511425" algn="ctr"/>
                <a:tab pos="2786063" algn="l"/>
              </a:tabLst>
            </a:pPr>
            <a:endParaRPr lang="hr-HR" sz="600">
              <a:solidFill>
                <a:srgbClr val="FF0000"/>
              </a:solidFill>
            </a:endParaRPr>
          </a:p>
          <a:p>
            <a:pPr>
              <a:tabLst>
                <a:tab pos="2235200" algn="r"/>
                <a:tab pos="2511425" algn="ctr"/>
                <a:tab pos="2786063" algn="l"/>
              </a:tabLst>
            </a:pPr>
            <a:r>
              <a:rPr lang="hr-HR">
                <a:solidFill>
                  <a:srgbClr val="FF0000"/>
                </a:solidFill>
                <a:latin typeface="Comic Sans MS" pitchFamily="66" charset="0"/>
              </a:rPr>
              <a:t>	6a-4	=	-a+23</a:t>
            </a:r>
          </a:p>
          <a:p>
            <a:pPr>
              <a:tabLst>
                <a:tab pos="2235200" algn="r"/>
                <a:tab pos="2511425" algn="ctr"/>
                <a:tab pos="2786063" algn="l"/>
              </a:tabLst>
            </a:pPr>
            <a:endParaRPr lang="hr-HR" sz="600">
              <a:solidFill>
                <a:srgbClr val="FF0000"/>
              </a:solidFill>
            </a:endParaRPr>
          </a:p>
          <a:p>
            <a:pPr>
              <a:tabLst>
                <a:tab pos="2235200" algn="r"/>
                <a:tab pos="2511425" algn="ctr"/>
                <a:tab pos="2786063" algn="l"/>
              </a:tabLst>
            </a:pPr>
            <a:r>
              <a:rPr lang="hr-HR">
                <a:solidFill>
                  <a:srgbClr val="FF0000"/>
                </a:solidFill>
                <a:latin typeface="Comic Sans MS" pitchFamily="66" charset="0"/>
              </a:rPr>
              <a:t>	2-6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·</a:t>
            </a:r>
            <a:r>
              <a:rPr lang="hr-HR">
                <a:solidFill>
                  <a:srgbClr val="FF0000"/>
                </a:solidFill>
                <a:latin typeface="Comic Sans MS" pitchFamily="66" charset="0"/>
              </a:rPr>
              <a:t>(-3k+2)	=	5-k</a:t>
            </a:r>
          </a:p>
          <a:p>
            <a:pPr>
              <a:tabLst>
                <a:tab pos="2235200" algn="r"/>
                <a:tab pos="2511425" algn="ctr"/>
                <a:tab pos="2786063" algn="l"/>
              </a:tabLst>
            </a:pPr>
            <a:endParaRPr lang="hr-HR" sz="600">
              <a:solidFill>
                <a:srgbClr val="FF0000"/>
              </a:solidFill>
            </a:endParaRPr>
          </a:p>
          <a:p>
            <a:pPr>
              <a:tabLst>
                <a:tab pos="2235200" algn="r"/>
                <a:tab pos="2511425" algn="ctr"/>
                <a:tab pos="2786063" algn="l"/>
              </a:tabLst>
            </a:pPr>
            <a:r>
              <a:rPr lang="hr-HR">
                <a:solidFill>
                  <a:srgbClr val="FF0000"/>
                </a:solidFill>
                <a:latin typeface="Comic Sans MS" pitchFamily="66" charset="0"/>
              </a:rPr>
              <a:t>	0.7	=	2x-5.3</a:t>
            </a:r>
          </a:p>
          <a:p>
            <a:pPr>
              <a:tabLst>
                <a:tab pos="2235200" algn="r"/>
                <a:tab pos="2511425" algn="ctr"/>
                <a:tab pos="2786063" algn="l"/>
              </a:tabLst>
            </a:pPr>
            <a:r>
              <a:rPr lang="hr-HR">
                <a:solidFill>
                  <a:srgbClr val="FF0000"/>
                </a:solidFill>
                <a:latin typeface="Comic Sans MS" pitchFamily="66" charset="0"/>
              </a:rPr>
              <a:t>		...</a:t>
            </a:r>
            <a:endParaRPr lang="en-US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360363" y="3716338"/>
            <a:ext cx="4176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A janë këto barazime</a:t>
            </a:r>
            <a:r>
              <a:rPr lang="hr-HR" b="0">
                <a:latin typeface="Comic Sans MS" pitchFamily="66" charset="0"/>
              </a:rPr>
              <a:t>: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70669" name="Text Box 13"/>
          <p:cNvSpPr txBox="1">
            <a:spLocks noChangeArrowheads="1"/>
          </p:cNvSpPr>
          <p:nvPr/>
        </p:nvSpPr>
        <p:spPr bwMode="auto">
          <a:xfrm>
            <a:off x="647700" y="4154488"/>
            <a:ext cx="3240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b="0">
                <a:latin typeface="Comic Sans MS" pitchFamily="66" charset="0"/>
              </a:rPr>
              <a:t>a)   </a:t>
            </a:r>
            <a:r>
              <a:rPr lang="hr-HR" b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5 + 2 = 7</a:t>
            </a:r>
            <a:endParaRPr lang="en-US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2879725" y="4076700"/>
            <a:ext cx="58689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700">
                <a:latin typeface="Comic Sans MS" pitchFamily="66" charset="0"/>
              </a:rPr>
              <a:t>Jo</a:t>
            </a:r>
            <a:r>
              <a:rPr lang="hr-HR" sz="1700">
                <a:latin typeface="Comic Sans MS" pitchFamily="66" charset="0"/>
              </a:rPr>
              <a:t>, </a:t>
            </a:r>
            <a:r>
              <a:rPr lang="en-US" sz="1700">
                <a:latin typeface="Comic Sans MS" pitchFamily="66" charset="0"/>
              </a:rPr>
              <a:t>pasi nuk kan ndryshore</a:t>
            </a:r>
            <a:r>
              <a:rPr lang="hr-HR" sz="1700">
                <a:latin typeface="Comic Sans MS" pitchFamily="66" charset="0"/>
              </a:rPr>
              <a:t> (</a:t>
            </a:r>
            <a:r>
              <a:rPr lang="en-US" sz="1700">
                <a:latin typeface="Comic Sans MS" pitchFamily="66" charset="0"/>
              </a:rPr>
              <a:t>të panjohur</a:t>
            </a:r>
            <a:r>
              <a:rPr lang="hr-HR" sz="1700">
                <a:latin typeface="Comic Sans MS" pitchFamily="66" charset="0"/>
              </a:rPr>
              <a:t>). </a:t>
            </a:r>
            <a:r>
              <a:rPr lang="en-US" sz="1700">
                <a:latin typeface="Comic Sans MS" pitchFamily="66" charset="0"/>
              </a:rPr>
              <a:t>Këto janë</a:t>
            </a:r>
            <a:r>
              <a:rPr lang="hr-HR" sz="1700">
                <a:latin typeface="Comic Sans MS" pitchFamily="66" charset="0"/>
              </a:rPr>
              <a:t> </a:t>
            </a:r>
            <a:r>
              <a:rPr lang="en-US" sz="1700">
                <a:solidFill>
                  <a:srgbClr val="0000CC"/>
                </a:solidFill>
                <a:latin typeface="Comic Sans MS" pitchFamily="66" charset="0"/>
              </a:rPr>
              <a:t>barazi</a:t>
            </a:r>
            <a:r>
              <a:rPr lang="hr-HR" sz="1700">
                <a:latin typeface="Comic Sans MS" pitchFamily="66" charset="0"/>
              </a:rPr>
              <a:t>!</a:t>
            </a:r>
            <a:endParaRPr lang="en-US" sz="1700">
              <a:latin typeface="Comic Sans MS" pitchFamily="66" charset="0"/>
            </a:endParaRPr>
          </a:p>
        </p:txBody>
      </p:sp>
      <p:sp>
        <p:nvSpPr>
          <p:cNvPr id="70671" name="Text Box 15"/>
          <p:cNvSpPr txBox="1">
            <a:spLocks noChangeArrowheads="1"/>
          </p:cNvSpPr>
          <p:nvPr/>
        </p:nvSpPr>
        <p:spPr bwMode="auto">
          <a:xfrm>
            <a:off x="647700" y="4657725"/>
            <a:ext cx="3240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b="0">
                <a:latin typeface="Comic Sans MS" pitchFamily="66" charset="0"/>
              </a:rPr>
              <a:t>b)   </a:t>
            </a:r>
            <a:r>
              <a:rPr lang="hr-HR" b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8a + 3 - 7a =</a:t>
            </a:r>
            <a:endParaRPr lang="en-US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70672" name="Text Box 16"/>
          <p:cNvSpPr txBox="1">
            <a:spLocks noChangeArrowheads="1"/>
          </p:cNvSpPr>
          <p:nvPr/>
        </p:nvSpPr>
        <p:spPr bwMode="auto">
          <a:xfrm>
            <a:off x="3311525" y="4652963"/>
            <a:ext cx="58689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700">
                <a:latin typeface="Comic Sans MS" pitchFamily="66" charset="0"/>
              </a:rPr>
              <a:t>Jo </a:t>
            </a:r>
            <a:r>
              <a:rPr lang="hr-HR" sz="1700">
                <a:latin typeface="Comic Sans MS" pitchFamily="66" charset="0"/>
              </a:rPr>
              <a:t>, </a:t>
            </a:r>
            <a:r>
              <a:rPr lang="en-US" sz="1700">
                <a:latin typeface="Comic Sans MS" pitchFamily="66" charset="0"/>
              </a:rPr>
              <a:t>pasi mungon shprehja në anën e djathtë</a:t>
            </a:r>
            <a:r>
              <a:rPr lang="hr-HR" sz="1700">
                <a:latin typeface="Comic Sans MS" pitchFamily="66" charset="0"/>
              </a:rPr>
              <a:t> </a:t>
            </a:r>
            <a:r>
              <a:rPr lang="hr-HR" sz="1700">
                <a:solidFill>
                  <a:srgbClr val="FF0000"/>
                </a:solidFill>
                <a:latin typeface="Comic Sans MS" pitchFamily="66" charset="0"/>
              </a:rPr>
              <a:t>=</a:t>
            </a:r>
            <a:r>
              <a:rPr lang="hr-HR" sz="1700">
                <a:latin typeface="Comic Sans MS" pitchFamily="66" charset="0"/>
              </a:rPr>
              <a:t> .</a:t>
            </a:r>
            <a:endParaRPr lang="en-US" sz="1700">
              <a:latin typeface="Comic Sans MS" pitchFamily="66" charset="0"/>
            </a:endParaRPr>
          </a:p>
        </p:txBody>
      </p:sp>
      <p:sp>
        <p:nvSpPr>
          <p:cNvPr id="70674" name="Text Box 18"/>
          <p:cNvSpPr txBox="1">
            <a:spLocks noChangeArrowheads="1"/>
          </p:cNvSpPr>
          <p:nvPr/>
        </p:nvSpPr>
        <p:spPr bwMode="auto">
          <a:xfrm>
            <a:off x="647700" y="5091113"/>
            <a:ext cx="3240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b="0">
                <a:latin typeface="Comic Sans MS" pitchFamily="66" charset="0"/>
              </a:rPr>
              <a:t>c)    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x - 2x = -9x - 8</a:t>
            </a:r>
            <a:endParaRPr lang="en-US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70675" name="Text Box 19"/>
          <p:cNvSpPr txBox="1">
            <a:spLocks noChangeArrowheads="1"/>
          </p:cNvSpPr>
          <p:nvPr/>
        </p:nvSpPr>
        <p:spPr bwMode="auto">
          <a:xfrm>
            <a:off x="3527425" y="5086350"/>
            <a:ext cx="450056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700">
                <a:latin typeface="Comic Sans MS" pitchFamily="66" charset="0"/>
              </a:rPr>
              <a:t>Po</a:t>
            </a:r>
            <a:r>
              <a:rPr lang="hr-HR" sz="1700">
                <a:latin typeface="Comic Sans MS" pitchFamily="66" charset="0"/>
              </a:rPr>
              <a:t>.</a:t>
            </a:r>
            <a:endParaRPr lang="en-US" sz="1700">
              <a:latin typeface="Comic Sans MS" pitchFamily="66" charset="0"/>
            </a:endParaRPr>
          </a:p>
        </p:txBody>
      </p:sp>
      <p:sp>
        <p:nvSpPr>
          <p:cNvPr id="70676" name="Text Box 20"/>
          <p:cNvSpPr txBox="1">
            <a:spLocks noChangeArrowheads="1"/>
          </p:cNvSpPr>
          <p:nvPr/>
        </p:nvSpPr>
        <p:spPr bwMode="auto">
          <a:xfrm>
            <a:off x="655638" y="5522913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b="0">
                <a:latin typeface="Comic Sans MS" pitchFamily="66" charset="0"/>
              </a:rPr>
              <a:t>d)    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45 : 9</a:t>
            </a:r>
            <a:endParaRPr lang="en-US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70677" name="Text Box 21"/>
          <p:cNvSpPr txBox="1">
            <a:spLocks noChangeArrowheads="1"/>
          </p:cNvSpPr>
          <p:nvPr/>
        </p:nvSpPr>
        <p:spPr bwMode="auto">
          <a:xfrm>
            <a:off x="2382838" y="5518150"/>
            <a:ext cx="640873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700">
                <a:latin typeface="Comic Sans MS" pitchFamily="66" charset="0"/>
              </a:rPr>
              <a:t>Jo, pasi nuk ka shenjën e barazimit</a:t>
            </a:r>
            <a:r>
              <a:rPr lang="hr-HR" sz="1700">
                <a:latin typeface="Comic Sans MS" pitchFamily="66" charset="0"/>
              </a:rPr>
              <a:t>,</a:t>
            </a:r>
            <a:r>
              <a:rPr lang="en-US" sz="1700">
                <a:latin typeface="Comic Sans MS" pitchFamily="66" charset="0"/>
              </a:rPr>
              <a:t>shprehje në anën e dhjathtë të barazmit dhe as ndryshore</a:t>
            </a:r>
          </a:p>
        </p:txBody>
      </p:sp>
      <p:sp>
        <p:nvSpPr>
          <p:cNvPr id="70678" name="Text Box 22"/>
          <p:cNvSpPr txBox="1">
            <a:spLocks noChangeArrowheads="1"/>
          </p:cNvSpPr>
          <p:nvPr/>
        </p:nvSpPr>
        <p:spPr bwMode="auto">
          <a:xfrm>
            <a:off x="647700" y="6170613"/>
            <a:ext cx="2700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b="0">
                <a:latin typeface="Comic Sans MS" pitchFamily="66" charset="0"/>
              </a:rPr>
              <a:t>e)    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x + y = 6 - 8x</a:t>
            </a:r>
            <a:endParaRPr lang="en-US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70679" name="Text Box 23"/>
          <p:cNvSpPr txBox="1">
            <a:spLocks noChangeArrowheads="1"/>
          </p:cNvSpPr>
          <p:nvPr/>
        </p:nvSpPr>
        <p:spPr bwMode="auto">
          <a:xfrm>
            <a:off x="3240088" y="6165850"/>
            <a:ext cx="59404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700">
                <a:latin typeface="Comic Sans MS" pitchFamily="66" charset="0"/>
              </a:rPr>
              <a:t>Po</a:t>
            </a:r>
            <a:r>
              <a:rPr lang="hr-HR" sz="1700">
                <a:latin typeface="Comic Sans MS" pitchFamily="66" charset="0"/>
              </a:rPr>
              <a:t>,</a:t>
            </a:r>
            <a:r>
              <a:rPr lang="en-US" sz="1700">
                <a:latin typeface="Comic Sans MS" pitchFamily="66" charset="0"/>
              </a:rPr>
              <a:t>por ky barazim ka dy të panjohura.</a:t>
            </a:r>
          </a:p>
        </p:txBody>
      </p:sp>
      <p:sp>
        <p:nvSpPr>
          <p:cNvPr id="4110" name="Text Box 24"/>
          <p:cNvSpPr txBox="1">
            <a:spLocks noChangeArrowheads="1"/>
          </p:cNvSpPr>
          <p:nvPr/>
        </p:nvSpPr>
        <p:spPr bwMode="auto">
          <a:xfrm>
            <a:off x="323850" y="981075"/>
            <a:ext cx="8496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Përgjigjen do ta gjejmë tek këta </a:t>
            </a:r>
            <a:r>
              <a:rPr lang="en-US" b="0" u="sng">
                <a:latin typeface="Comic Sans MS" pitchFamily="66" charset="0"/>
              </a:rPr>
              <a:t>shembuj të bar</a:t>
            </a:r>
            <a:r>
              <a:rPr lang="hr-HR" b="0" u="sng">
                <a:latin typeface="Comic Sans MS" pitchFamily="66" charset="0"/>
              </a:rPr>
              <a:t>az</a:t>
            </a:r>
            <a:r>
              <a:rPr lang="en-US" b="0" u="sng">
                <a:latin typeface="Comic Sans MS" pitchFamily="66" charset="0"/>
              </a:rPr>
              <a:t>imeve:</a:t>
            </a:r>
          </a:p>
        </p:txBody>
      </p:sp>
      <p:sp>
        <p:nvSpPr>
          <p:cNvPr id="4111" name="Text Box 25"/>
          <p:cNvSpPr txBox="1">
            <a:spLocks noChangeArrowheads="1"/>
          </p:cNvSpPr>
          <p:nvPr/>
        </p:nvSpPr>
        <p:spPr bwMode="auto">
          <a:xfrm>
            <a:off x="395288" y="404813"/>
            <a:ext cx="4752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u="sng">
                <a:latin typeface="Comic Sans MS" pitchFamily="66" charset="0"/>
              </a:rPr>
              <a:t>Çka janë barazimet</a:t>
            </a:r>
            <a:r>
              <a:rPr lang="hr-HR" sz="2000" u="sng">
                <a:latin typeface="Comic Sans MS" pitchFamily="66" charset="0"/>
              </a:rPr>
              <a:t>?</a:t>
            </a:r>
            <a:endParaRPr lang="en-US" sz="20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06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0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7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0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70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06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900" decel="1000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70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8" grpId="0"/>
      <p:bldP spid="70669" grpId="0"/>
      <p:bldP spid="70670" grpId="0"/>
      <p:bldP spid="70671" grpId="0"/>
      <p:bldP spid="70672" grpId="0"/>
      <p:bldP spid="70674" grpId="0"/>
      <p:bldP spid="70675" grpId="0"/>
      <p:bldP spid="70676" grpId="0"/>
      <p:bldP spid="70677" grpId="0"/>
      <p:bldP spid="70678" grpId="0"/>
      <p:bldP spid="7067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323850" y="260350"/>
            <a:ext cx="35290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hr-HR" b="0">
                <a:latin typeface="Comic Sans MS" pitchFamily="66" charset="0"/>
              </a:rPr>
              <a:t>2.) </a:t>
            </a:r>
            <a:r>
              <a:rPr lang="en-US" b="0">
                <a:latin typeface="Comic Sans MS" pitchFamily="66" charset="0"/>
              </a:rPr>
              <a:t>Të zgjidhen barazimet</a:t>
            </a:r>
            <a:r>
              <a:rPr lang="hr-HR" b="0">
                <a:latin typeface="Comic Sans MS" pitchFamily="66" charset="0"/>
              </a:rPr>
              <a:t>:</a:t>
            </a:r>
            <a:endParaRPr lang="hr-HR" sz="1000" b="0">
              <a:latin typeface="Comic Sans MS" pitchFamily="66" charset="0"/>
            </a:endParaRP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755650" y="620713"/>
            <a:ext cx="201612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endParaRPr lang="hr-HR" sz="1000" b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AutoNum type="alphaLcParenR"/>
            </a:pPr>
            <a:r>
              <a:rPr lang="hr-HR" b="0">
                <a:latin typeface="Comic Sans MS" pitchFamily="66" charset="0"/>
              </a:rPr>
              <a:t>-8 x = 72</a:t>
            </a:r>
          </a:p>
          <a:p>
            <a:pPr marL="342900" indent="-342900">
              <a:spcBef>
                <a:spcPct val="20000"/>
              </a:spcBef>
              <a:buFontTx/>
              <a:buAutoNum type="alphaLcParenR"/>
            </a:pPr>
            <a:r>
              <a:rPr lang="hr-HR" b="0">
                <a:latin typeface="Comic Sans MS" pitchFamily="66" charset="0"/>
              </a:rPr>
              <a:t>-2 x = -3</a:t>
            </a:r>
          </a:p>
          <a:p>
            <a:pPr marL="342900" indent="-342900">
              <a:spcBef>
                <a:spcPct val="20000"/>
              </a:spcBef>
              <a:buFontTx/>
              <a:buAutoNum type="alphaLcParenR"/>
            </a:pPr>
            <a:r>
              <a:rPr lang="hr-HR" b="0">
                <a:latin typeface="Comic Sans MS" pitchFamily="66" charset="0"/>
              </a:rPr>
              <a:t>8 x = -2</a:t>
            </a:r>
          </a:p>
          <a:p>
            <a:pPr marL="342900" indent="-342900">
              <a:spcBef>
                <a:spcPct val="20000"/>
              </a:spcBef>
              <a:buFontTx/>
              <a:buAutoNum type="alphaLcParenR"/>
            </a:pPr>
            <a:r>
              <a:rPr lang="hr-HR" b="0">
                <a:latin typeface="Comic Sans MS" pitchFamily="66" charset="0"/>
              </a:rPr>
              <a:t>-60 a = 8</a:t>
            </a:r>
          </a:p>
          <a:p>
            <a:pPr marL="342900" indent="-342900">
              <a:spcBef>
                <a:spcPct val="20000"/>
              </a:spcBef>
              <a:buFontTx/>
              <a:buAutoNum type="alphaLcParenR"/>
            </a:pPr>
            <a:r>
              <a:rPr lang="hr-HR" b="0">
                <a:latin typeface="Comic Sans MS" pitchFamily="66" charset="0"/>
              </a:rPr>
              <a:t>9 b = 33</a:t>
            </a:r>
          </a:p>
          <a:p>
            <a:pPr marL="342900" indent="-342900">
              <a:spcBef>
                <a:spcPct val="20000"/>
              </a:spcBef>
              <a:buFontTx/>
              <a:buAutoNum type="alphaLcParenR"/>
            </a:pPr>
            <a:r>
              <a:rPr lang="hr-HR" b="0">
                <a:latin typeface="Comic Sans MS" pitchFamily="66" charset="0"/>
              </a:rPr>
              <a:t>- x = -13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755650" y="2584450"/>
            <a:ext cx="201612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lphaLcParenR" startAt="7"/>
            </a:pPr>
            <a:endParaRPr lang="hr-HR" sz="1000" b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AutoNum type="alphaLcParenR" startAt="7"/>
            </a:pPr>
            <a:r>
              <a:rPr lang="hr-HR" b="0">
                <a:latin typeface="Comic Sans MS" pitchFamily="66" charset="0"/>
              </a:rPr>
              <a:t>-4 x = -36</a:t>
            </a:r>
          </a:p>
          <a:p>
            <a:pPr marL="342900" indent="-342900">
              <a:spcBef>
                <a:spcPct val="20000"/>
              </a:spcBef>
              <a:buFontTx/>
              <a:buAutoNum type="alphaLcParenR" startAt="7"/>
            </a:pPr>
            <a:r>
              <a:rPr lang="hr-HR" b="0">
                <a:latin typeface="Comic Sans MS" pitchFamily="66" charset="0"/>
              </a:rPr>
              <a:t>-15 x = 8</a:t>
            </a:r>
          </a:p>
          <a:p>
            <a:pPr marL="342900" indent="-342900">
              <a:spcBef>
                <a:spcPct val="20000"/>
              </a:spcBef>
              <a:buFontTx/>
              <a:buAutoNum type="alphaLcParenR" startAt="7"/>
            </a:pPr>
            <a:r>
              <a:rPr lang="hr-HR" b="0">
                <a:latin typeface="Comic Sans MS" pitchFamily="66" charset="0"/>
              </a:rPr>
              <a:t>18 b = -2</a:t>
            </a:r>
          </a:p>
          <a:p>
            <a:pPr marL="342900" indent="-342900">
              <a:spcBef>
                <a:spcPct val="20000"/>
              </a:spcBef>
              <a:buFontTx/>
              <a:buAutoNum type="alphaLcParenR" startAt="7"/>
            </a:pPr>
            <a:r>
              <a:rPr lang="hr-HR" b="0">
                <a:latin typeface="Comic Sans MS" pitchFamily="66" charset="0"/>
              </a:rPr>
              <a:t>- y = - 32</a:t>
            </a:r>
          </a:p>
          <a:p>
            <a:pPr marL="342900" indent="-342900">
              <a:spcBef>
                <a:spcPct val="20000"/>
              </a:spcBef>
              <a:buFontTx/>
              <a:buAutoNum type="alphaLcParenR" startAt="7"/>
            </a:pPr>
            <a:r>
              <a:rPr lang="hr-HR" b="0">
                <a:latin typeface="Comic Sans MS" pitchFamily="66" charset="0"/>
              </a:rPr>
              <a:t>- k = 7</a:t>
            </a:r>
          </a:p>
          <a:p>
            <a:pPr marL="342900" indent="-342900">
              <a:spcBef>
                <a:spcPct val="20000"/>
              </a:spcBef>
              <a:buFontTx/>
              <a:buAutoNum type="alphaLcParenR" startAt="7"/>
            </a:pPr>
            <a:r>
              <a:rPr lang="hr-HR" b="0">
                <a:latin typeface="Comic Sans MS" pitchFamily="66" charset="0"/>
              </a:rPr>
              <a:t>4 x = -37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755650" y="4510088"/>
            <a:ext cx="201612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lphaLcParenR" startAt="13"/>
            </a:pPr>
            <a:endParaRPr lang="hr-HR" sz="1000" b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AutoNum type="alphaLcParenR" startAt="13"/>
            </a:pPr>
            <a:r>
              <a:rPr lang="hr-HR" b="0">
                <a:latin typeface="Comic Sans MS" pitchFamily="66" charset="0"/>
              </a:rPr>
              <a:t>-6 n = 66</a:t>
            </a:r>
          </a:p>
          <a:p>
            <a:pPr marL="342900" indent="-342900">
              <a:spcBef>
                <a:spcPct val="20000"/>
              </a:spcBef>
              <a:buFontTx/>
              <a:buAutoNum type="alphaLcParenR" startAt="13"/>
            </a:pPr>
            <a:r>
              <a:rPr lang="hr-HR" b="0">
                <a:latin typeface="Comic Sans MS" pitchFamily="66" charset="0"/>
              </a:rPr>
              <a:t>-63 d = 56</a:t>
            </a:r>
          </a:p>
          <a:p>
            <a:pPr marL="342900" indent="-342900">
              <a:spcBef>
                <a:spcPct val="20000"/>
              </a:spcBef>
              <a:buFontTx/>
              <a:buAutoNum type="alphaLcParenR" startAt="13"/>
            </a:pPr>
            <a:r>
              <a:rPr lang="hr-HR" b="0">
                <a:latin typeface="Comic Sans MS" pitchFamily="66" charset="0"/>
              </a:rPr>
              <a:t>10 r = -85</a:t>
            </a:r>
          </a:p>
          <a:p>
            <a:pPr marL="342900" indent="-342900">
              <a:spcBef>
                <a:spcPct val="20000"/>
              </a:spcBef>
              <a:buFontTx/>
              <a:buAutoNum type="alphaLcParenR" startAt="13"/>
            </a:pPr>
            <a:r>
              <a:rPr lang="hr-HR" b="0">
                <a:latin typeface="Comic Sans MS" pitchFamily="66" charset="0"/>
              </a:rPr>
              <a:t>- m = 14</a:t>
            </a:r>
          </a:p>
          <a:p>
            <a:pPr marL="342900" indent="-342900">
              <a:spcBef>
                <a:spcPct val="20000"/>
              </a:spcBef>
              <a:buFontTx/>
              <a:buAutoNum type="alphaLcParenR" startAt="13"/>
            </a:pPr>
            <a:r>
              <a:rPr lang="hr-HR" b="0">
                <a:latin typeface="Comic Sans MS" pitchFamily="66" charset="0"/>
              </a:rPr>
              <a:t>-11 k = -78</a:t>
            </a:r>
          </a:p>
          <a:p>
            <a:pPr marL="342900" indent="-342900">
              <a:spcBef>
                <a:spcPct val="20000"/>
              </a:spcBef>
              <a:buFontTx/>
              <a:buAutoNum type="alphaLcParenR" startAt="13"/>
            </a:pPr>
            <a:r>
              <a:rPr lang="hr-HR" b="0">
                <a:latin typeface="Comic Sans MS" pitchFamily="66" charset="0"/>
              </a:rPr>
              <a:t>-8 x = 48</a:t>
            </a:r>
            <a:endParaRPr lang="en-US" b="0">
              <a:latin typeface="Comic Sans MS" pitchFamily="66" charset="0"/>
            </a:endParaRPr>
          </a:p>
        </p:txBody>
      </p:sp>
      <p:grpSp>
        <p:nvGrpSpPr>
          <p:cNvPr id="60487" name="Group 71"/>
          <p:cNvGrpSpPr>
            <a:grpSpLocks/>
          </p:cNvGrpSpPr>
          <p:nvPr/>
        </p:nvGrpSpPr>
        <p:grpSpPr bwMode="auto">
          <a:xfrm>
            <a:off x="4284663" y="406400"/>
            <a:ext cx="4464050" cy="6413500"/>
            <a:chOff x="2699" y="256"/>
            <a:chExt cx="2812" cy="4040"/>
          </a:xfrm>
        </p:grpSpPr>
        <p:sp>
          <p:nvSpPr>
            <p:cNvPr id="31751" name="Text Box 10"/>
            <p:cNvSpPr txBox="1">
              <a:spLocks noChangeArrowheads="1"/>
            </p:cNvSpPr>
            <p:nvPr/>
          </p:nvSpPr>
          <p:spPr bwMode="auto">
            <a:xfrm>
              <a:off x="2880" y="337"/>
              <a:ext cx="86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/>
              <a:r>
                <a:rPr lang="en-US" b="0">
                  <a:latin typeface="Comic Sans MS" pitchFamily="66" charset="0"/>
                </a:rPr>
                <a:t>Zgjidhjet </a:t>
              </a:r>
              <a:r>
                <a:rPr lang="hr-HR" b="0">
                  <a:latin typeface="Comic Sans MS" pitchFamily="66" charset="0"/>
                </a:rPr>
                <a:t>:</a:t>
              </a:r>
            </a:p>
            <a:p>
              <a:pPr marL="342900" indent="-342900"/>
              <a:endParaRPr lang="hr-HR" sz="1000" b="0">
                <a:latin typeface="Comic Sans MS" pitchFamily="66" charset="0"/>
              </a:endParaRPr>
            </a:p>
          </p:txBody>
        </p:sp>
        <p:sp>
          <p:nvSpPr>
            <p:cNvPr id="31752" name="Text Box 11"/>
            <p:cNvSpPr txBox="1">
              <a:spLocks noChangeArrowheads="1"/>
            </p:cNvSpPr>
            <p:nvPr/>
          </p:nvSpPr>
          <p:spPr bwMode="auto">
            <a:xfrm>
              <a:off x="2880" y="527"/>
              <a:ext cx="1270" cy="3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/>
              <a:endParaRPr lang="hr-HR" sz="1000" b="0">
                <a:latin typeface="Comic Sans MS" pitchFamily="66" charset="0"/>
              </a:endParaRPr>
            </a:p>
            <a:p>
              <a:pPr marL="342900" indent="-342900">
                <a:spcBef>
                  <a:spcPct val="20000"/>
                </a:spcBef>
                <a:buFontTx/>
                <a:buAutoNum type="alphaLcParenR"/>
              </a:pPr>
              <a:r>
                <a:rPr lang="hr-HR" b="0">
                  <a:latin typeface="Comic Sans MS" pitchFamily="66" charset="0"/>
                </a:rPr>
                <a:t>x = -9</a:t>
              </a:r>
            </a:p>
            <a:p>
              <a:pPr marL="342900" indent="-342900">
                <a:spcBef>
                  <a:spcPct val="20000"/>
                </a:spcBef>
                <a:buFontTx/>
                <a:buAutoNum type="alphaLcParenR"/>
              </a:pPr>
              <a:endParaRPr lang="hr-HR" sz="1000" b="0">
                <a:latin typeface="Comic Sans MS" pitchFamily="66" charset="0"/>
              </a:endParaRPr>
            </a:p>
            <a:p>
              <a:pPr marL="342900" indent="-342900">
                <a:spcBef>
                  <a:spcPct val="20000"/>
                </a:spcBef>
                <a:buFontTx/>
                <a:buAutoNum type="alphaLcParenR"/>
              </a:pPr>
              <a:r>
                <a:rPr lang="hr-HR" b="0">
                  <a:latin typeface="Comic Sans MS" pitchFamily="66" charset="0"/>
                </a:rPr>
                <a:t>x = 1  </a:t>
              </a:r>
            </a:p>
            <a:p>
              <a:pPr marL="342900" indent="-342900">
                <a:spcBef>
                  <a:spcPct val="20000"/>
                </a:spcBef>
                <a:buFontTx/>
                <a:buAutoNum type="alphaLcParenR"/>
              </a:pPr>
              <a:endParaRPr lang="hr-HR" b="0">
                <a:latin typeface="Comic Sans MS" pitchFamily="66" charset="0"/>
              </a:endParaRPr>
            </a:p>
            <a:p>
              <a:pPr marL="342900" indent="-342900">
                <a:spcBef>
                  <a:spcPct val="20000"/>
                </a:spcBef>
                <a:buFontTx/>
                <a:buAutoNum type="alphaLcParenR"/>
              </a:pPr>
              <a:r>
                <a:rPr lang="hr-HR" b="0">
                  <a:latin typeface="Comic Sans MS" pitchFamily="66" charset="0"/>
                </a:rPr>
                <a:t>x = </a:t>
              </a:r>
            </a:p>
            <a:p>
              <a:pPr marL="342900" indent="-342900">
                <a:spcBef>
                  <a:spcPct val="20000"/>
                </a:spcBef>
                <a:buFontTx/>
                <a:buAutoNum type="alphaLcParenR"/>
              </a:pPr>
              <a:endParaRPr lang="hr-HR" b="0">
                <a:latin typeface="Comic Sans MS" pitchFamily="66" charset="0"/>
              </a:endParaRPr>
            </a:p>
            <a:p>
              <a:pPr marL="342900" indent="-342900">
                <a:spcBef>
                  <a:spcPct val="20000"/>
                </a:spcBef>
                <a:buFontTx/>
                <a:buAutoNum type="alphaLcParenR"/>
              </a:pPr>
              <a:r>
                <a:rPr lang="hr-HR" b="0">
                  <a:latin typeface="Comic Sans MS" pitchFamily="66" charset="0"/>
                </a:rPr>
                <a:t>a = </a:t>
              </a:r>
            </a:p>
            <a:p>
              <a:pPr marL="342900" indent="-342900">
                <a:spcBef>
                  <a:spcPct val="20000"/>
                </a:spcBef>
                <a:buFontTx/>
                <a:buAutoNum type="alphaLcParenR"/>
              </a:pPr>
              <a:endParaRPr lang="hr-HR" b="0">
                <a:latin typeface="Comic Sans MS" pitchFamily="66" charset="0"/>
              </a:endParaRPr>
            </a:p>
            <a:p>
              <a:pPr marL="342900" indent="-342900">
                <a:spcBef>
                  <a:spcPct val="20000"/>
                </a:spcBef>
                <a:buFontTx/>
                <a:buAutoNum type="alphaLcParenR"/>
              </a:pPr>
              <a:r>
                <a:rPr lang="hr-HR" b="0">
                  <a:latin typeface="Comic Sans MS" pitchFamily="66" charset="0"/>
                </a:rPr>
                <a:t> b = 3</a:t>
              </a:r>
            </a:p>
            <a:p>
              <a:pPr marL="342900" indent="-342900">
                <a:spcBef>
                  <a:spcPct val="20000"/>
                </a:spcBef>
                <a:buFontTx/>
                <a:buAutoNum type="alphaLcParenR"/>
              </a:pPr>
              <a:endParaRPr lang="hr-HR" sz="1000" b="0">
                <a:latin typeface="Comic Sans MS" pitchFamily="66" charset="0"/>
              </a:endParaRPr>
            </a:p>
            <a:p>
              <a:pPr marL="342900" indent="-342900">
                <a:spcBef>
                  <a:spcPct val="20000"/>
                </a:spcBef>
                <a:buFontTx/>
                <a:buAutoNum type="alphaLcParenR"/>
              </a:pPr>
              <a:r>
                <a:rPr lang="hr-HR" b="0">
                  <a:latin typeface="Comic Sans MS" pitchFamily="66" charset="0"/>
                </a:rPr>
                <a:t>x = 13 </a:t>
              </a:r>
            </a:p>
            <a:p>
              <a:pPr marL="342900" indent="-342900">
                <a:spcBef>
                  <a:spcPct val="20000"/>
                </a:spcBef>
                <a:buFontTx/>
                <a:buAutoNum type="alphaLcParenR"/>
              </a:pPr>
              <a:endParaRPr lang="hr-HR" sz="800" b="0">
                <a:latin typeface="Comic Sans MS" pitchFamily="66" charset="0"/>
              </a:endParaRPr>
            </a:p>
            <a:p>
              <a:pPr marL="342900" indent="-342900">
                <a:spcBef>
                  <a:spcPct val="20000"/>
                </a:spcBef>
                <a:buFontTx/>
                <a:buAutoNum type="alphaLcParenR"/>
              </a:pPr>
              <a:r>
                <a:rPr lang="hr-HR" b="0">
                  <a:latin typeface="Comic Sans MS" pitchFamily="66" charset="0"/>
                </a:rPr>
                <a:t>x = 9</a:t>
              </a:r>
            </a:p>
            <a:p>
              <a:pPr marL="342900" indent="-342900">
                <a:spcBef>
                  <a:spcPct val="20000"/>
                </a:spcBef>
                <a:buFontTx/>
                <a:buAutoNum type="alphaLcParenR"/>
              </a:pPr>
              <a:endParaRPr lang="hr-HR" b="0">
                <a:latin typeface="Comic Sans MS" pitchFamily="66" charset="0"/>
              </a:endParaRPr>
            </a:p>
            <a:p>
              <a:pPr marL="342900" indent="-342900">
                <a:spcBef>
                  <a:spcPct val="20000"/>
                </a:spcBef>
                <a:buFontTx/>
                <a:buAutoNum type="alphaLcParenR"/>
              </a:pPr>
              <a:r>
                <a:rPr lang="hr-HR" b="0">
                  <a:latin typeface="Comic Sans MS" pitchFamily="66" charset="0"/>
                </a:rPr>
                <a:t>x = </a:t>
              </a:r>
            </a:p>
            <a:p>
              <a:pPr marL="342900" indent="-342900">
                <a:spcBef>
                  <a:spcPct val="20000"/>
                </a:spcBef>
                <a:buFontTx/>
                <a:buAutoNum type="alphaLcParenR"/>
              </a:pPr>
              <a:endParaRPr lang="hr-HR" b="0">
                <a:latin typeface="Comic Sans MS" pitchFamily="66" charset="0"/>
              </a:endParaRPr>
            </a:p>
            <a:p>
              <a:pPr marL="342900" indent="-342900">
                <a:spcBef>
                  <a:spcPct val="20000"/>
                </a:spcBef>
                <a:buFontTx/>
                <a:buAutoNum type="alphaLcParenR"/>
              </a:pPr>
              <a:r>
                <a:rPr lang="hr-HR" b="0">
                  <a:latin typeface="Comic Sans MS" pitchFamily="66" charset="0"/>
                </a:rPr>
                <a:t>b =</a:t>
              </a:r>
            </a:p>
            <a:p>
              <a:pPr marL="342900" indent="-342900">
                <a:spcBef>
                  <a:spcPct val="20000"/>
                </a:spcBef>
              </a:pPr>
              <a:endParaRPr lang="hr-HR" b="0">
                <a:latin typeface="Comic Sans MS" pitchFamily="66" charset="0"/>
              </a:endParaRPr>
            </a:p>
            <a:p>
              <a:pPr marL="342900" indent="-342900">
                <a:buFontTx/>
                <a:buAutoNum type="alphaLcParenR"/>
              </a:pP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31753" name="Text Box 13"/>
            <p:cNvSpPr txBox="1">
              <a:spLocks noChangeArrowheads="1"/>
            </p:cNvSpPr>
            <p:nvPr/>
          </p:nvSpPr>
          <p:spPr bwMode="auto">
            <a:xfrm>
              <a:off x="3497" y="2113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b="0">
                  <a:latin typeface="Comic Sans MS" pitchFamily="66" charset="0"/>
                </a:rPr>
                <a:t>2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31754" name="Text Box 14"/>
            <p:cNvSpPr txBox="1">
              <a:spLocks noChangeArrowheads="1"/>
            </p:cNvSpPr>
            <p:nvPr/>
          </p:nvSpPr>
          <p:spPr bwMode="auto">
            <a:xfrm>
              <a:off x="3497" y="2335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b="0">
                  <a:latin typeface="Comic Sans MS" pitchFamily="66" charset="0"/>
                </a:rPr>
                <a:t>3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31755" name="Text Box 15"/>
            <p:cNvSpPr txBox="1">
              <a:spLocks noChangeArrowheads="1"/>
            </p:cNvSpPr>
            <p:nvPr/>
          </p:nvSpPr>
          <p:spPr bwMode="auto">
            <a:xfrm>
              <a:off x="3498" y="2097"/>
              <a:ext cx="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sz="2400" b="0">
                  <a:latin typeface="Comic Sans MS" pitchFamily="66" charset="0"/>
                </a:rPr>
                <a:t>__</a:t>
              </a:r>
              <a:endParaRPr lang="en-US" sz="2400" b="0">
                <a:latin typeface="Comic Sans MS" pitchFamily="66" charset="0"/>
              </a:endParaRPr>
            </a:p>
          </p:txBody>
        </p:sp>
        <p:sp>
          <p:nvSpPr>
            <p:cNvPr id="31756" name="Text Box 17"/>
            <p:cNvSpPr txBox="1">
              <a:spLocks noChangeArrowheads="1"/>
            </p:cNvSpPr>
            <p:nvPr/>
          </p:nvSpPr>
          <p:spPr bwMode="auto">
            <a:xfrm>
              <a:off x="3335" y="1312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b="0">
                  <a:latin typeface="Comic Sans MS" pitchFamily="66" charset="0"/>
                </a:rPr>
                <a:t>-1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31757" name="Text Box 18"/>
            <p:cNvSpPr txBox="1">
              <a:spLocks noChangeArrowheads="1"/>
            </p:cNvSpPr>
            <p:nvPr/>
          </p:nvSpPr>
          <p:spPr bwMode="auto">
            <a:xfrm>
              <a:off x="3334" y="1534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b="0">
                  <a:latin typeface="Comic Sans MS" pitchFamily="66" charset="0"/>
                </a:rPr>
                <a:t>4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31758" name="Text Box 19"/>
            <p:cNvSpPr txBox="1">
              <a:spLocks noChangeArrowheads="1"/>
            </p:cNvSpPr>
            <p:nvPr/>
          </p:nvSpPr>
          <p:spPr bwMode="auto">
            <a:xfrm>
              <a:off x="3335" y="1296"/>
              <a:ext cx="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sz="2400" b="0">
                  <a:latin typeface="Comic Sans MS" pitchFamily="66" charset="0"/>
                </a:rPr>
                <a:t>__</a:t>
              </a:r>
              <a:endParaRPr lang="en-US" sz="2400" b="0">
                <a:latin typeface="Comic Sans MS" pitchFamily="66" charset="0"/>
              </a:endParaRPr>
            </a:p>
          </p:txBody>
        </p:sp>
        <p:sp>
          <p:nvSpPr>
            <p:cNvPr id="31759" name="Text Box 24"/>
            <p:cNvSpPr txBox="1">
              <a:spLocks noChangeArrowheads="1"/>
            </p:cNvSpPr>
            <p:nvPr/>
          </p:nvSpPr>
          <p:spPr bwMode="auto">
            <a:xfrm>
              <a:off x="3470" y="889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b="0">
                  <a:latin typeface="Comic Sans MS" pitchFamily="66" charset="0"/>
                </a:rPr>
                <a:t>1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31760" name="Text Box 25"/>
            <p:cNvSpPr txBox="1">
              <a:spLocks noChangeArrowheads="1"/>
            </p:cNvSpPr>
            <p:nvPr/>
          </p:nvSpPr>
          <p:spPr bwMode="auto">
            <a:xfrm>
              <a:off x="3470" y="1111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b="0">
                  <a:latin typeface="Comic Sans MS" pitchFamily="66" charset="0"/>
                </a:rPr>
                <a:t>2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31761" name="Text Box 26"/>
            <p:cNvSpPr txBox="1">
              <a:spLocks noChangeArrowheads="1"/>
            </p:cNvSpPr>
            <p:nvPr/>
          </p:nvSpPr>
          <p:spPr bwMode="auto">
            <a:xfrm>
              <a:off x="3470" y="873"/>
              <a:ext cx="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sz="2400" b="0">
                  <a:latin typeface="Comic Sans MS" pitchFamily="66" charset="0"/>
                </a:rPr>
                <a:t>__</a:t>
              </a:r>
              <a:endParaRPr lang="en-US" sz="2400" b="0">
                <a:latin typeface="Comic Sans MS" pitchFamily="66" charset="0"/>
              </a:endParaRPr>
            </a:p>
          </p:txBody>
        </p:sp>
        <p:sp>
          <p:nvSpPr>
            <p:cNvPr id="31762" name="Rectangle 34"/>
            <p:cNvSpPr>
              <a:spLocks noChangeArrowheads="1"/>
            </p:cNvSpPr>
            <p:nvPr/>
          </p:nvSpPr>
          <p:spPr bwMode="auto">
            <a:xfrm>
              <a:off x="2699" y="256"/>
              <a:ext cx="2676" cy="394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1763" name="Text Box 36"/>
            <p:cNvSpPr txBox="1">
              <a:spLocks noChangeArrowheads="1"/>
            </p:cNvSpPr>
            <p:nvPr/>
          </p:nvSpPr>
          <p:spPr bwMode="auto">
            <a:xfrm>
              <a:off x="3334" y="3172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b="0">
                  <a:latin typeface="Comic Sans MS" pitchFamily="66" charset="0"/>
                </a:rPr>
                <a:t>-8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31764" name="Text Box 37"/>
            <p:cNvSpPr txBox="1">
              <a:spLocks noChangeArrowheads="1"/>
            </p:cNvSpPr>
            <p:nvPr/>
          </p:nvSpPr>
          <p:spPr bwMode="auto">
            <a:xfrm>
              <a:off x="3334" y="3394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b="0">
                  <a:latin typeface="Comic Sans MS" pitchFamily="66" charset="0"/>
                </a:rPr>
                <a:t>15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31765" name="Text Box 38"/>
            <p:cNvSpPr txBox="1">
              <a:spLocks noChangeArrowheads="1"/>
            </p:cNvSpPr>
            <p:nvPr/>
          </p:nvSpPr>
          <p:spPr bwMode="auto">
            <a:xfrm>
              <a:off x="3336" y="3156"/>
              <a:ext cx="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sz="2400" b="0">
                  <a:latin typeface="Comic Sans MS" pitchFamily="66" charset="0"/>
                </a:rPr>
                <a:t>__</a:t>
              </a:r>
              <a:endParaRPr lang="en-US" sz="2400" b="0">
                <a:latin typeface="Comic Sans MS" pitchFamily="66" charset="0"/>
              </a:endParaRPr>
            </a:p>
          </p:txBody>
        </p:sp>
        <p:sp>
          <p:nvSpPr>
            <p:cNvPr id="31766" name="Text Box 39"/>
            <p:cNvSpPr txBox="1">
              <a:spLocks noChangeArrowheads="1"/>
            </p:cNvSpPr>
            <p:nvPr/>
          </p:nvSpPr>
          <p:spPr bwMode="auto">
            <a:xfrm>
              <a:off x="3331" y="1705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b="0">
                  <a:latin typeface="Comic Sans MS" pitchFamily="66" charset="0"/>
                </a:rPr>
                <a:t>-2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31767" name="Text Box 40"/>
            <p:cNvSpPr txBox="1">
              <a:spLocks noChangeArrowheads="1"/>
            </p:cNvSpPr>
            <p:nvPr/>
          </p:nvSpPr>
          <p:spPr bwMode="auto">
            <a:xfrm>
              <a:off x="3331" y="1927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b="0">
                  <a:latin typeface="Comic Sans MS" pitchFamily="66" charset="0"/>
                </a:rPr>
                <a:t>15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31768" name="Text Box 41"/>
            <p:cNvSpPr txBox="1">
              <a:spLocks noChangeArrowheads="1"/>
            </p:cNvSpPr>
            <p:nvPr/>
          </p:nvSpPr>
          <p:spPr bwMode="auto">
            <a:xfrm>
              <a:off x="3333" y="1689"/>
              <a:ext cx="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sz="2400" b="0">
                  <a:latin typeface="Comic Sans MS" pitchFamily="66" charset="0"/>
                </a:rPr>
                <a:t>__</a:t>
              </a:r>
              <a:endParaRPr lang="en-US" sz="2400" b="0">
                <a:latin typeface="Comic Sans MS" pitchFamily="66" charset="0"/>
              </a:endParaRPr>
            </a:p>
          </p:txBody>
        </p:sp>
        <p:sp>
          <p:nvSpPr>
            <p:cNvPr id="31769" name="Text Box 44"/>
            <p:cNvSpPr txBox="1">
              <a:spLocks noChangeArrowheads="1"/>
            </p:cNvSpPr>
            <p:nvPr/>
          </p:nvSpPr>
          <p:spPr bwMode="auto">
            <a:xfrm>
              <a:off x="3335" y="3580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b="0">
                  <a:latin typeface="Comic Sans MS" pitchFamily="66" charset="0"/>
                </a:rPr>
                <a:t>-1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31770" name="Text Box 45"/>
            <p:cNvSpPr txBox="1">
              <a:spLocks noChangeArrowheads="1"/>
            </p:cNvSpPr>
            <p:nvPr/>
          </p:nvSpPr>
          <p:spPr bwMode="auto">
            <a:xfrm>
              <a:off x="3334" y="3802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b="0">
                  <a:latin typeface="Comic Sans MS" pitchFamily="66" charset="0"/>
                </a:rPr>
                <a:t>9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31771" name="Text Box 46"/>
            <p:cNvSpPr txBox="1">
              <a:spLocks noChangeArrowheads="1"/>
            </p:cNvSpPr>
            <p:nvPr/>
          </p:nvSpPr>
          <p:spPr bwMode="auto">
            <a:xfrm>
              <a:off x="3335" y="3564"/>
              <a:ext cx="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sz="2400" b="0">
                  <a:latin typeface="Comic Sans MS" pitchFamily="66" charset="0"/>
                </a:rPr>
                <a:t>__</a:t>
              </a:r>
              <a:endParaRPr lang="en-US" sz="2400" b="0">
                <a:latin typeface="Comic Sans MS" pitchFamily="66" charset="0"/>
              </a:endParaRPr>
            </a:p>
          </p:txBody>
        </p:sp>
        <p:sp>
          <p:nvSpPr>
            <p:cNvPr id="31772" name="Text Box 47"/>
            <p:cNvSpPr txBox="1">
              <a:spLocks noChangeArrowheads="1"/>
            </p:cNvSpPr>
            <p:nvPr/>
          </p:nvSpPr>
          <p:spPr bwMode="auto">
            <a:xfrm>
              <a:off x="4241" y="482"/>
              <a:ext cx="1270" cy="3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/>
              <a:endParaRPr lang="hr-HR" sz="1000" b="0">
                <a:latin typeface="Comic Sans MS" pitchFamily="66" charset="0"/>
              </a:endParaRPr>
            </a:p>
            <a:p>
              <a:pPr marL="342900" indent="-342900">
                <a:spcBef>
                  <a:spcPct val="20000"/>
                </a:spcBef>
                <a:buFontTx/>
                <a:buAutoNum type="alphaLcParenR" startAt="10"/>
              </a:pPr>
              <a:r>
                <a:rPr lang="hr-HR" b="0">
                  <a:latin typeface="Comic Sans MS" pitchFamily="66" charset="0"/>
                </a:rPr>
                <a:t>y = 32</a:t>
              </a:r>
            </a:p>
            <a:p>
              <a:pPr marL="342900" indent="-342900">
                <a:spcBef>
                  <a:spcPct val="20000"/>
                </a:spcBef>
                <a:buFontTx/>
                <a:buAutoNum type="alphaLcParenR" startAt="10"/>
              </a:pPr>
              <a:endParaRPr lang="hr-HR" sz="1000" b="0">
                <a:latin typeface="Comic Sans MS" pitchFamily="66" charset="0"/>
              </a:endParaRPr>
            </a:p>
            <a:p>
              <a:pPr marL="342900" indent="-342900">
                <a:spcBef>
                  <a:spcPct val="20000"/>
                </a:spcBef>
                <a:buFontTx/>
                <a:buAutoNum type="alphaLcParenR" startAt="10"/>
              </a:pPr>
              <a:r>
                <a:rPr lang="hr-HR" b="0">
                  <a:latin typeface="Comic Sans MS" pitchFamily="66" charset="0"/>
                </a:rPr>
                <a:t>k = -7 </a:t>
              </a:r>
            </a:p>
            <a:p>
              <a:pPr marL="342900" indent="-342900">
                <a:spcBef>
                  <a:spcPct val="20000"/>
                </a:spcBef>
                <a:buFontTx/>
                <a:buAutoNum type="alphaLcParenR" startAt="10"/>
              </a:pPr>
              <a:endParaRPr lang="hr-HR" sz="1000" b="0">
                <a:latin typeface="Comic Sans MS" pitchFamily="66" charset="0"/>
              </a:endParaRPr>
            </a:p>
            <a:p>
              <a:pPr marL="342900" indent="-342900">
                <a:spcBef>
                  <a:spcPct val="20000"/>
                </a:spcBef>
                <a:buFontTx/>
                <a:buAutoNum type="alphaLcParenR" startAt="10"/>
              </a:pPr>
              <a:r>
                <a:rPr lang="hr-HR" b="0">
                  <a:latin typeface="Comic Sans MS" pitchFamily="66" charset="0"/>
                </a:rPr>
                <a:t>x = -9</a:t>
              </a:r>
            </a:p>
            <a:p>
              <a:pPr marL="342900" indent="-342900">
                <a:spcBef>
                  <a:spcPct val="20000"/>
                </a:spcBef>
                <a:buFontTx/>
                <a:buAutoNum type="alphaLcParenR" startAt="10"/>
              </a:pPr>
              <a:endParaRPr lang="hr-HR" sz="1000" b="0">
                <a:latin typeface="Comic Sans MS" pitchFamily="66" charset="0"/>
              </a:endParaRPr>
            </a:p>
            <a:p>
              <a:pPr marL="342900" indent="-342900">
                <a:spcBef>
                  <a:spcPct val="20000"/>
                </a:spcBef>
                <a:buFontTx/>
                <a:buAutoNum type="alphaLcParenR" startAt="10"/>
              </a:pPr>
              <a:r>
                <a:rPr lang="hr-HR" b="0">
                  <a:latin typeface="Comic Sans MS" pitchFamily="66" charset="0"/>
                </a:rPr>
                <a:t>n = -11 </a:t>
              </a:r>
            </a:p>
            <a:p>
              <a:pPr marL="342900" indent="-342900">
                <a:spcBef>
                  <a:spcPct val="20000"/>
                </a:spcBef>
                <a:buFontTx/>
                <a:buAutoNum type="alphaLcParenR" startAt="10"/>
              </a:pPr>
              <a:endParaRPr lang="hr-HR" b="0">
                <a:latin typeface="Comic Sans MS" pitchFamily="66" charset="0"/>
              </a:endParaRPr>
            </a:p>
            <a:p>
              <a:pPr marL="342900" indent="-342900">
                <a:spcBef>
                  <a:spcPct val="20000"/>
                </a:spcBef>
                <a:buFontTx/>
                <a:buAutoNum type="alphaLcParenR" startAt="10"/>
              </a:pPr>
              <a:r>
                <a:rPr lang="hr-HR" b="0">
                  <a:latin typeface="Comic Sans MS" pitchFamily="66" charset="0"/>
                </a:rPr>
                <a:t> d = </a:t>
              </a:r>
            </a:p>
            <a:p>
              <a:pPr marL="342900" indent="-342900">
                <a:spcBef>
                  <a:spcPct val="20000"/>
                </a:spcBef>
                <a:buFontTx/>
                <a:buAutoNum type="alphaLcParenR" startAt="10"/>
              </a:pPr>
              <a:endParaRPr lang="hr-HR" b="0">
                <a:latin typeface="Comic Sans MS" pitchFamily="66" charset="0"/>
              </a:endParaRPr>
            </a:p>
            <a:p>
              <a:pPr marL="342900" indent="-342900">
                <a:spcBef>
                  <a:spcPct val="20000"/>
                </a:spcBef>
                <a:buFontTx/>
                <a:buAutoNum type="alphaLcParenR" startAt="10"/>
              </a:pPr>
              <a:r>
                <a:rPr lang="hr-HR" b="0">
                  <a:latin typeface="Comic Sans MS" pitchFamily="66" charset="0"/>
                </a:rPr>
                <a:t>r = -8  </a:t>
              </a:r>
            </a:p>
            <a:p>
              <a:pPr marL="342900" indent="-342900">
                <a:spcBef>
                  <a:spcPct val="20000"/>
                </a:spcBef>
                <a:buFontTx/>
                <a:buAutoNum type="alphaLcParenR" startAt="10"/>
              </a:pPr>
              <a:endParaRPr lang="hr-HR" sz="1000" b="0">
                <a:latin typeface="Comic Sans MS" pitchFamily="66" charset="0"/>
              </a:endParaRPr>
            </a:p>
            <a:p>
              <a:pPr marL="342900" indent="-342900">
                <a:spcBef>
                  <a:spcPct val="20000"/>
                </a:spcBef>
                <a:buFontTx/>
                <a:buAutoNum type="alphaLcParenR" startAt="10"/>
              </a:pPr>
              <a:r>
                <a:rPr lang="hr-HR" b="0">
                  <a:latin typeface="Comic Sans MS" pitchFamily="66" charset="0"/>
                </a:rPr>
                <a:t>m = -14</a:t>
              </a:r>
            </a:p>
            <a:p>
              <a:pPr marL="342900" indent="-342900">
                <a:spcBef>
                  <a:spcPct val="20000"/>
                </a:spcBef>
                <a:buFontTx/>
                <a:buAutoNum type="alphaLcParenR" startAt="10"/>
              </a:pPr>
              <a:endParaRPr lang="hr-HR" b="0">
                <a:latin typeface="Comic Sans MS" pitchFamily="66" charset="0"/>
              </a:endParaRPr>
            </a:p>
            <a:p>
              <a:pPr marL="342900" indent="-342900">
                <a:spcBef>
                  <a:spcPct val="20000"/>
                </a:spcBef>
                <a:buFontTx/>
                <a:buAutoNum type="alphaLcParenR" startAt="10"/>
              </a:pPr>
              <a:r>
                <a:rPr lang="hr-HR" b="0">
                  <a:latin typeface="Comic Sans MS" pitchFamily="66" charset="0"/>
                </a:rPr>
                <a:t>k = 7 </a:t>
              </a:r>
            </a:p>
            <a:p>
              <a:pPr marL="342900" indent="-342900">
                <a:spcBef>
                  <a:spcPct val="20000"/>
                </a:spcBef>
                <a:buFontTx/>
                <a:buAutoNum type="alphaLcParenR" startAt="10"/>
              </a:pPr>
              <a:endParaRPr lang="hr-HR" b="0">
                <a:latin typeface="Comic Sans MS" pitchFamily="66" charset="0"/>
              </a:endParaRPr>
            </a:p>
            <a:p>
              <a:pPr marL="342900" indent="-342900">
                <a:spcBef>
                  <a:spcPct val="20000"/>
                </a:spcBef>
                <a:buFontTx/>
                <a:buAutoNum type="alphaLcParenR" startAt="10"/>
              </a:pPr>
              <a:r>
                <a:rPr lang="hr-HR" b="0">
                  <a:latin typeface="Comic Sans MS" pitchFamily="66" charset="0"/>
                </a:rPr>
                <a:t>x = -6</a:t>
              </a:r>
            </a:p>
            <a:p>
              <a:pPr marL="342900" indent="-342900">
                <a:spcBef>
                  <a:spcPct val="20000"/>
                </a:spcBef>
              </a:pPr>
              <a:endParaRPr lang="hr-HR" b="0">
                <a:latin typeface="Comic Sans MS" pitchFamily="66" charset="0"/>
              </a:endParaRPr>
            </a:p>
            <a:p>
              <a:pPr marL="342900" indent="-342900">
                <a:buFontTx/>
                <a:buChar char="•"/>
              </a:pP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31773" name="Text Box 57"/>
            <p:cNvSpPr txBox="1">
              <a:spLocks noChangeArrowheads="1"/>
            </p:cNvSpPr>
            <p:nvPr/>
          </p:nvSpPr>
          <p:spPr bwMode="auto">
            <a:xfrm>
              <a:off x="4830" y="3038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b="0">
                  <a:latin typeface="Comic Sans MS" pitchFamily="66" charset="0"/>
                </a:rPr>
                <a:t>1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31774" name="Text Box 58"/>
            <p:cNvSpPr txBox="1">
              <a:spLocks noChangeArrowheads="1"/>
            </p:cNvSpPr>
            <p:nvPr/>
          </p:nvSpPr>
          <p:spPr bwMode="auto">
            <a:xfrm>
              <a:off x="4830" y="3260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b="0">
                  <a:latin typeface="Comic Sans MS" pitchFamily="66" charset="0"/>
                </a:rPr>
                <a:t>11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31775" name="Text Box 59"/>
            <p:cNvSpPr txBox="1">
              <a:spLocks noChangeArrowheads="1"/>
            </p:cNvSpPr>
            <p:nvPr/>
          </p:nvSpPr>
          <p:spPr bwMode="auto">
            <a:xfrm>
              <a:off x="4830" y="3022"/>
              <a:ext cx="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sz="2400" b="0">
                  <a:latin typeface="Comic Sans MS" pitchFamily="66" charset="0"/>
                </a:rPr>
                <a:t>__</a:t>
              </a:r>
              <a:endParaRPr lang="en-US" sz="2400" b="0">
                <a:latin typeface="Comic Sans MS" pitchFamily="66" charset="0"/>
              </a:endParaRPr>
            </a:p>
          </p:txBody>
        </p:sp>
        <p:sp>
          <p:nvSpPr>
            <p:cNvPr id="31776" name="Text Box 60"/>
            <p:cNvSpPr txBox="1">
              <a:spLocks noChangeArrowheads="1"/>
            </p:cNvSpPr>
            <p:nvPr/>
          </p:nvSpPr>
          <p:spPr bwMode="auto">
            <a:xfrm>
              <a:off x="4876" y="1178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b="0">
                  <a:latin typeface="Comic Sans MS" pitchFamily="66" charset="0"/>
                </a:rPr>
                <a:t>1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31777" name="Text Box 61"/>
            <p:cNvSpPr txBox="1">
              <a:spLocks noChangeArrowheads="1"/>
            </p:cNvSpPr>
            <p:nvPr/>
          </p:nvSpPr>
          <p:spPr bwMode="auto">
            <a:xfrm>
              <a:off x="4876" y="1400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b="0">
                  <a:latin typeface="Comic Sans MS" pitchFamily="66" charset="0"/>
                </a:rPr>
                <a:t>4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31778" name="Text Box 62"/>
            <p:cNvSpPr txBox="1">
              <a:spLocks noChangeArrowheads="1"/>
            </p:cNvSpPr>
            <p:nvPr/>
          </p:nvSpPr>
          <p:spPr bwMode="auto">
            <a:xfrm>
              <a:off x="4876" y="1162"/>
              <a:ext cx="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sz="2400" b="0">
                  <a:latin typeface="Comic Sans MS" pitchFamily="66" charset="0"/>
                </a:rPr>
                <a:t>__</a:t>
              </a:r>
              <a:endParaRPr lang="en-US" sz="2400" b="0">
                <a:latin typeface="Comic Sans MS" pitchFamily="66" charset="0"/>
              </a:endParaRPr>
            </a:p>
          </p:txBody>
        </p:sp>
        <p:sp>
          <p:nvSpPr>
            <p:cNvPr id="31779" name="Text Box 65"/>
            <p:cNvSpPr txBox="1">
              <a:spLocks noChangeArrowheads="1"/>
            </p:cNvSpPr>
            <p:nvPr/>
          </p:nvSpPr>
          <p:spPr bwMode="auto">
            <a:xfrm>
              <a:off x="4740" y="1904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b="0">
                  <a:latin typeface="Comic Sans MS" pitchFamily="66" charset="0"/>
                </a:rPr>
                <a:t>-8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31780" name="Text Box 66"/>
            <p:cNvSpPr txBox="1">
              <a:spLocks noChangeArrowheads="1"/>
            </p:cNvSpPr>
            <p:nvPr/>
          </p:nvSpPr>
          <p:spPr bwMode="auto">
            <a:xfrm>
              <a:off x="4740" y="2142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b="0">
                  <a:latin typeface="Comic Sans MS" pitchFamily="66" charset="0"/>
                </a:rPr>
                <a:t>9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31781" name="Text Box 67"/>
            <p:cNvSpPr txBox="1">
              <a:spLocks noChangeArrowheads="1"/>
            </p:cNvSpPr>
            <p:nvPr/>
          </p:nvSpPr>
          <p:spPr bwMode="auto">
            <a:xfrm>
              <a:off x="4742" y="1888"/>
              <a:ext cx="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sz="2400" b="0">
                  <a:latin typeface="Comic Sans MS" pitchFamily="66" charset="0"/>
                </a:rPr>
                <a:t>__</a:t>
              </a:r>
              <a:endParaRPr lang="en-US" sz="2400" b="0">
                <a:latin typeface="Comic Sans MS" pitchFamily="66" charset="0"/>
              </a:endParaRPr>
            </a:p>
          </p:txBody>
        </p:sp>
        <p:sp>
          <p:nvSpPr>
            <p:cNvPr id="31782" name="Text Box 68"/>
            <p:cNvSpPr txBox="1">
              <a:spLocks noChangeArrowheads="1"/>
            </p:cNvSpPr>
            <p:nvPr/>
          </p:nvSpPr>
          <p:spPr bwMode="auto">
            <a:xfrm>
              <a:off x="4876" y="2312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b="0">
                  <a:latin typeface="Comic Sans MS" pitchFamily="66" charset="0"/>
                </a:rPr>
                <a:t>1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31783" name="Text Box 69"/>
            <p:cNvSpPr txBox="1">
              <a:spLocks noChangeArrowheads="1"/>
            </p:cNvSpPr>
            <p:nvPr/>
          </p:nvSpPr>
          <p:spPr bwMode="auto">
            <a:xfrm>
              <a:off x="4876" y="2534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b="0">
                  <a:latin typeface="Comic Sans MS" pitchFamily="66" charset="0"/>
                </a:rPr>
                <a:t>2</a:t>
              </a:r>
              <a:endParaRPr lang="en-US" b="0">
                <a:latin typeface="Comic Sans MS" pitchFamily="66" charset="0"/>
              </a:endParaRPr>
            </a:p>
          </p:txBody>
        </p:sp>
        <p:sp>
          <p:nvSpPr>
            <p:cNvPr id="31784" name="Text Box 70"/>
            <p:cNvSpPr txBox="1">
              <a:spLocks noChangeArrowheads="1"/>
            </p:cNvSpPr>
            <p:nvPr/>
          </p:nvSpPr>
          <p:spPr bwMode="auto">
            <a:xfrm>
              <a:off x="4876" y="2296"/>
              <a:ext cx="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hr-HR" sz="2400" b="0">
                  <a:latin typeface="Comic Sans MS" pitchFamily="66" charset="0"/>
                </a:rPr>
                <a:t>__</a:t>
              </a:r>
              <a:endParaRPr lang="en-US" sz="2400" b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04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  <p:bldP spid="60421" grpId="0"/>
      <p:bldP spid="60422" grpId="0"/>
      <p:bldP spid="604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828675" y="1557338"/>
            <a:ext cx="4606925" cy="183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35200" algn="r"/>
                <a:tab pos="2511425" algn="ctr"/>
                <a:tab pos="2786063" algn="l"/>
              </a:tabLst>
            </a:pPr>
            <a:r>
              <a:rPr lang="hr-HR">
                <a:solidFill>
                  <a:srgbClr val="FF0000"/>
                </a:solidFill>
                <a:latin typeface="Comic Sans MS" pitchFamily="66" charset="0"/>
              </a:rPr>
              <a:t>	3x	=	27</a:t>
            </a:r>
          </a:p>
          <a:p>
            <a:pPr>
              <a:tabLst>
                <a:tab pos="2235200" algn="r"/>
                <a:tab pos="2511425" algn="ctr"/>
                <a:tab pos="2786063" algn="l"/>
              </a:tabLst>
            </a:pPr>
            <a:endParaRPr lang="hr-HR" sz="60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tabLst>
                <a:tab pos="2235200" algn="r"/>
                <a:tab pos="2511425" algn="ctr"/>
                <a:tab pos="2786063" algn="l"/>
              </a:tabLst>
            </a:pPr>
            <a:r>
              <a:rPr lang="hr-HR">
                <a:solidFill>
                  <a:srgbClr val="FF0000"/>
                </a:solidFill>
                <a:latin typeface="Comic Sans MS" pitchFamily="66" charset="0"/>
              </a:rPr>
              <a:t>	5-y	=	12</a:t>
            </a:r>
          </a:p>
          <a:p>
            <a:pPr>
              <a:tabLst>
                <a:tab pos="2235200" algn="r"/>
                <a:tab pos="2511425" algn="ctr"/>
                <a:tab pos="2786063" algn="l"/>
              </a:tabLst>
            </a:pPr>
            <a:endParaRPr lang="hr-HR" sz="600">
              <a:solidFill>
                <a:srgbClr val="FF0000"/>
              </a:solidFill>
            </a:endParaRPr>
          </a:p>
          <a:p>
            <a:pPr>
              <a:tabLst>
                <a:tab pos="2235200" algn="r"/>
                <a:tab pos="2511425" algn="ctr"/>
                <a:tab pos="2786063" algn="l"/>
              </a:tabLst>
            </a:pPr>
            <a:r>
              <a:rPr lang="hr-HR">
                <a:solidFill>
                  <a:srgbClr val="FF0000"/>
                </a:solidFill>
                <a:latin typeface="Comic Sans MS" pitchFamily="66" charset="0"/>
              </a:rPr>
              <a:t>	6a-4	=	-a+23</a:t>
            </a:r>
          </a:p>
          <a:p>
            <a:pPr>
              <a:tabLst>
                <a:tab pos="2235200" algn="r"/>
                <a:tab pos="2511425" algn="ctr"/>
                <a:tab pos="2786063" algn="l"/>
              </a:tabLst>
            </a:pPr>
            <a:endParaRPr lang="hr-HR" sz="600">
              <a:solidFill>
                <a:srgbClr val="FF0000"/>
              </a:solidFill>
            </a:endParaRPr>
          </a:p>
          <a:p>
            <a:pPr>
              <a:tabLst>
                <a:tab pos="2235200" algn="r"/>
                <a:tab pos="2511425" algn="ctr"/>
                <a:tab pos="2786063" algn="l"/>
              </a:tabLst>
            </a:pPr>
            <a:r>
              <a:rPr lang="hr-HR">
                <a:solidFill>
                  <a:srgbClr val="FF0000"/>
                </a:solidFill>
                <a:latin typeface="Comic Sans MS" pitchFamily="66" charset="0"/>
              </a:rPr>
              <a:t>	2-6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·</a:t>
            </a:r>
            <a:r>
              <a:rPr lang="hr-HR">
                <a:solidFill>
                  <a:srgbClr val="FF0000"/>
                </a:solidFill>
                <a:latin typeface="Comic Sans MS" pitchFamily="66" charset="0"/>
              </a:rPr>
              <a:t>(-3k+2)	=	5-k</a:t>
            </a:r>
          </a:p>
          <a:p>
            <a:pPr>
              <a:tabLst>
                <a:tab pos="2235200" algn="r"/>
                <a:tab pos="2511425" algn="ctr"/>
                <a:tab pos="2786063" algn="l"/>
              </a:tabLst>
            </a:pPr>
            <a:endParaRPr lang="hr-HR" sz="600">
              <a:solidFill>
                <a:srgbClr val="FF0000"/>
              </a:solidFill>
            </a:endParaRPr>
          </a:p>
          <a:p>
            <a:pPr>
              <a:tabLst>
                <a:tab pos="2235200" algn="r"/>
                <a:tab pos="2511425" algn="ctr"/>
                <a:tab pos="2786063" algn="l"/>
              </a:tabLst>
            </a:pPr>
            <a:r>
              <a:rPr lang="hr-HR">
                <a:solidFill>
                  <a:srgbClr val="FF0000"/>
                </a:solidFill>
                <a:latin typeface="Comic Sans MS" pitchFamily="66" charset="0"/>
              </a:rPr>
              <a:t>	0.7	=	2x-5.3</a:t>
            </a:r>
            <a:endParaRPr lang="en-US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539750" y="3716338"/>
            <a:ext cx="29527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Ana e majtë e barazimit</a:t>
            </a:r>
            <a:r>
              <a:rPr lang="hr-HR" b="0">
                <a:latin typeface="Comic Sans MS" pitchFamily="66" charset="0"/>
              </a:rPr>
              <a:t> </a:t>
            </a:r>
            <a:r>
              <a:rPr lang="en-US" b="0">
                <a:latin typeface="Comic Sans MS" pitchFamily="66" charset="0"/>
              </a:rPr>
              <a:t>pjesa që gjendet </a:t>
            </a:r>
            <a:r>
              <a:rPr lang="hr-HR" b="0">
                <a:latin typeface="Comic Sans MS" pitchFamily="66" charset="0"/>
              </a:rPr>
              <a:t>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majtas</a:t>
            </a:r>
            <a:r>
              <a:rPr lang="hr-HR" b="0">
                <a:latin typeface="Comic Sans MS" pitchFamily="66" charset="0"/>
              </a:rPr>
              <a:t> </a:t>
            </a:r>
            <a:r>
              <a:rPr lang="en-US" b="0">
                <a:latin typeface="Comic Sans MS" pitchFamily="66" charset="0"/>
              </a:rPr>
              <a:t>nga simboli</a:t>
            </a:r>
            <a:r>
              <a:rPr lang="hr-HR" b="0">
                <a:latin typeface="Comic Sans MS" pitchFamily="66" charset="0"/>
              </a:rPr>
              <a:t> </a:t>
            </a:r>
            <a:r>
              <a:rPr lang="hr-HR">
                <a:solidFill>
                  <a:srgbClr val="FF0000"/>
                </a:solidFill>
                <a:latin typeface="Comic Sans MS" pitchFamily="66" charset="0"/>
              </a:rPr>
              <a:t>=</a:t>
            </a:r>
            <a:r>
              <a:rPr lang="hr-HR" b="0">
                <a:latin typeface="Comic Sans MS" pitchFamily="66" charset="0"/>
              </a:rPr>
              <a:t>.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69644" name="AutoShape 12"/>
          <p:cNvSpPr>
            <a:spLocks/>
          </p:cNvSpPr>
          <p:nvPr/>
        </p:nvSpPr>
        <p:spPr bwMode="auto">
          <a:xfrm rot="5400000">
            <a:off x="2339975" y="2708276"/>
            <a:ext cx="71437" cy="1655762"/>
          </a:xfrm>
          <a:prstGeom prst="rightBrace">
            <a:avLst>
              <a:gd name="adj1" fmla="val 193149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3635375" y="3716338"/>
            <a:ext cx="33845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Ana e djthatë e barazimit</a:t>
            </a:r>
            <a:r>
              <a:rPr lang="hr-HR" b="0">
                <a:latin typeface="Comic Sans MS" pitchFamily="66" charset="0"/>
              </a:rPr>
              <a:t> </a:t>
            </a:r>
            <a:r>
              <a:rPr lang="en-US" b="0">
                <a:latin typeface="Comic Sans MS" pitchFamily="66" charset="0"/>
              </a:rPr>
              <a:t>pjesa që gjendet </a:t>
            </a:r>
            <a:r>
              <a:rPr lang="hr-HR" b="0">
                <a:latin typeface="Comic Sans MS" pitchFamily="66" charset="0"/>
              </a:rPr>
              <a:t>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djathtas </a:t>
            </a:r>
            <a:r>
              <a:rPr lang="hr-HR" b="0">
                <a:latin typeface="Comic Sans MS" pitchFamily="66" charset="0"/>
              </a:rPr>
              <a:t> </a:t>
            </a:r>
            <a:r>
              <a:rPr lang="en-US" b="0">
                <a:latin typeface="Comic Sans MS" pitchFamily="66" charset="0"/>
              </a:rPr>
              <a:t>nga simboli</a:t>
            </a:r>
            <a:r>
              <a:rPr lang="hr-HR" b="0">
                <a:latin typeface="Comic Sans MS" pitchFamily="66" charset="0"/>
              </a:rPr>
              <a:t> </a:t>
            </a:r>
            <a:r>
              <a:rPr lang="hr-HR">
                <a:solidFill>
                  <a:srgbClr val="FF0000"/>
                </a:solidFill>
                <a:latin typeface="Comic Sans MS" pitchFamily="66" charset="0"/>
              </a:rPr>
              <a:t>=</a:t>
            </a:r>
            <a:r>
              <a:rPr lang="hr-HR" b="0">
                <a:latin typeface="Comic Sans MS" pitchFamily="66" charset="0"/>
              </a:rPr>
              <a:t>.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69646" name="AutoShape 14"/>
          <p:cNvSpPr>
            <a:spLocks/>
          </p:cNvSpPr>
          <p:nvPr/>
        </p:nvSpPr>
        <p:spPr bwMode="auto">
          <a:xfrm rot="5400000">
            <a:off x="4427538" y="2708275"/>
            <a:ext cx="71437" cy="1655763"/>
          </a:xfrm>
          <a:prstGeom prst="rightBrace">
            <a:avLst>
              <a:gd name="adj1" fmla="val 193150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69649" name="Text Box 17"/>
          <p:cNvSpPr txBox="1">
            <a:spLocks noChangeArrowheads="1"/>
          </p:cNvSpPr>
          <p:nvPr/>
        </p:nvSpPr>
        <p:spPr bwMode="auto">
          <a:xfrm>
            <a:off x="611188" y="4927600"/>
            <a:ext cx="7777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Caktoni anën e majtë dhe anën e djathtë të barazimit?</a:t>
            </a:r>
          </a:p>
        </p:txBody>
      </p: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898525" y="5365750"/>
            <a:ext cx="4033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b="0">
                <a:latin typeface="Comic Sans MS" pitchFamily="66" charset="0"/>
              </a:rPr>
              <a:t>a)     </a:t>
            </a:r>
            <a:r>
              <a:rPr lang="hr-HR" b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5x = 7x - 4 - 2(-3+x)</a:t>
            </a:r>
            <a:endParaRPr lang="en-US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69651" name="Oval 19"/>
          <p:cNvSpPr>
            <a:spLocks noChangeArrowheads="1"/>
          </p:cNvSpPr>
          <p:nvPr/>
        </p:nvSpPr>
        <p:spPr bwMode="auto">
          <a:xfrm>
            <a:off x="1403350" y="5372100"/>
            <a:ext cx="504825" cy="3619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69652" name="Text Box 20"/>
          <p:cNvSpPr txBox="1">
            <a:spLocks noChangeArrowheads="1"/>
          </p:cNvSpPr>
          <p:nvPr/>
        </p:nvSpPr>
        <p:spPr bwMode="auto">
          <a:xfrm>
            <a:off x="323850" y="5734050"/>
            <a:ext cx="2160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>
                <a:latin typeface="Comic Sans MS" pitchFamily="66" charset="0"/>
              </a:rPr>
              <a:t>ana e majtë</a:t>
            </a:r>
          </a:p>
        </p:txBody>
      </p:sp>
      <p:sp>
        <p:nvSpPr>
          <p:cNvPr id="69653" name="Oval 21"/>
          <p:cNvSpPr>
            <a:spLocks noChangeArrowheads="1"/>
          </p:cNvSpPr>
          <p:nvPr/>
        </p:nvSpPr>
        <p:spPr bwMode="auto">
          <a:xfrm>
            <a:off x="2093913" y="5300663"/>
            <a:ext cx="2305050" cy="4349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69654" name="Text Box 22"/>
          <p:cNvSpPr txBox="1">
            <a:spLocks noChangeArrowheads="1"/>
          </p:cNvSpPr>
          <p:nvPr/>
        </p:nvSpPr>
        <p:spPr bwMode="auto">
          <a:xfrm>
            <a:off x="1619250" y="5735638"/>
            <a:ext cx="2952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>
                <a:latin typeface="Comic Sans MS" pitchFamily="66" charset="0"/>
              </a:rPr>
              <a:t>ana e djathtë</a:t>
            </a:r>
          </a:p>
        </p:txBody>
      </p:sp>
      <p:sp>
        <p:nvSpPr>
          <p:cNvPr id="69655" name="Text Box 23"/>
          <p:cNvSpPr txBox="1">
            <a:spLocks noChangeArrowheads="1"/>
          </p:cNvSpPr>
          <p:nvPr/>
        </p:nvSpPr>
        <p:spPr bwMode="auto">
          <a:xfrm>
            <a:off x="900113" y="6148388"/>
            <a:ext cx="4033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b="0">
                <a:latin typeface="Comic Sans MS" pitchFamily="66" charset="0"/>
              </a:rPr>
              <a:t>b)     </a:t>
            </a:r>
            <a:r>
              <a:rPr lang="hr-HR" b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4 + x - 3x - 8 = 12</a:t>
            </a:r>
            <a:endParaRPr lang="en-US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69656" name="Oval 24"/>
          <p:cNvSpPr>
            <a:spLocks noChangeArrowheads="1"/>
          </p:cNvSpPr>
          <p:nvPr/>
        </p:nvSpPr>
        <p:spPr bwMode="auto">
          <a:xfrm>
            <a:off x="1404938" y="6154738"/>
            <a:ext cx="2014537" cy="3619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69657" name="Oval 25"/>
          <p:cNvSpPr>
            <a:spLocks noChangeArrowheads="1"/>
          </p:cNvSpPr>
          <p:nvPr/>
        </p:nvSpPr>
        <p:spPr bwMode="auto">
          <a:xfrm>
            <a:off x="3563938" y="6111875"/>
            <a:ext cx="476250" cy="4349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69658" name="Text Box 26"/>
          <p:cNvSpPr txBox="1">
            <a:spLocks noChangeArrowheads="1"/>
          </p:cNvSpPr>
          <p:nvPr/>
        </p:nvSpPr>
        <p:spPr bwMode="auto">
          <a:xfrm>
            <a:off x="2555875" y="6518275"/>
            <a:ext cx="2952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>
                <a:latin typeface="Comic Sans MS" pitchFamily="66" charset="0"/>
              </a:rPr>
              <a:t>ana e djathtë</a:t>
            </a:r>
          </a:p>
        </p:txBody>
      </p:sp>
      <p:sp>
        <p:nvSpPr>
          <p:cNvPr id="69659" name="Text Box 27"/>
          <p:cNvSpPr txBox="1">
            <a:spLocks noChangeArrowheads="1"/>
          </p:cNvSpPr>
          <p:nvPr/>
        </p:nvSpPr>
        <p:spPr bwMode="auto">
          <a:xfrm>
            <a:off x="755650" y="6518275"/>
            <a:ext cx="2952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>
                <a:latin typeface="Comic Sans MS" pitchFamily="66" charset="0"/>
              </a:rPr>
              <a:t>ana e majtë</a:t>
            </a:r>
          </a:p>
        </p:txBody>
      </p:sp>
      <p:sp>
        <p:nvSpPr>
          <p:cNvPr id="69660" name="Text Box 28"/>
          <p:cNvSpPr txBox="1">
            <a:spLocks noChangeArrowheads="1"/>
          </p:cNvSpPr>
          <p:nvPr/>
        </p:nvSpPr>
        <p:spPr bwMode="auto">
          <a:xfrm>
            <a:off x="611188" y="3783013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Të mësojëm vetitë themelor në lidhje me barazimet…</a:t>
            </a:r>
          </a:p>
        </p:txBody>
      </p:sp>
      <p:sp>
        <p:nvSpPr>
          <p:cNvPr id="69661" name="Text Box 29"/>
          <p:cNvSpPr txBox="1">
            <a:spLocks noChangeArrowheads="1"/>
          </p:cNvSpPr>
          <p:nvPr/>
        </p:nvSpPr>
        <p:spPr bwMode="auto">
          <a:xfrm>
            <a:off x="5076825" y="5445125"/>
            <a:ext cx="3744913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mic Sans MS" pitchFamily="66" charset="0"/>
              </a:rPr>
              <a:t>Mbaj mend</a:t>
            </a:r>
            <a:r>
              <a:rPr lang="hr-HR" sz="1600">
                <a:latin typeface="Comic Sans MS" pitchFamily="66" charset="0"/>
              </a:rPr>
              <a:t>!</a:t>
            </a:r>
          </a:p>
          <a:p>
            <a:r>
              <a:rPr lang="en-US" sz="1600">
                <a:latin typeface="Comic Sans MS" pitchFamily="66" charset="0"/>
              </a:rPr>
              <a:t>Pjesa e majtë dhe e djathtë ndahen me simoblin </a:t>
            </a:r>
            <a:r>
              <a:rPr lang="hr-HR" sz="1600">
                <a:solidFill>
                  <a:srgbClr val="FF0000"/>
                </a:solidFill>
                <a:latin typeface="Comic Sans MS" pitchFamily="66" charset="0"/>
              </a:rPr>
              <a:t>=</a:t>
            </a:r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1600">
                <a:latin typeface="Comic Sans MS" pitchFamily="66" charset="0"/>
              </a:rPr>
              <a:t>dhe nuk do të thotë të jenë të njëjta</a:t>
            </a:r>
            <a:r>
              <a:rPr lang="hr-HR" sz="1600">
                <a:latin typeface="Comic Sans MS" pitchFamily="66" charset="0"/>
              </a:rPr>
              <a:t>!</a:t>
            </a:r>
            <a:endParaRPr lang="en-US" sz="1600">
              <a:latin typeface="Comic Sans MS" pitchFamily="66" charset="0"/>
            </a:endParaRPr>
          </a:p>
        </p:txBody>
      </p:sp>
      <p:sp>
        <p:nvSpPr>
          <p:cNvPr id="5140" name="Text Box 31"/>
          <p:cNvSpPr txBox="1">
            <a:spLocks noChangeArrowheads="1"/>
          </p:cNvSpPr>
          <p:nvPr/>
        </p:nvSpPr>
        <p:spPr bwMode="auto">
          <a:xfrm>
            <a:off x="323850" y="981075"/>
            <a:ext cx="8496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Përgjigjen do ta gjejmë tek këta </a:t>
            </a:r>
            <a:r>
              <a:rPr lang="en-US" b="0" u="sng">
                <a:latin typeface="Comic Sans MS" pitchFamily="66" charset="0"/>
              </a:rPr>
              <a:t>shembuj të bar</a:t>
            </a:r>
            <a:r>
              <a:rPr lang="hr-HR" b="0" u="sng">
                <a:latin typeface="Comic Sans MS" pitchFamily="66" charset="0"/>
              </a:rPr>
              <a:t>az</a:t>
            </a:r>
            <a:r>
              <a:rPr lang="en-US" b="0" u="sng">
                <a:latin typeface="Comic Sans MS" pitchFamily="66" charset="0"/>
              </a:rPr>
              <a:t>imeve:</a:t>
            </a:r>
          </a:p>
        </p:txBody>
      </p:sp>
      <p:sp>
        <p:nvSpPr>
          <p:cNvPr id="5141" name="Text Box 32"/>
          <p:cNvSpPr txBox="1">
            <a:spLocks noChangeArrowheads="1"/>
          </p:cNvSpPr>
          <p:nvPr/>
        </p:nvSpPr>
        <p:spPr bwMode="auto">
          <a:xfrm>
            <a:off x="395288" y="404813"/>
            <a:ext cx="4752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u="sng">
                <a:latin typeface="Comic Sans MS" pitchFamily="66" charset="0"/>
              </a:rPr>
              <a:t>Çka janë barazimet</a:t>
            </a:r>
            <a:r>
              <a:rPr lang="hr-HR" sz="2000" u="sng">
                <a:latin typeface="Comic Sans MS" pitchFamily="66" charset="0"/>
              </a:rPr>
              <a:t>?</a:t>
            </a:r>
            <a:endParaRPr lang="en-US" sz="20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96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69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9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1000"/>
                                        <p:tgtEl>
                                          <p:spTgt spid="69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9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9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1000"/>
                                        <p:tgtEl>
                                          <p:spTgt spid="69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9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9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96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9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69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1000"/>
                                        <p:tgtEl>
                                          <p:spTgt spid="69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9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9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0" dur="1000"/>
                                        <p:tgtEl>
                                          <p:spTgt spid="69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9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9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1000"/>
                                        <p:tgtEl>
                                          <p:spTgt spid="69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2" grpId="0"/>
      <p:bldP spid="69644" grpId="0" animBg="1"/>
      <p:bldP spid="69645" grpId="0"/>
      <p:bldP spid="69646" grpId="0" animBg="1"/>
      <p:bldP spid="69649" grpId="0"/>
      <p:bldP spid="69650" grpId="0"/>
      <p:bldP spid="69651" grpId="0" animBg="1"/>
      <p:bldP spid="69652" grpId="0"/>
      <p:bldP spid="69653" grpId="0" animBg="1"/>
      <p:bldP spid="69654" grpId="0"/>
      <p:bldP spid="69655" grpId="0"/>
      <p:bldP spid="69656" grpId="0" animBg="1"/>
      <p:bldP spid="69657" grpId="0" animBg="1"/>
      <p:bldP spid="69658" grpId="0"/>
      <p:bldP spid="69659" grpId="0"/>
      <p:bldP spid="69660" grpId="0"/>
      <p:bldP spid="696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828675" y="1557338"/>
            <a:ext cx="4606925" cy="183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35200" algn="r"/>
                <a:tab pos="2511425" algn="ctr"/>
                <a:tab pos="2786063" algn="l"/>
              </a:tabLst>
            </a:pPr>
            <a:r>
              <a:rPr lang="hr-HR">
                <a:solidFill>
                  <a:srgbClr val="FF0000"/>
                </a:solidFill>
                <a:latin typeface="Comic Sans MS" pitchFamily="66" charset="0"/>
              </a:rPr>
              <a:t>	3x	=	27</a:t>
            </a:r>
          </a:p>
          <a:p>
            <a:pPr>
              <a:tabLst>
                <a:tab pos="2235200" algn="r"/>
                <a:tab pos="2511425" algn="ctr"/>
                <a:tab pos="2786063" algn="l"/>
              </a:tabLst>
            </a:pPr>
            <a:endParaRPr lang="hr-HR" sz="60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tabLst>
                <a:tab pos="2235200" algn="r"/>
                <a:tab pos="2511425" algn="ctr"/>
                <a:tab pos="2786063" algn="l"/>
              </a:tabLst>
            </a:pPr>
            <a:r>
              <a:rPr lang="hr-HR">
                <a:solidFill>
                  <a:srgbClr val="FF0000"/>
                </a:solidFill>
                <a:latin typeface="Comic Sans MS" pitchFamily="66" charset="0"/>
              </a:rPr>
              <a:t>	5-y	=	12</a:t>
            </a:r>
          </a:p>
          <a:p>
            <a:pPr>
              <a:tabLst>
                <a:tab pos="2235200" algn="r"/>
                <a:tab pos="2511425" algn="ctr"/>
                <a:tab pos="2786063" algn="l"/>
              </a:tabLst>
            </a:pPr>
            <a:endParaRPr lang="hr-HR" sz="600">
              <a:solidFill>
                <a:srgbClr val="FF0000"/>
              </a:solidFill>
            </a:endParaRPr>
          </a:p>
          <a:p>
            <a:pPr>
              <a:tabLst>
                <a:tab pos="2235200" algn="r"/>
                <a:tab pos="2511425" algn="ctr"/>
                <a:tab pos="2786063" algn="l"/>
              </a:tabLst>
            </a:pPr>
            <a:r>
              <a:rPr lang="hr-HR">
                <a:solidFill>
                  <a:srgbClr val="FF0000"/>
                </a:solidFill>
                <a:latin typeface="Comic Sans MS" pitchFamily="66" charset="0"/>
              </a:rPr>
              <a:t>	6a-4	=	-a+23</a:t>
            </a:r>
          </a:p>
          <a:p>
            <a:pPr>
              <a:tabLst>
                <a:tab pos="2235200" algn="r"/>
                <a:tab pos="2511425" algn="ctr"/>
                <a:tab pos="2786063" algn="l"/>
              </a:tabLst>
            </a:pPr>
            <a:endParaRPr lang="hr-HR" sz="600">
              <a:solidFill>
                <a:srgbClr val="FF0000"/>
              </a:solidFill>
            </a:endParaRPr>
          </a:p>
          <a:p>
            <a:pPr>
              <a:tabLst>
                <a:tab pos="2235200" algn="r"/>
                <a:tab pos="2511425" algn="ctr"/>
                <a:tab pos="2786063" algn="l"/>
              </a:tabLst>
            </a:pPr>
            <a:r>
              <a:rPr lang="hr-HR">
                <a:solidFill>
                  <a:srgbClr val="FF0000"/>
                </a:solidFill>
                <a:latin typeface="Comic Sans MS" pitchFamily="66" charset="0"/>
              </a:rPr>
              <a:t>	2-6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·</a:t>
            </a:r>
            <a:r>
              <a:rPr lang="hr-HR">
                <a:solidFill>
                  <a:srgbClr val="FF0000"/>
                </a:solidFill>
                <a:latin typeface="Comic Sans MS" pitchFamily="66" charset="0"/>
              </a:rPr>
              <a:t>(-3k+2)	=	5-k</a:t>
            </a:r>
          </a:p>
          <a:p>
            <a:pPr>
              <a:tabLst>
                <a:tab pos="2235200" algn="r"/>
                <a:tab pos="2511425" algn="ctr"/>
                <a:tab pos="2786063" algn="l"/>
              </a:tabLst>
            </a:pPr>
            <a:endParaRPr lang="hr-HR" sz="600">
              <a:solidFill>
                <a:srgbClr val="FF0000"/>
              </a:solidFill>
            </a:endParaRPr>
          </a:p>
          <a:p>
            <a:pPr>
              <a:tabLst>
                <a:tab pos="2235200" algn="r"/>
                <a:tab pos="2511425" algn="ctr"/>
                <a:tab pos="2786063" algn="l"/>
              </a:tabLst>
            </a:pPr>
            <a:r>
              <a:rPr lang="hr-HR">
                <a:solidFill>
                  <a:srgbClr val="FF0000"/>
                </a:solidFill>
                <a:latin typeface="Comic Sans MS" pitchFamily="66" charset="0"/>
              </a:rPr>
              <a:t>	0.7	=	2x-5.3</a:t>
            </a:r>
            <a:endParaRPr lang="en-US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395288" y="3808413"/>
            <a:ext cx="82804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Të zgjidhësh barazimin</a:t>
            </a:r>
            <a:r>
              <a:rPr lang="hr-HR" b="0">
                <a:latin typeface="Comic Sans MS" pitchFamily="66" charset="0"/>
              </a:rPr>
              <a:t> </a:t>
            </a:r>
            <a:r>
              <a:rPr lang="en-US" b="0">
                <a:latin typeface="Comic Sans MS" pitchFamily="66" charset="0"/>
              </a:rPr>
              <a:t>do të thotë të gjesh një numër që kur të zëvendësohet në vend të ndryshores, ana e majtë dhe ana e djathtë të jenë të barabarta.</a:t>
            </a:r>
          </a:p>
        </p:txBody>
      </p:sp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395288" y="4868863"/>
            <a:ext cx="828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Si zaven</a:t>
            </a:r>
            <a:r>
              <a:rPr lang="sq-AL" b="0">
                <a:latin typeface="Comic Sans MS" pitchFamily="66" charset="0"/>
              </a:rPr>
              <a:t>d</a:t>
            </a:r>
            <a:r>
              <a:rPr lang="en-US" b="0">
                <a:latin typeface="Comic Sans MS" pitchFamily="66" charset="0"/>
              </a:rPr>
              <a:t>ësohet numri në vend të ndry</a:t>
            </a:r>
            <a:r>
              <a:rPr lang="sq-AL" b="0">
                <a:latin typeface="Comic Sans MS" pitchFamily="66" charset="0"/>
              </a:rPr>
              <a:t>s</a:t>
            </a:r>
            <a:r>
              <a:rPr lang="en-US" b="0">
                <a:latin typeface="Comic Sans MS" pitchFamily="66" charset="0"/>
              </a:rPr>
              <a:t>hores dhe si do ta zgj</a:t>
            </a:r>
            <a:r>
              <a:rPr lang="sq-AL" b="0">
                <a:latin typeface="Comic Sans MS" pitchFamily="66" charset="0"/>
              </a:rPr>
              <a:t>i</a:t>
            </a:r>
            <a:r>
              <a:rPr lang="en-US" b="0">
                <a:latin typeface="Comic Sans MS" pitchFamily="66" charset="0"/>
              </a:rPr>
              <a:t>dhim barazimin do të vërejmë në shembujt e ardhshëm.</a:t>
            </a:r>
          </a:p>
        </p:txBody>
      </p:sp>
      <p:sp>
        <p:nvSpPr>
          <p:cNvPr id="71691" name="Text Box 11"/>
          <p:cNvSpPr txBox="1">
            <a:spLocks noChangeArrowheads="1"/>
          </p:cNvSpPr>
          <p:nvPr/>
        </p:nvSpPr>
        <p:spPr bwMode="auto">
          <a:xfrm>
            <a:off x="395288" y="5661025"/>
            <a:ext cx="82804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Kalojmë në zgjidhje të barazim</a:t>
            </a:r>
            <a:r>
              <a:rPr lang="sq-AL" b="0">
                <a:latin typeface="Comic Sans MS" pitchFamily="66" charset="0"/>
              </a:rPr>
              <a:t>e</a:t>
            </a:r>
            <a:r>
              <a:rPr lang="en-US" b="0">
                <a:latin typeface="Comic Sans MS" pitchFamily="66" charset="0"/>
              </a:rPr>
              <a:t>ve</a:t>
            </a:r>
            <a:r>
              <a:rPr lang="hr-HR" b="0">
                <a:latin typeface="Comic Sans MS" pitchFamily="66" charset="0"/>
              </a:rPr>
              <a:t>!</a:t>
            </a:r>
          </a:p>
          <a:p>
            <a:endParaRPr lang="hr-HR" sz="800" b="0">
              <a:latin typeface="Comic Sans MS" pitchFamily="66" charset="0"/>
            </a:endParaRPr>
          </a:p>
          <a:p>
            <a:r>
              <a:rPr lang="en-US" b="0">
                <a:latin typeface="Comic Sans MS" pitchFamily="66" charset="0"/>
              </a:rPr>
              <a:t>Fillojmë nga ba</a:t>
            </a:r>
            <a:r>
              <a:rPr lang="sq-AL" b="0">
                <a:latin typeface="Comic Sans MS" pitchFamily="66" charset="0"/>
              </a:rPr>
              <a:t>r</a:t>
            </a:r>
            <a:r>
              <a:rPr lang="en-US" b="0">
                <a:latin typeface="Comic Sans MS" pitchFamily="66" charset="0"/>
              </a:rPr>
              <a:t>azimet më të thjeshta</a:t>
            </a:r>
            <a:r>
              <a:rPr lang="hr-HR" b="0">
                <a:latin typeface="Comic Sans MS" pitchFamily="66" charset="0"/>
              </a:rPr>
              <a:t>, </a:t>
            </a:r>
            <a:r>
              <a:rPr lang="en-US" b="0">
                <a:latin typeface="Comic Sans MS" pitchFamily="66" charset="0"/>
              </a:rPr>
              <a:t>të formës</a:t>
            </a:r>
            <a:r>
              <a:rPr lang="hr-HR" b="0">
                <a:latin typeface="Comic Sans MS" pitchFamily="66" charset="0"/>
              </a:rPr>
              <a:t> </a:t>
            </a:r>
            <a:r>
              <a:rPr lang="hr-HR">
                <a:solidFill>
                  <a:srgbClr val="FF0000"/>
                </a:solidFill>
                <a:latin typeface="Comic Sans MS" pitchFamily="66" charset="0"/>
              </a:rPr>
              <a:t>ax=b</a:t>
            </a:r>
            <a:r>
              <a:rPr lang="hr-HR" b="0">
                <a:latin typeface="Comic Sans MS" pitchFamily="66" charset="0"/>
              </a:rPr>
              <a:t>,</a:t>
            </a:r>
          </a:p>
          <a:p>
            <a:endParaRPr lang="hr-HR" sz="600" b="0">
              <a:latin typeface="Comic Sans MS" pitchFamily="66" charset="0"/>
            </a:endParaRPr>
          </a:p>
          <a:p>
            <a:r>
              <a:rPr lang="en-US" b="0">
                <a:latin typeface="Comic Sans MS" pitchFamily="66" charset="0"/>
              </a:rPr>
              <a:t>p.sh</a:t>
            </a:r>
            <a:r>
              <a:rPr lang="hr-HR" b="0">
                <a:latin typeface="Comic Sans MS" pitchFamily="66" charset="0"/>
              </a:rPr>
              <a:t>.  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3x=27</a:t>
            </a:r>
            <a:r>
              <a:rPr lang="hr-HR" b="0">
                <a:latin typeface="Comic Sans MS" pitchFamily="66" charset="0"/>
              </a:rPr>
              <a:t> ,  </a:t>
            </a:r>
            <a:r>
              <a:rPr lang="hr-HR">
                <a:solidFill>
                  <a:srgbClr val="0033CC"/>
                </a:solidFill>
                <a:latin typeface="Comic Sans MS" pitchFamily="66" charset="0"/>
              </a:rPr>
              <a:t>5x=40</a:t>
            </a:r>
            <a:r>
              <a:rPr lang="hr-HR" b="0">
                <a:latin typeface="Comic Sans MS" pitchFamily="66" charset="0"/>
              </a:rPr>
              <a:t> ,  </a:t>
            </a:r>
            <a:r>
              <a:rPr lang="hr-HR">
                <a:solidFill>
                  <a:srgbClr val="0033CC"/>
                </a:solidFill>
                <a:latin typeface="Comic Sans MS" pitchFamily="66" charset="0"/>
              </a:rPr>
              <a:t>10x=3</a:t>
            </a:r>
            <a:r>
              <a:rPr lang="hr-HR" b="0">
                <a:latin typeface="Comic Sans MS" pitchFamily="66" charset="0"/>
              </a:rPr>
              <a:t> ,  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-7x=28</a:t>
            </a:r>
            <a:r>
              <a:rPr lang="hr-HR" b="0">
                <a:latin typeface="Comic Sans MS" pitchFamily="66" charset="0"/>
              </a:rPr>
              <a:t> ,  </a:t>
            </a:r>
            <a:r>
              <a:rPr lang="hr-HR" b="0">
                <a:solidFill>
                  <a:srgbClr val="0000CC"/>
                </a:solidFill>
                <a:latin typeface="Comic Sans MS" pitchFamily="66" charset="0"/>
              </a:rPr>
              <a:t>-4x=-30</a:t>
            </a:r>
            <a:r>
              <a:rPr lang="hr-HR" b="0">
                <a:latin typeface="Comic Sans MS" pitchFamily="66" charset="0"/>
              </a:rPr>
              <a:t> ...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323850" y="981075"/>
            <a:ext cx="8496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Përgjigjen do ta gjejmë tek këti </a:t>
            </a:r>
            <a:r>
              <a:rPr lang="en-US" b="0" u="sng">
                <a:latin typeface="Comic Sans MS" pitchFamily="66" charset="0"/>
              </a:rPr>
              <a:t>shembuj të bar</a:t>
            </a:r>
            <a:r>
              <a:rPr lang="hr-HR" b="0" u="sng">
                <a:latin typeface="Comic Sans MS" pitchFamily="66" charset="0"/>
              </a:rPr>
              <a:t>az</a:t>
            </a:r>
            <a:r>
              <a:rPr lang="en-US" b="0" u="sng">
                <a:latin typeface="Comic Sans MS" pitchFamily="66" charset="0"/>
              </a:rPr>
              <a:t>imeve:</a:t>
            </a:r>
          </a:p>
        </p:txBody>
      </p:sp>
      <p:sp>
        <p:nvSpPr>
          <p:cNvPr id="6151" name="Text Box 14"/>
          <p:cNvSpPr txBox="1">
            <a:spLocks noChangeArrowheads="1"/>
          </p:cNvSpPr>
          <p:nvPr/>
        </p:nvSpPr>
        <p:spPr bwMode="auto">
          <a:xfrm>
            <a:off x="395288" y="404813"/>
            <a:ext cx="4752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u="sng">
                <a:latin typeface="Comic Sans MS" pitchFamily="66" charset="0"/>
              </a:rPr>
              <a:t>Çka janë barazimet</a:t>
            </a:r>
            <a:r>
              <a:rPr lang="hr-HR" sz="2000" u="sng">
                <a:latin typeface="Comic Sans MS" pitchFamily="66" charset="0"/>
              </a:rPr>
              <a:t>?</a:t>
            </a:r>
            <a:endParaRPr lang="en-US" sz="20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6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9" grpId="0"/>
      <p:bldP spid="71690" grpId="0"/>
      <p:bldP spid="716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sr-Latn-RS" smtClean="0"/>
              <a:t>Zgjidhja e barazimeve</a:t>
            </a:r>
            <a:r>
              <a:rPr lang="hr-HR" altLang="sr-Latn-RS" sz="2000" smtClean="0"/>
              <a:t/>
            </a:r>
            <a:br>
              <a:rPr lang="hr-HR" altLang="sr-Latn-RS" sz="2000" smtClean="0"/>
            </a:br>
            <a:r>
              <a:rPr lang="en-US" altLang="sr-Latn-RS" smtClean="0"/>
              <a:t>të formës</a:t>
            </a:r>
            <a:r>
              <a:rPr lang="hr-HR" altLang="sr-Latn-RS" smtClean="0"/>
              <a:t>   </a:t>
            </a:r>
            <a:r>
              <a:rPr lang="hr-HR" altLang="sr-Latn-RS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ax</a:t>
            </a:r>
            <a:r>
              <a:rPr lang="hr-HR" altLang="sr-Latn-RS" sz="20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hr-HR" altLang="sr-Latn-RS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r>
              <a:rPr lang="hr-HR" altLang="sr-Latn-RS" sz="20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hr-HR" altLang="sr-Latn-RS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endParaRPr lang="en-US" altLang="sr-Latn-RS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 u="sng">
                <a:latin typeface="Comic Sans MS" pitchFamily="66" charset="0"/>
              </a:rPr>
              <a:t>Shembul</a:t>
            </a:r>
            <a:r>
              <a:rPr lang="hr-HR" sz="2000" b="0" u="sng">
                <a:latin typeface="Comic Sans MS" pitchFamily="66" charset="0"/>
              </a:rPr>
              <a:t>l</a:t>
            </a:r>
            <a:r>
              <a:rPr lang="en-US" sz="2000" b="0" u="sng">
                <a:latin typeface="Comic Sans MS" pitchFamily="66" charset="0"/>
              </a:rPr>
              <a:t>i</a:t>
            </a:r>
            <a:r>
              <a:rPr lang="hr-HR" sz="2000" b="0" u="sng">
                <a:latin typeface="Comic Sans MS" pitchFamily="66" charset="0"/>
              </a:rPr>
              <a:t> 1.</a:t>
            </a:r>
            <a:r>
              <a:rPr lang="hr-HR" sz="2000" b="0">
                <a:latin typeface="Comic Sans MS" pitchFamily="66" charset="0"/>
              </a:rPr>
              <a:t>:</a:t>
            </a:r>
            <a:endParaRPr lang="en-US" sz="2000" b="0">
              <a:latin typeface="Comic Sans MS" pitchFamily="66" charset="0"/>
            </a:endParaRP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827088" y="765175"/>
            <a:ext cx="169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4 x = 20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2627313" y="765175"/>
            <a:ext cx="597693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Të zgjedhësh barazimin do të thotë të caktosh numrin në vend të 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x</a:t>
            </a:r>
            <a:r>
              <a:rPr lang="hr-HR" b="0">
                <a:latin typeface="Comic Sans MS" pitchFamily="66" charset="0"/>
              </a:rPr>
              <a:t>, </a:t>
            </a:r>
            <a:r>
              <a:rPr lang="en-US" b="0">
                <a:latin typeface="Comic Sans MS" pitchFamily="66" charset="0"/>
              </a:rPr>
              <a:t>ashtu që ana e majtë dhe e djathtë të jenë të barabarta</a:t>
            </a:r>
            <a:r>
              <a:rPr lang="hr-HR" b="0">
                <a:latin typeface="Comic Sans MS" pitchFamily="66" charset="0"/>
              </a:rPr>
              <a:t>. 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2555875" y="908050"/>
            <a:ext cx="61928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Para se të mendohemi se cili numër do të jetë zgjidhje, theksojmë se cili operacion qëndron në mes 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4</a:t>
            </a:r>
            <a:r>
              <a:rPr lang="hr-HR" b="0">
                <a:latin typeface="Comic Sans MS" pitchFamily="66" charset="0"/>
              </a:rPr>
              <a:t> </a:t>
            </a:r>
            <a:r>
              <a:rPr lang="en-US" b="0">
                <a:latin typeface="Comic Sans MS" pitchFamily="66" charset="0"/>
              </a:rPr>
              <a:t>dhe</a:t>
            </a:r>
            <a:r>
              <a:rPr lang="hr-HR" b="0">
                <a:latin typeface="Comic Sans MS" pitchFamily="66" charset="0"/>
              </a:rPr>
              <a:t> </a:t>
            </a:r>
            <a:r>
              <a:rPr lang="hr-HR">
                <a:solidFill>
                  <a:srgbClr val="0000CC"/>
                </a:solidFill>
                <a:latin typeface="Comic Sans MS" pitchFamily="66" charset="0"/>
              </a:rPr>
              <a:t>x</a:t>
            </a:r>
            <a:r>
              <a:rPr lang="hr-HR" b="0">
                <a:latin typeface="Comic Sans MS" pitchFamily="66" charset="0"/>
              </a:rPr>
              <a:t> !</a:t>
            </a:r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 flipV="1">
            <a:off x="1116013" y="1052513"/>
            <a:ext cx="0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mk-MK"/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109538" y="1773238"/>
            <a:ext cx="21590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0">
                <a:latin typeface="Comic Sans MS" pitchFamily="66" charset="0"/>
              </a:rPr>
              <a:t>Cilin operacion algjebrik e llogarisim këtu?</a:t>
            </a: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612775" y="2781300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Shumzimin</a:t>
            </a:r>
            <a:r>
              <a:rPr lang="hr-HR" b="0">
                <a:latin typeface="Comic Sans MS" pitchFamily="66" charset="0"/>
              </a:rPr>
              <a:t>!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611188" y="3148013"/>
            <a:ext cx="169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4</a:t>
            </a:r>
            <a:r>
              <a:rPr lang="en-US" sz="2000">
                <a:solidFill>
                  <a:srgbClr val="0000CC"/>
                </a:solidFill>
                <a:latin typeface="Comic Sans MS" pitchFamily="66" charset="0"/>
              </a:rPr>
              <a:t>·</a:t>
            </a:r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x = 20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611188" y="3644900"/>
            <a:ext cx="5689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prandaj</a:t>
            </a:r>
            <a:r>
              <a:rPr lang="hr-HR" b="0">
                <a:latin typeface="Comic Sans MS" pitchFamily="66" charset="0"/>
              </a:rPr>
              <a:t>, </a:t>
            </a:r>
            <a:r>
              <a:rPr lang="en-US" b="0">
                <a:latin typeface="Comic Sans MS" pitchFamily="66" charset="0"/>
              </a:rPr>
              <a:t>pyesim</a:t>
            </a:r>
            <a:r>
              <a:rPr lang="hr-HR" b="0">
                <a:latin typeface="Comic Sans MS" pitchFamily="66" charset="0"/>
              </a:rPr>
              <a:t>:</a:t>
            </a:r>
          </a:p>
          <a:p>
            <a:endParaRPr lang="hr-HR" sz="600" b="0">
              <a:latin typeface="Comic Sans MS" pitchFamily="66" charset="0"/>
            </a:endParaRPr>
          </a:p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4</a:t>
            </a:r>
            <a:r>
              <a:rPr lang="en-US" sz="2000">
                <a:solidFill>
                  <a:srgbClr val="0000CC"/>
                </a:solidFill>
                <a:latin typeface="Comic Sans MS" pitchFamily="66" charset="0"/>
              </a:rPr>
              <a:t>·</a:t>
            </a:r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__ = 20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  <a:p>
            <a:endParaRPr lang="hr-HR" sz="1000" b="0">
              <a:latin typeface="Comic Sans MS" pitchFamily="66" charset="0"/>
            </a:endParaRPr>
          </a:p>
          <a:p>
            <a:r>
              <a:rPr lang="en-US" b="0">
                <a:latin typeface="Comic Sans MS" pitchFamily="66" charset="0"/>
              </a:rPr>
              <a:t>Cilin numër duhet ta hënojmë në vend të vijës</a:t>
            </a:r>
            <a:r>
              <a:rPr lang="hr-HR" b="0">
                <a:latin typeface="Comic Sans MS" pitchFamily="66" charset="0"/>
              </a:rPr>
              <a:t>?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609600" y="4860925"/>
            <a:ext cx="5475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Gjithsesi </a:t>
            </a:r>
            <a:r>
              <a:rPr lang="hr-HR" b="0">
                <a:latin typeface="Comic Sans MS" pitchFamily="66" charset="0"/>
              </a:rPr>
              <a:t>, </a:t>
            </a:r>
            <a:r>
              <a:rPr lang="en-US" b="0">
                <a:latin typeface="Comic Sans MS" pitchFamily="66" charset="0"/>
              </a:rPr>
              <a:t>numri</a:t>
            </a:r>
            <a:r>
              <a:rPr lang="hr-HR" b="0">
                <a:latin typeface="Comic Sans MS" pitchFamily="66" charset="0"/>
              </a:rPr>
              <a:t> 5!   (</a:t>
            </a:r>
            <a:r>
              <a:rPr lang="en-US" b="0">
                <a:latin typeface="Comic Sans MS" pitchFamily="66" charset="0"/>
              </a:rPr>
              <a:t>pasi</a:t>
            </a:r>
            <a:r>
              <a:rPr lang="hr-HR" b="0">
                <a:latin typeface="Comic Sans MS" pitchFamily="66" charset="0"/>
              </a:rPr>
              <a:t> 4 </a:t>
            </a:r>
            <a:r>
              <a:rPr lang="en-US" b="0">
                <a:latin typeface="Comic Sans MS" pitchFamily="66" charset="0"/>
              </a:rPr>
              <a:t>·</a:t>
            </a:r>
            <a:r>
              <a:rPr lang="hr-HR" b="0">
                <a:latin typeface="Comic Sans MS" pitchFamily="66" charset="0"/>
              </a:rPr>
              <a:t> 5 = 20)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868363" y="4005263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r-HR" sz="2000">
                <a:solidFill>
                  <a:srgbClr val="FF0000"/>
                </a:solidFill>
                <a:latin typeface="Comic Sans MS" pitchFamily="66" charset="0"/>
              </a:rPr>
              <a:t>5</a:t>
            </a:r>
            <a:endParaRPr lang="en-US" sz="2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611188" y="5300663"/>
            <a:ext cx="65532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sr-Latn-RS" b="0">
                <a:latin typeface="Comic Sans MS" pitchFamily="66" charset="0"/>
              </a:rPr>
              <a:t>Nga kjo kemi se</a:t>
            </a:r>
            <a:r>
              <a:rPr lang="hr-HR" altLang="sr-Latn-RS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5 </a:t>
            </a:r>
            <a:r>
              <a:rPr lang="en-US" altLang="sr-Latn-RS" b="0">
                <a:latin typeface="Comic Sans MS" pitchFamily="66" charset="0"/>
              </a:rPr>
              <a:t>është zgjidhje e barazimit të dhënë </a:t>
            </a:r>
            <a:r>
              <a:rPr lang="hr-HR" altLang="sr-Latn-RS" b="0">
                <a:latin typeface="Comic Sans MS" pitchFamily="66" charset="0"/>
              </a:rPr>
              <a:t>!</a:t>
            </a:r>
          </a:p>
          <a:p>
            <a:pPr>
              <a:defRPr/>
            </a:pPr>
            <a:endParaRPr lang="hr-HR" altLang="sr-Latn-RS" sz="1000" b="0">
              <a:latin typeface="Comic Sans MS" pitchFamily="66" charset="0"/>
            </a:endParaRPr>
          </a:p>
          <a:p>
            <a:pPr>
              <a:defRPr/>
            </a:pPr>
            <a:r>
              <a:rPr lang="en-US" altLang="sr-Latn-RS" b="0">
                <a:latin typeface="Comic Sans MS" pitchFamily="66" charset="0"/>
              </a:rPr>
              <a:t>Shkurt e shënojmë kështu</a:t>
            </a:r>
            <a:r>
              <a:rPr lang="hr-HR" altLang="sr-Latn-RS" b="0">
                <a:latin typeface="Comic Sans MS" pitchFamily="66" charset="0"/>
              </a:rPr>
              <a:t>...</a:t>
            </a:r>
            <a:endParaRPr lang="en-US" altLang="sr-Latn-RS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1084263" y="1196975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x = 5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65551" name="Rectangle 15"/>
          <p:cNvSpPr>
            <a:spLocks noChangeArrowheads="1"/>
          </p:cNvSpPr>
          <p:nvPr/>
        </p:nvSpPr>
        <p:spPr bwMode="auto">
          <a:xfrm>
            <a:off x="1000125" y="1225550"/>
            <a:ext cx="1006475" cy="360363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2771775" y="2781300"/>
            <a:ext cx="51133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sr-Latn-RS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Kur </a:t>
            </a:r>
            <a:r>
              <a:rPr lang="hr-HR" altLang="sr-Latn-RS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altLang="sr-Latn-RS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në mes numrit dhe ndrsyhores</a:t>
            </a:r>
            <a:r>
              <a:rPr lang="hr-HR" altLang="sr-Latn-RS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altLang="sr-Latn-RS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nuk kemi asnjë simbol tq operacioneve algjebrike, gjithmon e llogarsim</a:t>
            </a:r>
            <a:r>
              <a:rPr lang="hr-HR" altLang="sr-Latn-RS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altLang="sr-Latn-RS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shumzimin</a:t>
            </a:r>
            <a:r>
              <a:rPr lang="hr-HR" altLang="sr-Latn-RS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.</a:t>
            </a:r>
            <a:endParaRPr lang="en-US" altLang="sr-Latn-RS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65553" name="Rectangle 17"/>
          <p:cNvSpPr>
            <a:spLocks noChangeArrowheads="1"/>
          </p:cNvSpPr>
          <p:nvPr/>
        </p:nvSpPr>
        <p:spPr bwMode="auto">
          <a:xfrm>
            <a:off x="2700338" y="2781300"/>
            <a:ext cx="5040312" cy="100806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2627313" y="1412875"/>
            <a:ext cx="3887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Me këtë barazimi zgjidhet</a:t>
            </a:r>
            <a:r>
              <a:rPr lang="hr-HR" b="0">
                <a:latin typeface="Comic Sans MS" pitchFamily="66" charset="0"/>
              </a:rPr>
              <a:t>!</a:t>
            </a:r>
            <a:endParaRPr lang="en-US" b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10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52" dur="5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55" dur="10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10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10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10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1000"/>
                                        <p:tgtEl>
                                          <p:spTgt spid="65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655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500"/>
                                        <p:tgtEl>
                                          <p:spTgt spid="6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3" dur="5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8" dur="1000"/>
                                        <p:tgtEl>
                                          <p:spTgt spid="65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39" grpId="0"/>
      <p:bldP spid="65540" grpId="0"/>
      <p:bldP spid="65541" grpId="0"/>
      <p:bldP spid="65541" grpId="1"/>
      <p:bldP spid="65542" grpId="0" animBg="1"/>
      <p:bldP spid="65542" grpId="1" animBg="1"/>
      <p:bldP spid="65543" grpId="0"/>
      <p:bldP spid="65543" grpId="1"/>
      <p:bldP spid="65544" grpId="0"/>
      <p:bldP spid="65544" grpId="1"/>
      <p:bldP spid="65545" grpId="0"/>
      <p:bldP spid="65545" grpId="1"/>
      <p:bldP spid="65546" grpId="0"/>
      <p:bldP spid="65546" grpId="1"/>
      <p:bldP spid="65547" grpId="0"/>
      <p:bldP spid="65547" grpId="1"/>
      <p:bldP spid="65548" grpId="0"/>
      <p:bldP spid="65548" grpId="1"/>
      <p:bldP spid="65549" grpId="0"/>
      <p:bldP spid="65549" grpId="1"/>
      <p:bldP spid="65550" grpId="0"/>
      <p:bldP spid="65551" grpId="0" animBg="1"/>
      <p:bldP spid="65552" grpId="0"/>
      <p:bldP spid="65552" grpId="1"/>
      <p:bldP spid="65553" grpId="0" animBg="1"/>
      <p:bldP spid="65553" grpId="1" animBg="1"/>
      <p:bldP spid="655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 u="sng">
                <a:latin typeface="Comic Sans MS" pitchFamily="66" charset="0"/>
              </a:rPr>
              <a:t>Shembulli </a:t>
            </a:r>
            <a:r>
              <a:rPr lang="hr-HR" sz="2000" b="0" u="sng">
                <a:latin typeface="Comic Sans MS" pitchFamily="66" charset="0"/>
              </a:rPr>
              <a:t>1.</a:t>
            </a:r>
            <a:r>
              <a:rPr lang="hr-HR" sz="2000" b="0">
                <a:latin typeface="Comic Sans MS" pitchFamily="66" charset="0"/>
              </a:rPr>
              <a:t>:</a:t>
            </a:r>
            <a:endParaRPr lang="en-US" sz="2000" b="0">
              <a:latin typeface="Comic Sans MS" pitchFamily="66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27088" y="765175"/>
            <a:ext cx="169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4 x = 20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9220" name="Text Box 14"/>
          <p:cNvSpPr txBox="1">
            <a:spLocks noChangeArrowheads="1"/>
          </p:cNvSpPr>
          <p:nvPr/>
        </p:nvSpPr>
        <p:spPr bwMode="auto">
          <a:xfrm>
            <a:off x="1084263" y="1196975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x = 5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9221" name="Rectangle 15"/>
          <p:cNvSpPr>
            <a:spLocks noChangeArrowheads="1"/>
          </p:cNvSpPr>
          <p:nvPr/>
        </p:nvSpPr>
        <p:spPr bwMode="auto">
          <a:xfrm>
            <a:off x="1000125" y="1225550"/>
            <a:ext cx="1006475" cy="360363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395288" y="2278063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 u="sng">
                <a:latin typeface="Comic Sans MS" pitchFamily="66" charset="0"/>
              </a:rPr>
              <a:t>Shembulli </a:t>
            </a:r>
            <a:r>
              <a:rPr lang="hr-HR" sz="2000" b="0" u="sng">
                <a:latin typeface="Comic Sans MS" pitchFamily="66" charset="0"/>
              </a:rPr>
              <a:t>2.</a:t>
            </a:r>
            <a:r>
              <a:rPr lang="hr-HR" sz="2000" b="0">
                <a:latin typeface="Comic Sans MS" pitchFamily="66" charset="0"/>
              </a:rPr>
              <a:t>:</a:t>
            </a:r>
            <a:endParaRPr lang="en-US" sz="2000" b="0">
              <a:latin typeface="Comic Sans MS" pitchFamily="66" charset="0"/>
            </a:endParaRPr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827088" y="2782888"/>
            <a:ext cx="169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7 x = 56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1084263" y="3214688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x = 8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1030288" y="3243263"/>
            <a:ext cx="1006475" cy="360362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827088" y="3421063"/>
            <a:ext cx="54006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pyesim</a:t>
            </a:r>
            <a:r>
              <a:rPr lang="hr-HR" b="0">
                <a:latin typeface="Comic Sans MS" pitchFamily="66" charset="0"/>
              </a:rPr>
              <a:t>:</a:t>
            </a:r>
          </a:p>
          <a:p>
            <a:endParaRPr lang="hr-HR" sz="600" b="0">
              <a:latin typeface="Comic Sans MS" pitchFamily="66" charset="0"/>
            </a:endParaRPr>
          </a:p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7</a:t>
            </a:r>
            <a:r>
              <a:rPr lang="en-US" sz="2000">
                <a:solidFill>
                  <a:srgbClr val="0000CC"/>
                </a:solidFill>
                <a:latin typeface="Comic Sans MS" pitchFamily="66" charset="0"/>
              </a:rPr>
              <a:t>·</a:t>
            </a:r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__ = 56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  <a:p>
            <a:endParaRPr lang="hr-HR" sz="1000" b="0">
              <a:latin typeface="Comic Sans MS" pitchFamily="66" charset="0"/>
            </a:endParaRPr>
          </a:p>
          <a:p>
            <a:r>
              <a:rPr lang="en-US" b="0">
                <a:latin typeface="Comic Sans MS" pitchFamily="66" charset="0"/>
              </a:rPr>
              <a:t>Cilin numër duhet shënura në vend të vijës</a:t>
            </a:r>
            <a:r>
              <a:rPr lang="hr-HR" b="0">
                <a:latin typeface="Comic Sans MS" pitchFamily="66" charset="0"/>
              </a:rPr>
              <a:t>?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1084263" y="3787775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r-HR" sz="2000">
                <a:solidFill>
                  <a:srgbClr val="FF0000"/>
                </a:solidFill>
                <a:latin typeface="Comic Sans MS" pitchFamily="66" charset="0"/>
              </a:rPr>
              <a:t>8</a:t>
            </a:r>
            <a:endParaRPr lang="en-US" sz="2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827088" y="4646613"/>
            <a:ext cx="4968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sr-Latn-RS" b="0">
                <a:latin typeface="Comic Sans MS" pitchFamily="66" charset="0"/>
              </a:rPr>
              <a:t>Shkurt shënojmë</a:t>
            </a:r>
            <a:r>
              <a:rPr lang="hr-HR" altLang="sr-Latn-RS" b="0">
                <a:latin typeface="Comic Sans MS" pitchFamily="66" charset="0"/>
              </a:rPr>
              <a:t>...</a:t>
            </a:r>
            <a:endParaRPr lang="en-US" altLang="sr-Latn-RS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1" grpId="0"/>
      <p:bldP spid="28692" grpId="0"/>
      <p:bldP spid="28693" grpId="0"/>
      <p:bldP spid="28694" grpId="0" animBg="1"/>
      <p:bldP spid="28695" grpId="0"/>
      <p:bldP spid="28695" grpId="1"/>
      <p:bldP spid="28697" grpId="0"/>
      <p:bldP spid="28697" grpId="1"/>
      <p:bldP spid="28698" grpId="0"/>
      <p:bldP spid="2869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 u="sng">
                <a:latin typeface="Comic Sans MS" pitchFamily="66" charset="0"/>
              </a:rPr>
              <a:t>Shembu</a:t>
            </a:r>
            <a:r>
              <a:rPr lang="hr-HR" sz="2000" b="0" u="sng">
                <a:latin typeface="Comic Sans MS" pitchFamily="66" charset="0"/>
              </a:rPr>
              <a:t>l</a:t>
            </a:r>
            <a:r>
              <a:rPr lang="en-US" sz="2000" b="0" u="sng">
                <a:latin typeface="Comic Sans MS" pitchFamily="66" charset="0"/>
              </a:rPr>
              <a:t>li </a:t>
            </a:r>
            <a:r>
              <a:rPr lang="hr-HR" sz="2000" b="0" u="sng">
                <a:latin typeface="Comic Sans MS" pitchFamily="66" charset="0"/>
              </a:rPr>
              <a:t>1.</a:t>
            </a:r>
            <a:r>
              <a:rPr lang="hr-HR" sz="2000" b="0">
                <a:latin typeface="Comic Sans MS" pitchFamily="66" charset="0"/>
              </a:rPr>
              <a:t>:</a:t>
            </a:r>
            <a:endParaRPr lang="en-US" sz="2000" b="0">
              <a:latin typeface="Comic Sans MS" pitchFamily="66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827088" y="765175"/>
            <a:ext cx="169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4 x = 20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084263" y="1196975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x = 5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000125" y="1225550"/>
            <a:ext cx="1006475" cy="360363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95288" y="2278063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 u="sng">
                <a:latin typeface="Comic Sans MS" pitchFamily="66" charset="0"/>
              </a:rPr>
              <a:t>Shembulli </a:t>
            </a:r>
            <a:r>
              <a:rPr lang="hr-HR" sz="2000" b="0" u="sng">
                <a:latin typeface="Comic Sans MS" pitchFamily="66" charset="0"/>
              </a:rPr>
              <a:t>2.</a:t>
            </a:r>
            <a:r>
              <a:rPr lang="hr-HR" sz="2000" b="0">
                <a:latin typeface="Comic Sans MS" pitchFamily="66" charset="0"/>
              </a:rPr>
              <a:t>:</a:t>
            </a:r>
            <a:endParaRPr lang="en-US" sz="2000" b="0">
              <a:latin typeface="Comic Sans MS" pitchFamily="66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827088" y="2782888"/>
            <a:ext cx="169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7 x = 56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084263" y="3214688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x = 8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1030288" y="3243263"/>
            <a:ext cx="1006475" cy="360362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395288" y="4221163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 u="sng">
                <a:latin typeface="Comic Sans MS" pitchFamily="66" charset="0"/>
              </a:rPr>
              <a:t>Shembulli </a:t>
            </a:r>
            <a:r>
              <a:rPr lang="hr-HR" sz="2000" b="0" u="sng">
                <a:latin typeface="Comic Sans MS" pitchFamily="66" charset="0"/>
              </a:rPr>
              <a:t> 3.</a:t>
            </a:r>
            <a:r>
              <a:rPr lang="hr-HR" sz="2000" b="0">
                <a:latin typeface="Comic Sans MS" pitchFamily="66" charset="0"/>
              </a:rPr>
              <a:t>:</a:t>
            </a:r>
            <a:endParaRPr lang="en-US" sz="2000" b="0">
              <a:latin typeface="Comic Sans MS" pitchFamily="66" charset="0"/>
            </a:endParaRP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827088" y="4725988"/>
            <a:ext cx="169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9 x = 63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1084263" y="5157788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>
                <a:solidFill>
                  <a:srgbClr val="0000CC"/>
                </a:solidFill>
                <a:latin typeface="Comic Sans MS" pitchFamily="66" charset="0"/>
              </a:rPr>
              <a:t>x = 7</a:t>
            </a:r>
            <a:endParaRPr lang="en-US" sz="2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1030288" y="5186363"/>
            <a:ext cx="1006475" cy="360362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2771775" y="4791075"/>
            <a:ext cx="4608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Mund menjëherë të gjeni zgjidhjen</a:t>
            </a:r>
            <a:r>
              <a:rPr lang="hr-HR" b="0">
                <a:latin typeface="Comic Sans MS" pitchFamily="66" charset="0"/>
              </a:rPr>
              <a:t>?</a:t>
            </a:r>
            <a:endParaRPr lang="en-US" b="0">
              <a:latin typeface="Comic Sans MS" pitchFamily="66" charset="0"/>
            </a:endParaRPr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3348038" y="2492375"/>
            <a:ext cx="525621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Këto barazime janë të lehtë- zgjedhjet e tyre shumë shpejt i kemi gjetur!</a:t>
            </a:r>
            <a:endParaRPr lang="hr-HR" sz="1000" b="0">
              <a:latin typeface="Comic Sans MS" pitchFamily="66" charset="0"/>
            </a:endParaRPr>
          </a:p>
          <a:p>
            <a:r>
              <a:rPr lang="en-US" b="0">
                <a:latin typeface="Comic Sans MS" pitchFamily="66" charset="0"/>
              </a:rPr>
              <a:t>Të kalojmë në më të komplikuar</a:t>
            </a:r>
            <a:r>
              <a:rPr lang="hr-HR" b="0">
                <a:latin typeface="Comic Sans MS" pitchFamily="66" charset="0"/>
              </a:rPr>
              <a:t>...</a:t>
            </a:r>
            <a:endParaRPr lang="en-US" b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3" grpId="0"/>
      <p:bldP spid="30734" grpId="0"/>
      <p:bldP spid="30735" grpId="0"/>
      <p:bldP spid="30736" grpId="0" animBg="1"/>
      <p:bldP spid="30737" grpId="0"/>
      <p:bldP spid="30737" grpId="1"/>
      <p:bldP spid="3073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2817</Words>
  <Application>Microsoft Office PowerPoint</Application>
  <PresentationFormat>On-screen Show (4:3)</PresentationFormat>
  <Paragraphs>684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Comic Sans MS</vt:lpstr>
      <vt:lpstr>Calibri</vt:lpstr>
      <vt:lpstr>Wingdings</vt:lpstr>
      <vt:lpstr>Monotype Corsiva</vt:lpstr>
      <vt:lpstr>Brush Script MT</vt:lpstr>
      <vt:lpstr>Office Theme</vt:lpstr>
      <vt:lpstr>Zgjidhja e barazimeve 1</vt:lpstr>
      <vt:lpstr>Slide 2</vt:lpstr>
      <vt:lpstr>Slide 3</vt:lpstr>
      <vt:lpstr>Slide 4</vt:lpstr>
      <vt:lpstr>Slide 5</vt:lpstr>
      <vt:lpstr>Zgjidhja e barazimeve të formës   ax = b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Zgjidhja e barazimeve 1</dc:title>
  <dc:creator>User</dc:creator>
  <cp:lastModifiedBy>User</cp:lastModifiedBy>
  <cp:revision>1</cp:revision>
  <dcterms:created xsi:type="dcterms:W3CDTF">2020-03-19T12:41:50Z</dcterms:created>
  <dcterms:modified xsi:type="dcterms:W3CDTF">2020-03-19T12:42:58Z</dcterms:modified>
</cp:coreProperties>
</file>