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Kenyon" initials="HK" lastIdx="9" clrIdx="0"/>
  <p:cmAuthor id="1" name="Emma Stubbs" initials="ES" lastIdx="1" clrIdx="1">
    <p:extLst>
      <p:ext uri="{19B8F6BF-5375-455C-9EA6-DF929625EA0E}">
        <p15:presenceInfo xmlns:p15="http://schemas.microsoft.com/office/powerpoint/2012/main" userId="S-1-5-21-2093353603-3094601920-508484943-28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8E041-5DD7-4446-9AE1-E39E1FD9F9B1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11227-57BE-EB43-BF13-47FD3E53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93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8EEAF-D314-A44D-BF17-5342C39D5B5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BF14E-D7B3-5F41-B88F-FBE41FCAB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5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F14E-D7B3-5F41-B88F-FBE41FCAB6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1970-FBD4-EC46-B04F-780A45662702}" type="datetime1">
              <a:rPr lang="en-GB" smtClean="0"/>
              <a:t>22/07/2015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029E-0845-0C41-B34F-4A9D8666EAD6}" type="datetime1">
              <a:rPr lang="en-GB" smtClean="0"/>
              <a:t>22/07/2015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32A7-2BB5-B347-BB9A-70D72322D321}" type="datetime1">
              <a:rPr lang="en-GB" smtClean="0"/>
              <a:t>22/07/2015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3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EB8E-84A4-624A-B2FF-6CDAE8620BA0}" type="datetime1">
              <a:rPr lang="en-GB" smtClean="0"/>
              <a:t>22/07/2015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D226-A487-E341-B5F9-989DB90B62DC}" type="datetime1">
              <a:rPr lang="en-GB" smtClean="0"/>
              <a:t>22/07/2015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7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1133-91E3-7F48-B340-15F24B9B913C}" type="datetime1">
              <a:rPr lang="en-GB" smtClean="0"/>
              <a:t>22/07/2015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4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DD45-FA6E-504A-BD4D-111891B985A2}" type="datetime1">
              <a:rPr lang="en-GB" smtClean="0"/>
              <a:t>22/07/2015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6766-3123-2145-8F22-60912A0B030F}" type="datetime1">
              <a:rPr lang="en-GB" smtClean="0"/>
              <a:t>22/07/2015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4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CC7A-EFB2-4E48-A98A-A8FA1723797F}" type="datetime1">
              <a:rPr lang="en-GB" smtClean="0"/>
              <a:t>22/07/2015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10A9-E46B-8345-A685-5B6A0599E826}" type="datetime1">
              <a:rPr lang="en-GB" smtClean="0"/>
              <a:t>22/07/2015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8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B4C-F019-E949-9AA4-E59E8ECCA157}" type="datetime1">
              <a:rPr lang="en-GB" smtClean="0"/>
              <a:t>22/07/2015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1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DEB9-5241-184E-AFDA-64B821D6946B}" type="datetime1">
              <a:rPr lang="en-GB" smtClean="0"/>
              <a:t>22/07/2015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2F93-76DD-4ACE-8F58-C75C5112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7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868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Past perfect and past perfect continuous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6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2862"/>
            <a:ext cx="10515600" cy="926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Student A: Make a list of 8 things you did on Saturday or Sunday. Write them on different pieces of paper.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6600" cy="10668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57086" y="2341194"/>
            <a:ext cx="2630025" cy="792649"/>
            <a:chOff x="873666" y="2524986"/>
            <a:chExt cx="2630025" cy="792649"/>
          </a:xfrm>
        </p:grpSpPr>
        <p:sp>
          <p:nvSpPr>
            <p:cNvPr id="10" name="Flowchart: Punched Tape 9"/>
            <p:cNvSpPr/>
            <p:nvPr/>
          </p:nvSpPr>
          <p:spPr>
            <a:xfrm>
              <a:off x="941560" y="2524986"/>
              <a:ext cx="2453489" cy="792649"/>
            </a:xfrm>
            <a:prstGeom prst="flowChartPunchedTap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3666" y="2670778"/>
              <a:ext cx="2630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  <a:latin typeface="Lucida Handwriting" panose="03010101010101010101" pitchFamily="66" charset="0"/>
                </a:rPr>
                <a:t>I went to football training.</a:t>
              </a:r>
              <a:endParaRPr lang="en-GB" dirty="0">
                <a:solidFill>
                  <a:srgbClr val="0070C0"/>
                </a:solidFill>
                <a:latin typeface="Lucida Handwriting" panose="03010101010101010101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89644" y="2872966"/>
            <a:ext cx="3014804" cy="924383"/>
            <a:chOff x="3911097" y="2393252"/>
            <a:chExt cx="3014804" cy="924383"/>
          </a:xfrm>
        </p:grpSpPr>
        <p:sp>
          <p:nvSpPr>
            <p:cNvPr id="11" name="Flowchart: Punched Tape 10"/>
            <p:cNvSpPr/>
            <p:nvPr/>
          </p:nvSpPr>
          <p:spPr>
            <a:xfrm>
              <a:off x="3911098" y="2393252"/>
              <a:ext cx="2824680" cy="924383"/>
            </a:xfrm>
            <a:prstGeom prst="flowChartPunchedTap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1097" y="2547653"/>
              <a:ext cx="3014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  <a:latin typeface="Lucida Handwriting" panose="03010101010101010101" pitchFamily="66" charset="0"/>
                </a:rPr>
                <a:t>I met my friends in the park for a picnic.</a:t>
              </a:r>
              <a:endParaRPr lang="en-GB" dirty="0">
                <a:solidFill>
                  <a:srgbClr val="0070C0"/>
                </a:solidFill>
                <a:latin typeface="Lucida Handwriting" panose="03010101010101010101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70601" y="2032952"/>
            <a:ext cx="3327523" cy="625623"/>
            <a:chOff x="7967050" y="2832340"/>
            <a:chExt cx="3069774" cy="454068"/>
          </a:xfrm>
          <a:noFill/>
        </p:grpSpPr>
        <p:sp>
          <p:nvSpPr>
            <p:cNvPr id="13" name="Flowchart: Punched Tape 12"/>
            <p:cNvSpPr/>
            <p:nvPr/>
          </p:nvSpPr>
          <p:spPr>
            <a:xfrm>
              <a:off x="7967050" y="2832340"/>
              <a:ext cx="2833734" cy="454068"/>
            </a:xfrm>
            <a:prstGeom prst="flowChartPunchedTap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67277" y="2938846"/>
              <a:ext cx="2969547" cy="2680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  <a:latin typeface="Lucida Handwriting" panose="03010101010101010101" pitchFamily="66" charset="0"/>
                </a:rPr>
                <a:t>I did my homework.</a:t>
              </a:r>
              <a:endParaRPr lang="en-GB" dirty="0">
                <a:solidFill>
                  <a:srgbClr val="0070C0"/>
                </a:solidFill>
                <a:latin typeface="Lucida Handwriting" panose="03010101010101010101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07987" y="2943437"/>
            <a:ext cx="2987645" cy="633742"/>
            <a:chOff x="1729210" y="3748135"/>
            <a:chExt cx="2987645" cy="633742"/>
          </a:xfrm>
        </p:grpSpPr>
        <p:sp>
          <p:nvSpPr>
            <p:cNvPr id="12" name="Flowchart: Punched Tape 11"/>
            <p:cNvSpPr/>
            <p:nvPr/>
          </p:nvSpPr>
          <p:spPr>
            <a:xfrm>
              <a:off x="1774479" y="3748135"/>
              <a:ext cx="2842788" cy="633742"/>
            </a:xfrm>
            <a:prstGeom prst="flowChartPunchedTap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29210" y="3880340"/>
              <a:ext cx="2987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  <a:latin typeface="Lucida Handwriting" panose="03010101010101010101" pitchFamily="66" charset="0"/>
                </a:rPr>
                <a:t>I went to the cinema.</a:t>
              </a:r>
              <a:endParaRPr lang="en-GB" dirty="0">
                <a:solidFill>
                  <a:srgbClr val="0070C0"/>
                </a:solidFill>
                <a:latin typeface="Lucida Handwriting" panose="03010101010101010101" pitchFamily="66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41560" y="3983525"/>
            <a:ext cx="995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Student B: Work with a partner. Swap your pieces of paper. Take it in turns to ask questions to put your friend’s day in order.</a:t>
            </a:r>
            <a:endParaRPr lang="en-GB" sz="2400" b="1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25500" y="1355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Speaking</a:t>
            </a:r>
            <a:endParaRPr lang="en-GB" b="1" dirty="0"/>
          </a:p>
        </p:txBody>
      </p:sp>
      <p:sp>
        <p:nvSpPr>
          <p:cNvPr id="2" name="Rectangular Callout 1"/>
          <p:cNvSpPr/>
          <p:nvPr/>
        </p:nvSpPr>
        <p:spPr>
          <a:xfrm>
            <a:off x="1960327" y="5234980"/>
            <a:ext cx="4110274" cy="625506"/>
          </a:xfrm>
          <a:prstGeom prst="wedgeRectCallout">
            <a:avLst>
              <a:gd name="adj1" fmla="val -42432"/>
              <a:gd name="adj2" fmla="val -1067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Had you already been to football training before you met your friends? </a:t>
            </a:r>
            <a:endParaRPr lang="en-GB" sz="3200" dirty="0">
              <a:solidFill>
                <a:srgbClr val="00B0F0"/>
              </a:solidFill>
              <a:latin typeface="Snap ITC" panose="04040A07060A02020202" pitchFamily="82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970099" y="5353073"/>
            <a:ext cx="1637168" cy="625506"/>
          </a:xfrm>
          <a:prstGeom prst="wedgeRectCallout">
            <a:avLst>
              <a:gd name="adj1" fmla="val 42810"/>
              <a:gd name="adj2" fmla="val 857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 smtClean="0"/>
              <a:t>No I hadn’t.</a:t>
            </a:r>
            <a:endParaRPr lang="en-GB" sz="3200" dirty="0">
              <a:solidFill>
                <a:srgbClr val="00B0F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b="1" dirty="0" err="1" smtClean="0"/>
              <a:t>Acknowledgements</a:t>
            </a:r>
            <a:endParaRPr lang="es-ES" sz="2600" b="1" dirty="0" smtClean="0"/>
          </a:p>
          <a:p>
            <a:pPr marL="0" indent="0">
              <a:buNone/>
            </a:pPr>
            <a:endParaRPr lang="es-ES" sz="2600" dirty="0"/>
          </a:p>
          <a:p>
            <a:pPr marL="0" indent="0">
              <a:buNone/>
            </a:pPr>
            <a:r>
              <a:rPr lang="en-GB" sz="2600" b="1" dirty="0">
                <a:solidFill>
                  <a:prstClr val="black"/>
                </a:solidFill>
              </a:rPr>
              <a:t>The publishers are grateful to the following illustrators: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600" dirty="0" err="1" smtClean="0"/>
              <a:t>Slide</a:t>
            </a:r>
            <a:r>
              <a:rPr lang="es-ES" sz="2600" dirty="0" smtClean="0"/>
              <a:t> 2</a:t>
            </a:r>
            <a:r>
              <a:rPr lang="es-ES" sz="2600" dirty="0" smtClean="0"/>
              <a:t>: David </a:t>
            </a:r>
            <a:r>
              <a:rPr lang="es-ES" sz="2600" dirty="0" err="1" smtClean="0"/>
              <a:t>Semple</a:t>
            </a:r>
            <a:endParaRPr lang="es-ES" sz="2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600" dirty="0" err="1" smtClean="0"/>
              <a:t>Slide</a:t>
            </a:r>
            <a:r>
              <a:rPr lang="es-ES" sz="2600" dirty="0" smtClean="0"/>
              <a:t> 3: Bryan Beach (</a:t>
            </a:r>
            <a:r>
              <a:rPr lang="es-ES" sz="2600" dirty="0" err="1" smtClean="0"/>
              <a:t>Advocate</a:t>
            </a:r>
            <a:r>
              <a:rPr lang="es-ES" sz="2600" dirty="0" smtClean="0"/>
              <a:t> Art)</a:t>
            </a:r>
            <a:endParaRPr lang="es-E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 smtClean="0"/>
              <a:t>When </a:t>
            </a:r>
            <a:r>
              <a:rPr lang="en-GB" sz="3200" u="sng" dirty="0" smtClean="0"/>
              <a:t>he arrived</a:t>
            </a:r>
            <a:r>
              <a:rPr lang="en-GB" sz="3200" dirty="0" smtClean="0"/>
              <a:t>, the train </a:t>
            </a:r>
            <a:r>
              <a:rPr lang="en-GB" sz="3200" b="1" u="sng" dirty="0" smtClean="0">
                <a:solidFill>
                  <a:srgbClr val="00B0F0"/>
                </a:solidFill>
              </a:rPr>
              <a:t>had gone</a:t>
            </a:r>
            <a:r>
              <a:rPr lang="en-GB" sz="3200" dirty="0" smtClean="0"/>
              <a:t>.</a:t>
            </a:r>
            <a:endParaRPr lang="en-GB" sz="3200" dirty="0"/>
          </a:p>
          <a:p>
            <a:pPr marL="0" indent="0">
              <a:buNone/>
            </a:pPr>
            <a:r>
              <a:rPr lang="en-GB" sz="3200" i="1" dirty="0" smtClean="0">
                <a:solidFill>
                  <a:schemeClr val="bg2">
                    <a:lumMod val="50000"/>
                  </a:schemeClr>
                </a:solidFill>
              </a:rPr>
              <a:t>had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(or </a:t>
            </a:r>
            <a:r>
              <a:rPr lang="en-GB" sz="3200" i="1" dirty="0">
                <a:solidFill>
                  <a:schemeClr val="bg2">
                    <a:lumMod val="50000"/>
                  </a:schemeClr>
                </a:solidFill>
              </a:rPr>
              <a:t>‘d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) + the past 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participle</a:t>
            </a:r>
          </a:p>
          <a:p>
            <a:pPr marL="0" indent="0" algn="ctr">
              <a:buNone/>
            </a:pPr>
            <a:r>
              <a:rPr lang="en-GB" dirty="0"/>
              <a:t>	</a:t>
            </a:r>
            <a:r>
              <a:rPr lang="en-GB" dirty="0" smtClean="0"/>
              <a:t>						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6600" cy="10668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 smtClean="0"/>
              <a:t>Past perfect simple</a:t>
            </a:r>
            <a:endParaRPr lang="en-GB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76489" y="4076224"/>
            <a:ext cx="0" cy="8146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91999" y="4033283"/>
            <a:ext cx="0" cy="8146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65531" y="4863041"/>
            <a:ext cx="65670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448025" y="4019885"/>
            <a:ext cx="1479665" cy="789709"/>
            <a:chOff x="5469771" y="3351199"/>
            <a:chExt cx="1479665" cy="789709"/>
          </a:xfrm>
        </p:grpSpPr>
        <p:sp>
          <p:nvSpPr>
            <p:cNvPr id="12" name="Right Arrow 11"/>
            <p:cNvSpPr/>
            <p:nvPr/>
          </p:nvSpPr>
          <p:spPr>
            <a:xfrm>
              <a:off x="5469771" y="3351199"/>
              <a:ext cx="1479665" cy="78970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69771" y="3567330"/>
              <a:ext cx="1479665" cy="382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h</a:t>
              </a:r>
              <a:r>
                <a:rPr lang="en-GB" b="1" dirty="0" smtClean="0"/>
                <a:t>e arrived</a:t>
              </a:r>
              <a:endParaRPr lang="en-GB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55334" y="4847930"/>
            <a:ext cx="67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past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33646" y="4869982"/>
            <a:ext cx="67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now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593739" y="4001294"/>
            <a:ext cx="1479665" cy="789709"/>
            <a:chOff x="1873139" y="3332608"/>
            <a:chExt cx="1479665" cy="789709"/>
          </a:xfrm>
        </p:grpSpPr>
        <p:sp>
          <p:nvSpPr>
            <p:cNvPr id="22" name="Right Arrow 21"/>
            <p:cNvSpPr/>
            <p:nvPr/>
          </p:nvSpPr>
          <p:spPr>
            <a:xfrm>
              <a:off x="1873139" y="3332608"/>
              <a:ext cx="1479665" cy="78970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73139" y="3548739"/>
              <a:ext cx="1479665" cy="382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h</a:t>
              </a:r>
              <a:r>
                <a:rPr lang="en-GB" b="1" dirty="0" smtClean="0"/>
                <a:t>ad gone</a:t>
              </a:r>
              <a:endParaRPr lang="en-GB" b="1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7537869" y="4048393"/>
            <a:ext cx="0" cy="8146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445" y="2972399"/>
            <a:ext cx="2381582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 smtClean="0"/>
              <a:t>She</a:t>
            </a:r>
            <a:r>
              <a:rPr lang="en-GB" sz="3200" b="1" dirty="0" smtClean="0">
                <a:solidFill>
                  <a:srgbClr val="00B0F0"/>
                </a:solidFill>
              </a:rPr>
              <a:t>’d been riding </a:t>
            </a:r>
            <a:r>
              <a:rPr lang="en-GB" sz="3200" dirty="0" smtClean="0"/>
              <a:t>her bike for two hours, so she </a:t>
            </a:r>
            <a:r>
              <a:rPr lang="en-GB" sz="3200" b="1" u="sng" dirty="0" smtClean="0">
                <a:solidFill>
                  <a:srgbClr val="00B0F0"/>
                </a:solidFill>
              </a:rPr>
              <a:t>got off </a:t>
            </a:r>
          </a:p>
          <a:p>
            <a:pPr marL="0" indent="0">
              <a:buNone/>
            </a:pPr>
            <a:r>
              <a:rPr lang="en-GB" sz="3200" dirty="0" smtClean="0"/>
              <a:t>for a rest.</a:t>
            </a:r>
          </a:p>
          <a:p>
            <a:pPr marL="0" indent="0">
              <a:buNone/>
            </a:pPr>
            <a:r>
              <a:rPr lang="en-GB" sz="3200" i="1" dirty="0" smtClean="0">
                <a:solidFill>
                  <a:schemeClr val="bg2">
                    <a:lumMod val="50000"/>
                  </a:schemeClr>
                </a:solidFill>
              </a:rPr>
              <a:t>had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(or </a:t>
            </a:r>
            <a:r>
              <a:rPr lang="en-GB" sz="3200" i="1" dirty="0">
                <a:solidFill>
                  <a:schemeClr val="bg2">
                    <a:lumMod val="50000"/>
                  </a:schemeClr>
                </a:solidFill>
              </a:rPr>
              <a:t>‘d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GB" sz="3200" i="1" dirty="0" smtClean="0">
                <a:solidFill>
                  <a:schemeClr val="bg2">
                    <a:lumMod val="50000"/>
                  </a:schemeClr>
                </a:solidFill>
              </a:rPr>
              <a:t>been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 + verb</a:t>
            </a:r>
            <a:r>
              <a:rPr lang="en-GB" sz="3200" i="1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GB" sz="3200" i="1" dirty="0" err="1" smtClean="0">
                <a:solidFill>
                  <a:schemeClr val="bg2">
                    <a:lumMod val="50000"/>
                  </a:schemeClr>
                </a:solidFill>
              </a:rPr>
              <a:t>ing</a:t>
            </a:r>
            <a:endParaRPr lang="en-GB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						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121666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Past perfect continuous</a:t>
            </a:r>
            <a:endParaRPr lang="en-GB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89984" y="4627836"/>
            <a:ext cx="65670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7511" y="3815964"/>
            <a:ext cx="0" cy="8146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16200000">
            <a:off x="4053262" y="5042276"/>
            <a:ext cx="1479665" cy="789709"/>
            <a:chOff x="5469771" y="3351199"/>
            <a:chExt cx="1479665" cy="789709"/>
          </a:xfrm>
        </p:grpSpPr>
        <p:sp>
          <p:nvSpPr>
            <p:cNvPr id="10" name="Right Arrow 9"/>
            <p:cNvSpPr/>
            <p:nvPr/>
          </p:nvSpPr>
          <p:spPr>
            <a:xfrm>
              <a:off x="5469771" y="3351199"/>
              <a:ext cx="1479665" cy="78970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9771" y="3567330"/>
              <a:ext cx="1479665" cy="382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s</a:t>
              </a:r>
              <a:r>
                <a:rPr lang="en-GB" b="1" dirty="0" smtClean="0"/>
                <a:t>he got off</a:t>
              </a:r>
              <a:endParaRPr lang="en-GB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73149" y="4624265"/>
            <a:ext cx="3233641" cy="847898"/>
            <a:chOff x="3524596" y="4190784"/>
            <a:chExt cx="3233641" cy="847898"/>
          </a:xfrm>
        </p:grpSpPr>
        <p:sp>
          <p:nvSpPr>
            <p:cNvPr id="16" name="Left Arrow 15"/>
            <p:cNvSpPr/>
            <p:nvPr/>
          </p:nvSpPr>
          <p:spPr>
            <a:xfrm>
              <a:off x="3524596" y="4190784"/>
              <a:ext cx="3233641" cy="847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68085" y="4430067"/>
              <a:ext cx="1346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2 hours</a:t>
              </a:r>
              <a:endParaRPr lang="en-GB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67067" y="3766089"/>
            <a:ext cx="3455319" cy="789709"/>
            <a:chOff x="1873139" y="3332608"/>
            <a:chExt cx="3455319" cy="789709"/>
          </a:xfrm>
        </p:grpSpPr>
        <p:sp>
          <p:nvSpPr>
            <p:cNvPr id="14" name="Right Arrow 13"/>
            <p:cNvSpPr/>
            <p:nvPr/>
          </p:nvSpPr>
          <p:spPr>
            <a:xfrm>
              <a:off x="1873139" y="3332608"/>
              <a:ext cx="3455319" cy="78970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21014" y="3548739"/>
              <a:ext cx="1651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r</a:t>
              </a:r>
              <a:r>
                <a:rPr lang="en-GB" b="1" dirty="0" smtClean="0"/>
                <a:t>iding her bike</a:t>
              </a:r>
              <a:endParaRPr lang="en-GB" b="1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229772" y="3815964"/>
            <a:ext cx="0" cy="8146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50713" y="4697297"/>
            <a:ext cx="95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now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68" y="3306992"/>
            <a:ext cx="2829320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88" y="157214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 smtClean="0"/>
              <a:t>I </a:t>
            </a:r>
            <a:r>
              <a:rPr lang="en-GB" sz="3000" dirty="0" smtClean="0">
                <a:solidFill>
                  <a:srgbClr val="00B0F0"/>
                </a:solidFill>
              </a:rPr>
              <a:t>had been reading </a:t>
            </a:r>
            <a:r>
              <a:rPr lang="en-GB" sz="3000" dirty="0" smtClean="0"/>
              <a:t>a horror story and I was feeling scared.</a:t>
            </a:r>
          </a:p>
          <a:p>
            <a:pPr marL="0" indent="0">
              <a:buNone/>
            </a:pPr>
            <a:r>
              <a:rPr lang="en-GB" sz="3000" dirty="0" smtClean="0"/>
              <a:t>I </a:t>
            </a:r>
            <a:r>
              <a:rPr lang="en-GB" sz="3000" dirty="0" smtClean="0">
                <a:solidFill>
                  <a:srgbClr val="00B050"/>
                </a:solidFill>
              </a:rPr>
              <a:t>had read </a:t>
            </a:r>
            <a:r>
              <a:rPr lang="en-GB" sz="3000" dirty="0" smtClean="0"/>
              <a:t>all my magazines and I was getting bored.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Dad </a:t>
            </a:r>
            <a:r>
              <a:rPr lang="en-GB" sz="3000" dirty="0" smtClean="0">
                <a:solidFill>
                  <a:srgbClr val="00B0F0"/>
                </a:solidFill>
              </a:rPr>
              <a:t>had been cooking </a:t>
            </a:r>
            <a:r>
              <a:rPr lang="en-GB" sz="3000" dirty="0" smtClean="0"/>
              <a:t>all afternoon and it smelled great.</a:t>
            </a:r>
          </a:p>
          <a:p>
            <a:pPr marL="0" indent="0">
              <a:buNone/>
            </a:pPr>
            <a:r>
              <a:rPr lang="en-GB" sz="3000" dirty="0" smtClean="0"/>
              <a:t>Dad </a:t>
            </a:r>
            <a:r>
              <a:rPr lang="en-GB" sz="3000" dirty="0" smtClean="0">
                <a:solidFill>
                  <a:srgbClr val="00B050"/>
                </a:solidFill>
              </a:rPr>
              <a:t>had cooked </a:t>
            </a:r>
            <a:r>
              <a:rPr lang="en-GB" sz="3000" dirty="0" smtClean="0"/>
              <a:t>the dinner and so he asked me to wash up.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As soon as I</a:t>
            </a:r>
            <a:r>
              <a:rPr lang="en-GB" sz="3000" dirty="0" smtClean="0">
                <a:solidFill>
                  <a:srgbClr val="00B050"/>
                </a:solidFill>
              </a:rPr>
              <a:t>’d taken</a:t>
            </a:r>
            <a:r>
              <a:rPr lang="en-GB" sz="3000" dirty="0" smtClean="0"/>
              <a:t> the medicine I felt better.</a:t>
            </a:r>
          </a:p>
          <a:p>
            <a:pPr marL="0" indent="0">
              <a:buNone/>
            </a:pPr>
            <a:r>
              <a:rPr lang="en-GB" sz="3000" dirty="0" smtClean="0"/>
              <a:t>I</a:t>
            </a:r>
            <a:r>
              <a:rPr lang="en-GB" sz="3000" dirty="0" smtClean="0">
                <a:solidFill>
                  <a:srgbClr val="00B0F0"/>
                </a:solidFill>
              </a:rPr>
              <a:t>’d been taking</a:t>
            </a:r>
            <a:r>
              <a:rPr lang="en-GB" sz="3000" dirty="0" smtClean="0"/>
              <a:t> the medicine for two days before I started to feel better.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b="1" dirty="0" smtClean="0"/>
              <a:t>Explain the difference in meaning between the pairs of sentences.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66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Past perfect simple vs. continuous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4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10735" cy="3622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1</a:t>
            </a:r>
            <a:r>
              <a:rPr lang="en-GB" dirty="0" smtClean="0"/>
              <a:t> </a:t>
            </a:r>
            <a:r>
              <a:rPr lang="en-GB" strike="sngStrike" dirty="0" smtClean="0"/>
              <a:t>We were training for weeks, but we lost the match.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2</a:t>
            </a:r>
            <a:r>
              <a:rPr lang="en-GB" dirty="0" smtClean="0"/>
              <a:t> </a:t>
            </a:r>
            <a:r>
              <a:rPr lang="en-GB" strike="sngStrike" dirty="0" smtClean="0"/>
              <a:t>I </a:t>
            </a:r>
            <a:r>
              <a:rPr lang="en-GB" strike="sngStrike" dirty="0"/>
              <a:t>realised that we met before.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BUT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3</a:t>
            </a:r>
            <a:r>
              <a:rPr lang="en-GB" dirty="0" smtClean="0"/>
              <a:t> </a:t>
            </a:r>
            <a:r>
              <a:rPr lang="en-GB" strike="sngStrike" dirty="0" smtClean="0"/>
              <a:t>When </a:t>
            </a:r>
            <a:r>
              <a:rPr lang="en-GB" strike="sngStrike" dirty="0"/>
              <a:t>I saw him, he had been waiting for a bus.</a:t>
            </a:r>
          </a:p>
          <a:p>
            <a:pPr marL="0" indent="0">
              <a:buNone/>
            </a:pPr>
            <a:endParaRPr lang="en-GB" strike="sngStrik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66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GET IT RIGHT!</a:t>
            </a:r>
            <a:endParaRPr lang="en-GB" b="1" dirty="0"/>
          </a:p>
        </p:txBody>
      </p:sp>
      <p:sp>
        <p:nvSpPr>
          <p:cNvPr id="6" name="Multiply 5"/>
          <p:cNvSpPr/>
          <p:nvPr/>
        </p:nvSpPr>
        <p:spPr>
          <a:xfrm>
            <a:off x="468324" y="1701361"/>
            <a:ext cx="504296" cy="68164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468324" y="3250299"/>
            <a:ext cx="504296" cy="68164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68324" y="4765986"/>
            <a:ext cx="504296" cy="68164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919" y="2383005"/>
            <a:ext cx="9669101" cy="64990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800" dirty="0" smtClean="0"/>
              <a:t>   We </a:t>
            </a:r>
            <a:r>
              <a:rPr lang="en-GB" sz="2800" b="1" dirty="0">
                <a:solidFill>
                  <a:srgbClr val="00B0F0"/>
                </a:solidFill>
              </a:rPr>
              <a:t>had been training </a:t>
            </a:r>
            <a:r>
              <a:rPr lang="en-GB" sz="2800" dirty="0"/>
              <a:t>for weeks, but we </a:t>
            </a:r>
            <a:r>
              <a:rPr lang="en-GB" sz="2800" dirty="0" smtClean="0"/>
              <a:t>lost the match.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32919" y="3838773"/>
            <a:ext cx="5604095" cy="6816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800" dirty="0" smtClean="0"/>
              <a:t>   I </a:t>
            </a:r>
            <a:r>
              <a:rPr lang="en-GB" sz="2800" dirty="0"/>
              <a:t>realised that we </a:t>
            </a:r>
            <a:r>
              <a:rPr lang="en-GB" sz="2800" b="1" dirty="0">
                <a:solidFill>
                  <a:srgbClr val="00B0F0"/>
                </a:solidFill>
              </a:rPr>
              <a:t>had met </a:t>
            </a:r>
            <a:r>
              <a:rPr lang="en-GB" sz="2800" dirty="0"/>
              <a:t>before.</a:t>
            </a:r>
          </a:p>
          <a:p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832918" y="5496041"/>
            <a:ext cx="719750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   When </a:t>
            </a:r>
            <a:r>
              <a:rPr lang="en-GB" sz="2800" dirty="0">
                <a:solidFill>
                  <a:prstClr val="black"/>
                </a:solidFill>
              </a:rPr>
              <a:t>I saw him, he was waiting for a bus.</a:t>
            </a:r>
          </a:p>
        </p:txBody>
      </p:sp>
    </p:spTree>
    <p:extLst>
      <p:ext uri="{BB962C8B-B14F-4D97-AF65-F5344CB8AC3E}">
        <p14:creationId xmlns:p14="http://schemas.microsoft.com/office/powerpoint/2010/main" val="18371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392565"/>
            <a:ext cx="10716491" cy="1784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1</a:t>
            </a:r>
            <a:r>
              <a:rPr lang="en-GB" dirty="0" smtClean="0"/>
              <a:t> Write the order of how people arrived at the doctor’s surgery on a </a:t>
            </a:r>
            <a:r>
              <a:rPr lang="en-GB" dirty="0"/>
              <a:t> </a:t>
            </a:r>
            <a:r>
              <a:rPr lang="en-GB" dirty="0" smtClean="0"/>
              <a:t>timeline.</a:t>
            </a:r>
          </a:p>
          <a:p>
            <a:pPr marL="0" indent="0">
              <a:buNone/>
            </a:pPr>
            <a:r>
              <a:rPr lang="en-GB" b="1" dirty="0" smtClean="0"/>
              <a:t>2</a:t>
            </a:r>
            <a:r>
              <a:rPr lang="en-GB" dirty="0" smtClean="0"/>
              <a:t> Add when the injuries or illnesses occurred to the timeline.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66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Language in action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464107"/>
            <a:ext cx="10716490" cy="32527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/>
              <a:t>The doctor’s surgery was full last Tuesday. Dr Barns arrived early to prepare for the day but Dr Harris </a:t>
            </a:r>
            <a:r>
              <a:rPr lang="en-GB" sz="2400" dirty="0">
                <a:solidFill>
                  <a:srgbClr val="00B0F0"/>
                </a:solidFill>
              </a:rPr>
              <a:t>had been </a:t>
            </a:r>
            <a:r>
              <a:rPr lang="en-GB" sz="2400" dirty="0"/>
              <a:t>there since 6 am to deal with emergency appointments. The receptionist arrived shortly after Dr Barns and then the patients started to arrive. When Mrs Jolly arrived, Mrs James </a:t>
            </a:r>
            <a:r>
              <a:rPr lang="en-GB" sz="2400" dirty="0">
                <a:solidFill>
                  <a:srgbClr val="00B050"/>
                </a:solidFill>
              </a:rPr>
              <a:t>had already been waiting </a:t>
            </a:r>
            <a:r>
              <a:rPr lang="en-GB" sz="2400" dirty="0"/>
              <a:t>for 10 minutes. Mrs James </a:t>
            </a:r>
            <a:r>
              <a:rPr lang="en-GB" sz="2400" dirty="0">
                <a:solidFill>
                  <a:srgbClr val="00B0F0"/>
                </a:solidFill>
              </a:rPr>
              <a:t>had had </a:t>
            </a:r>
            <a:r>
              <a:rPr lang="en-GB" sz="2400" dirty="0"/>
              <a:t>a heart attack the year before, so she was there for a check-up. Mrs Jolly </a:t>
            </a:r>
            <a:r>
              <a:rPr lang="en-GB" sz="2400" dirty="0">
                <a:solidFill>
                  <a:srgbClr val="00B050"/>
                </a:solidFill>
              </a:rPr>
              <a:t>had been feeling </a:t>
            </a:r>
            <a:r>
              <a:rPr lang="en-GB" sz="2400" dirty="0"/>
              <a:t>sick and didn’t feel like waiting.  A little boy </a:t>
            </a:r>
            <a:r>
              <a:rPr lang="en-GB" sz="2400" dirty="0">
                <a:solidFill>
                  <a:srgbClr val="00B0F0"/>
                </a:solidFill>
              </a:rPr>
              <a:t>had </a:t>
            </a:r>
            <a:r>
              <a:rPr lang="en-GB" sz="2400" dirty="0"/>
              <a:t>badly </a:t>
            </a:r>
            <a:r>
              <a:rPr lang="en-GB" sz="2400" dirty="0">
                <a:solidFill>
                  <a:srgbClr val="00B0F0"/>
                </a:solidFill>
              </a:rPr>
              <a:t>cut</a:t>
            </a:r>
            <a:r>
              <a:rPr lang="en-GB" sz="2400" dirty="0"/>
              <a:t> his knee at school so he </a:t>
            </a:r>
            <a:r>
              <a:rPr lang="en-GB" sz="2400" dirty="0">
                <a:solidFill>
                  <a:srgbClr val="00B0F0"/>
                </a:solidFill>
              </a:rPr>
              <a:t>had to be seen </a:t>
            </a:r>
            <a:r>
              <a:rPr lang="en-GB" sz="2400" dirty="0"/>
              <a:t>as soon as he arrived and the ladies had to wait.</a:t>
            </a:r>
          </a:p>
        </p:txBody>
      </p:sp>
    </p:spTree>
    <p:extLst>
      <p:ext uri="{BB962C8B-B14F-4D97-AF65-F5344CB8AC3E}">
        <p14:creationId xmlns:p14="http://schemas.microsoft.com/office/powerpoint/2010/main" val="34486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Past perfect simple</a:t>
            </a:r>
          </a:p>
          <a:p>
            <a:pPr marL="0" indent="0">
              <a:buNone/>
            </a:pPr>
            <a:r>
              <a:rPr lang="en-GB" dirty="0" smtClean="0"/>
              <a:t>We use the past perfect when we need to make it clear that one action happened before another action in the past.</a:t>
            </a:r>
          </a:p>
          <a:p>
            <a:pPr marL="0" indent="0">
              <a:buNone/>
            </a:pPr>
            <a:r>
              <a:rPr lang="en-GB" dirty="0" smtClean="0"/>
              <a:t>When we got to the theatre, the play </a:t>
            </a:r>
            <a:r>
              <a:rPr lang="en-GB" b="1" dirty="0" smtClean="0">
                <a:solidFill>
                  <a:srgbClr val="00B0F0"/>
                </a:solidFill>
              </a:rPr>
              <a:t>had started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i="1" dirty="0" smtClean="0"/>
              <a:t>(= The play started before we got to the theatre.)</a:t>
            </a:r>
          </a:p>
          <a:p>
            <a:pPr marL="0" indent="0">
              <a:buNone/>
            </a:pPr>
            <a:r>
              <a:rPr lang="en-GB" dirty="0" smtClean="0"/>
              <a:t>Compare this with:</a:t>
            </a:r>
          </a:p>
          <a:p>
            <a:pPr marL="0" indent="0">
              <a:buNone/>
            </a:pPr>
            <a:r>
              <a:rPr lang="en-GB" dirty="0" smtClean="0"/>
              <a:t>When we got to the theatre, the play started.</a:t>
            </a:r>
          </a:p>
          <a:p>
            <a:pPr marL="0" indent="0">
              <a:buNone/>
            </a:pPr>
            <a:r>
              <a:rPr lang="en-GB" i="1" dirty="0" smtClean="0"/>
              <a:t>(= The play started when/after we got to the theatre.)</a:t>
            </a:r>
            <a:endParaRPr lang="en-GB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121666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Can you remember the rules?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267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427272"/>
            <a:ext cx="10067579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Past perfect continuous</a:t>
            </a:r>
          </a:p>
          <a:p>
            <a:pPr marL="0" indent="0">
              <a:buNone/>
            </a:pPr>
            <a:r>
              <a:rPr lang="en-GB" dirty="0" smtClean="0"/>
              <a:t>We use the past perfect continuous to talk about situations or activities that started in the past and were still continuing at another time in the past.</a:t>
            </a:r>
          </a:p>
          <a:p>
            <a:pPr marL="0" indent="0">
              <a:buNone/>
            </a:pPr>
            <a:r>
              <a:rPr lang="en-GB" dirty="0" smtClean="0"/>
              <a:t>She was very tired because she </a:t>
            </a:r>
            <a:r>
              <a:rPr lang="en-GB" b="1" dirty="0" smtClean="0">
                <a:solidFill>
                  <a:srgbClr val="00B0F0"/>
                </a:solidFill>
              </a:rPr>
              <a:t>had been working </a:t>
            </a:r>
            <a:r>
              <a:rPr lang="en-GB" dirty="0" smtClean="0"/>
              <a:t>for a very long time.</a:t>
            </a:r>
          </a:p>
          <a:p>
            <a:pPr marL="0" indent="0">
              <a:buNone/>
            </a:pPr>
            <a:r>
              <a:rPr lang="en-GB" dirty="0" smtClean="0"/>
              <a:t>When we got there, they </a:t>
            </a:r>
            <a:r>
              <a:rPr lang="en-GB" b="1" dirty="0" smtClean="0">
                <a:solidFill>
                  <a:srgbClr val="00B0F0"/>
                </a:solidFill>
              </a:rPr>
              <a:t>hadn’t been waiting </a:t>
            </a:r>
            <a:r>
              <a:rPr lang="en-GB" dirty="0" smtClean="0"/>
              <a:t>long.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12166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613" y="3860812"/>
            <a:ext cx="6938587" cy="1200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… the party was a total disaster and I went to bed tired and upset.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66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757057">
            <a:off x="8834787" y="2237663"/>
            <a:ext cx="261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n</a:t>
            </a:r>
            <a:r>
              <a:rPr lang="en-GB" sz="2400" b="1" dirty="0" smtClean="0">
                <a:solidFill>
                  <a:srgbClr val="FF0000"/>
                </a:solidFill>
              </a:rPr>
              <a:t>ot many guests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0365">
            <a:off x="478790" y="2752686"/>
            <a:ext cx="23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n</a:t>
            </a:r>
            <a:r>
              <a:rPr lang="en-GB" sz="2400" b="1" dirty="0" smtClean="0">
                <a:solidFill>
                  <a:srgbClr val="FF0000"/>
                </a:solidFill>
              </a:rPr>
              <a:t>othing to drink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00515">
            <a:off x="3565291" y="5387935"/>
            <a:ext cx="169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n</a:t>
            </a:r>
            <a:r>
              <a:rPr lang="en-GB" sz="2400" b="1" dirty="0" smtClean="0">
                <a:solidFill>
                  <a:srgbClr val="FF0000"/>
                </a:solidFill>
              </a:rPr>
              <a:t>o music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880385">
            <a:off x="8682652" y="4881209"/>
            <a:ext cx="217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n</a:t>
            </a:r>
            <a:r>
              <a:rPr lang="en-GB" sz="2400" b="1" dirty="0" smtClean="0">
                <a:solidFill>
                  <a:srgbClr val="FF0000"/>
                </a:solidFill>
              </a:rPr>
              <a:t>o new clothes to wear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619126">
            <a:off x="526312" y="4612114"/>
            <a:ext cx="2893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f</a:t>
            </a:r>
            <a:r>
              <a:rPr lang="en-GB" sz="2400" b="1" dirty="0" smtClean="0">
                <a:solidFill>
                  <a:srgbClr val="00B0F0"/>
                </a:solidFill>
              </a:rPr>
              <a:t>orgot to send out invitations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294353">
            <a:off x="9550601" y="3231301"/>
            <a:ext cx="197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n</a:t>
            </a:r>
            <a:r>
              <a:rPr lang="en-GB" sz="2400" b="1" dirty="0" smtClean="0">
                <a:solidFill>
                  <a:srgbClr val="FF0000"/>
                </a:solidFill>
              </a:rPr>
              <a:t>o birthday cake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297" y="1288503"/>
            <a:ext cx="10854425" cy="89841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</a:rPr>
              <a:t>Work in groups. Match the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GB" sz="2800" b="1" dirty="0" smtClean="0">
                <a:latin typeface="Calibri" panose="020F0502020204030204" pitchFamily="34" charset="0"/>
              </a:rPr>
              <a:t> problems with the </a:t>
            </a:r>
            <a:r>
              <a:rPr lang="en-GB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blue</a:t>
            </a:r>
            <a:r>
              <a:rPr lang="en-GB" sz="2800" b="1" dirty="0" smtClean="0">
                <a:latin typeface="Calibri" panose="020F0502020204030204" pitchFamily="34" charset="0"/>
              </a:rPr>
              <a:t> reasons. Then </a:t>
            </a:r>
            <a:r>
              <a:rPr lang="en-GB" sz="2800" b="1" dirty="0">
                <a:latin typeface="Calibri" panose="020F0502020204030204" pitchFamily="34" charset="0"/>
              </a:rPr>
              <a:t>u</a:t>
            </a:r>
            <a:r>
              <a:rPr lang="en-GB" sz="2800" b="1" dirty="0" smtClean="0">
                <a:latin typeface="Calibri" panose="020F0502020204030204" pitchFamily="34" charset="0"/>
              </a:rPr>
              <a:t>se the phrases to tell a story.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659041">
            <a:off x="5821914" y="2960984"/>
            <a:ext cx="17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DJ got lost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893097">
            <a:off x="3168081" y="2536593"/>
            <a:ext cx="201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f</a:t>
            </a:r>
            <a:r>
              <a:rPr lang="en-GB" sz="2400" b="1" dirty="0" smtClean="0">
                <a:solidFill>
                  <a:srgbClr val="00B0F0"/>
                </a:solidFill>
              </a:rPr>
              <a:t>orgot to go to the shop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843906">
            <a:off x="7009395" y="2194317"/>
            <a:ext cx="177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</a:t>
            </a:r>
            <a:r>
              <a:rPr lang="en-GB" sz="2400" b="1" dirty="0" smtClean="0">
                <a:solidFill>
                  <a:srgbClr val="00B0F0"/>
                </a:solidFill>
              </a:rPr>
              <a:t>urnt the cake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637708">
            <a:off x="5943247" y="4934141"/>
            <a:ext cx="2010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n</a:t>
            </a:r>
            <a:r>
              <a:rPr lang="en-GB" sz="2400" b="1" dirty="0" smtClean="0">
                <a:solidFill>
                  <a:srgbClr val="00B0F0"/>
                </a:solidFill>
              </a:rPr>
              <a:t>o time to go clothes shopping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38200" y="171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Speaking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294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1" grpId="0"/>
      <p:bldP spid="8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788</Words>
  <Application>Microsoft Office PowerPoint</Application>
  <PresentationFormat>Widescreen</PresentationFormat>
  <Paragraphs>97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Lucida Handwriting</vt:lpstr>
      <vt:lpstr>Snap ITC</vt:lpstr>
      <vt:lpstr>Тема Office</vt:lpstr>
      <vt:lpstr>Past perfect and past perfect continuous</vt:lpstr>
      <vt:lpstr>Past perfect simple</vt:lpstr>
      <vt:lpstr>Past perfect continuous</vt:lpstr>
      <vt:lpstr>Past perfect simple vs. continuous</vt:lpstr>
      <vt:lpstr>GET IT RIGHT!</vt:lpstr>
      <vt:lpstr>Language in action</vt:lpstr>
      <vt:lpstr>Can you remember the rules?</vt:lpstr>
      <vt:lpstr>PowerPoint Presentation</vt:lpstr>
      <vt:lpstr>Work in groups. Match the red problems with the blue reasons. Then use the phrases to tell a story.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 (form, auxiliaries in negative and question forms)</dc:title>
  <dc:creator>Ирина Риммер</dc:creator>
  <cp:lastModifiedBy>Emma Stubbs</cp:lastModifiedBy>
  <cp:revision>63</cp:revision>
  <dcterms:created xsi:type="dcterms:W3CDTF">2015-01-04T07:06:13Z</dcterms:created>
  <dcterms:modified xsi:type="dcterms:W3CDTF">2015-07-22T10:21:44Z</dcterms:modified>
</cp:coreProperties>
</file>