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Kenyon" initials="HK" lastIdx="9" clrIdx="0"/>
  <p:cmAuthor id="1" name="Emma Stubbs" initials="E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-12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8E041-5DD7-4446-9AE1-E39E1FD9F9B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11227-57BE-EB43-BF13-47FD3E538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0293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EEAF-D314-A44D-BF17-5342C39D5B5C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BF14E-D7B3-5F41-B88F-FBE41FCA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855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BF14E-D7B3-5F41-B88F-FBE41FCAB6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5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1970-FBD4-EC46-B04F-780A45662702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3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029E-0845-0C41-B34F-4A9D8666EAD6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785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332A7-2BB5-B347-BB9A-70D72322D321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33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EB8E-84A4-624A-B2FF-6CDAE8620BA0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83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3D226-A487-E341-B5F9-989DB90B62DC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127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1133-91E3-7F48-B340-15F24B9B913C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94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DD45-FA6E-504A-BD4D-111891B985A2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15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6766-3123-2145-8F22-60912A0B030F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54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CC7A-EFB2-4E48-A98A-A8FA1723797F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08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10A9-E46B-8345-A685-5B6A0599E826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68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B4C-F019-E949-9AA4-E59E8ECCA157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61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3DEB9-5241-184E-AFDA-64B821D6946B}" type="datetime1">
              <a:rPr lang="en-GB" smtClean="0"/>
              <a:pPr/>
              <a:t>03/02/2020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Cambridge University Press 2015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2F93-76DD-4ACE-8F58-C75C5112F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267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tags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66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1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07133">
            <a:off x="4558787" y="2069982"/>
            <a:ext cx="8989644" cy="35777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27" y="1865012"/>
            <a:ext cx="6310745" cy="369698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/>
              <a:t>It</a:t>
            </a:r>
            <a:r>
              <a:rPr lang="en-GB" sz="3200" b="1" dirty="0">
                <a:solidFill>
                  <a:srgbClr val="00B0F0"/>
                </a:solidFill>
              </a:rPr>
              <a:t>’s</a:t>
            </a:r>
            <a:r>
              <a:rPr lang="en-GB" sz="3200" dirty="0"/>
              <a:t> a nice day,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 </a:t>
            </a:r>
            <a:r>
              <a:rPr lang="en-GB" sz="3200" b="1" dirty="0" smtClean="0"/>
              <a:t>  </a:t>
            </a:r>
            <a:r>
              <a:rPr lang="en-GB" sz="3200" dirty="0" smtClean="0"/>
              <a:t>it</a:t>
            </a:r>
            <a:r>
              <a:rPr lang="en-GB" sz="32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You</a:t>
            </a:r>
            <a:r>
              <a:rPr lang="en-GB" sz="3200" b="1" dirty="0" smtClean="0">
                <a:solidFill>
                  <a:srgbClr val="00B0F0"/>
                </a:solidFill>
              </a:rPr>
              <a:t>’ve</a:t>
            </a:r>
            <a:r>
              <a:rPr lang="en-GB" sz="3200" dirty="0" smtClean="0"/>
              <a:t> got a guitar,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      </a:t>
            </a:r>
            <a:r>
              <a:rPr lang="en-GB" sz="3200" dirty="0" smtClean="0"/>
              <a:t>   you?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It </a:t>
            </a:r>
            <a:r>
              <a:rPr lang="en-GB" sz="3200" b="1" dirty="0" smtClean="0">
                <a:solidFill>
                  <a:srgbClr val="00B0F0"/>
                </a:solidFill>
              </a:rPr>
              <a:t>was</a:t>
            </a:r>
            <a:r>
              <a:rPr lang="en-GB" sz="3200" dirty="0" smtClean="0"/>
              <a:t> a nice meal, </a:t>
            </a:r>
            <a:r>
              <a:rPr lang="en-GB" sz="3200" b="1" dirty="0" smtClean="0">
                <a:solidFill>
                  <a:srgbClr val="00B0F0"/>
                </a:solidFill>
              </a:rPr>
              <a:t>             </a:t>
            </a:r>
            <a:r>
              <a:rPr lang="en-GB" sz="3200" dirty="0" smtClean="0"/>
              <a:t>it?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You</a:t>
            </a:r>
            <a:r>
              <a:rPr lang="en-GB" sz="3200" b="1" dirty="0" smtClean="0">
                <a:solidFill>
                  <a:srgbClr val="00B0F0"/>
                </a:solidFill>
              </a:rPr>
              <a:t>’ll</a:t>
            </a:r>
            <a:r>
              <a:rPr lang="en-GB" sz="3200" dirty="0" smtClean="0"/>
              <a:t> call later,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 </a:t>
            </a:r>
            <a:r>
              <a:rPr lang="en-GB" sz="3200" dirty="0" smtClean="0"/>
              <a:t>     you?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/>
              <a:t>N</a:t>
            </a:r>
            <a:r>
              <a:rPr lang="en-GB" b="1" dirty="0" smtClean="0"/>
              <a:t>egative tags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5681" y="1865012"/>
            <a:ext cx="1011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isn’t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88398" y="2512710"/>
            <a:ext cx="1608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haven’t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66938" y="3097485"/>
            <a:ext cx="133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wasn’t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31564" y="3731131"/>
            <a:ext cx="120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won’t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027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It </a:t>
            </a:r>
            <a:r>
              <a:rPr lang="en-GB" sz="3200" b="1" dirty="0" smtClean="0">
                <a:solidFill>
                  <a:srgbClr val="00B0F0"/>
                </a:solidFill>
              </a:rPr>
              <a:t>isn’t</a:t>
            </a:r>
            <a:r>
              <a:rPr lang="en-GB" sz="3200" dirty="0" smtClean="0"/>
              <a:t> </a:t>
            </a:r>
            <a:r>
              <a:rPr lang="en-GB" sz="3200" dirty="0"/>
              <a:t>a nice day,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</a:t>
            </a:r>
            <a:r>
              <a:rPr lang="en-GB" sz="3200" b="1" dirty="0" smtClean="0"/>
              <a:t> </a:t>
            </a:r>
            <a:r>
              <a:rPr lang="en-GB" sz="3200" dirty="0"/>
              <a:t>it?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You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>
                <a:solidFill>
                  <a:srgbClr val="00B0F0"/>
                </a:solidFill>
              </a:rPr>
              <a:t>haven’t</a:t>
            </a:r>
            <a:r>
              <a:rPr lang="en-GB" sz="3200" dirty="0" smtClean="0"/>
              <a:t> </a:t>
            </a:r>
            <a:r>
              <a:rPr lang="en-GB" sz="3200" dirty="0"/>
              <a:t>got a </a:t>
            </a:r>
            <a:r>
              <a:rPr lang="en-GB" sz="3200" dirty="0" smtClean="0"/>
              <a:t>guitar,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</a:t>
            </a:r>
            <a:r>
              <a:rPr lang="en-GB" sz="3200" dirty="0" smtClean="0"/>
              <a:t>    you</a:t>
            </a:r>
            <a:r>
              <a:rPr lang="en-GB" sz="32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It </a:t>
            </a:r>
            <a:r>
              <a:rPr lang="en-GB" sz="3200" b="1" dirty="0">
                <a:solidFill>
                  <a:srgbClr val="00B0F0"/>
                </a:solidFill>
              </a:rPr>
              <a:t>wasn’t</a:t>
            </a:r>
            <a:r>
              <a:rPr lang="en-GB" sz="3200" dirty="0" smtClean="0"/>
              <a:t> </a:t>
            </a:r>
            <a:r>
              <a:rPr lang="en-GB" sz="3200" dirty="0"/>
              <a:t>a nice </a:t>
            </a:r>
            <a:r>
              <a:rPr lang="en-GB" sz="3200" dirty="0" smtClean="0"/>
              <a:t>meal,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</a:t>
            </a:r>
            <a:r>
              <a:rPr lang="en-GB" sz="3200" dirty="0" smtClean="0"/>
              <a:t>   it</a:t>
            </a:r>
            <a:r>
              <a:rPr lang="en-GB" sz="32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dirty="0" smtClean="0"/>
              <a:t>You</a:t>
            </a:r>
            <a:r>
              <a:rPr lang="en-GB" sz="3200" b="1" dirty="0" smtClean="0">
                <a:solidFill>
                  <a:srgbClr val="00B0F0"/>
                </a:solidFill>
              </a:rPr>
              <a:t> </a:t>
            </a:r>
            <a:r>
              <a:rPr lang="en-GB" sz="3200" b="1" dirty="0">
                <a:solidFill>
                  <a:srgbClr val="00B0F0"/>
                </a:solidFill>
              </a:rPr>
              <a:t>won’t</a:t>
            </a:r>
            <a:r>
              <a:rPr lang="en-GB" sz="3200" dirty="0" smtClean="0"/>
              <a:t> </a:t>
            </a:r>
            <a:r>
              <a:rPr lang="en-GB" sz="3200" dirty="0"/>
              <a:t>call later, 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smtClean="0">
                <a:solidFill>
                  <a:srgbClr val="00B0F0"/>
                </a:solidFill>
              </a:rPr>
              <a:t>    </a:t>
            </a:r>
            <a:r>
              <a:rPr lang="en-GB" sz="3200" dirty="0" smtClean="0"/>
              <a:t>  you?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Positive tags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03209" y="1825625"/>
            <a:ext cx="47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is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50752" y="2423100"/>
            <a:ext cx="107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have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492027" y="3055126"/>
            <a:ext cx="1063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was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55349" y="3687152"/>
            <a:ext cx="79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B0F0"/>
                </a:solidFill>
              </a:rPr>
              <a:t>will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8054" y="2060095"/>
            <a:ext cx="5001323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3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24" y="2351735"/>
            <a:ext cx="54059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can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play </a:t>
            </a:r>
            <a:r>
              <a:rPr lang="en-GB" dirty="0" smtClean="0"/>
              <a:t>tennis, </a:t>
            </a:r>
            <a:r>
              <a:rPr lang="en-GB" b="1" dirty="0">
                <a:solidFill>
                  <a:srgbClr val="00B0F0"/>
                </a:solidFill>
              </a:rPr>
              <a:t>can’t</a:t>
            </a:r>
            <a:r>
              <a:rPr lang="en-GB" dirty="0"/>
              <a:t> </a:t>
            </a:r>
            <a:r>
              <a:rPr lang="en-GB" dirty="0" smtClean="0"/>
              <a:t>she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 smtClean="0"/>
              <a:t>She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b="1" dirty="0">
                <a:solidFill>
                  <a:srgbClr val="00B0F0"/>
                </a:solidFill>
              </a:rPr>
              <a:t>can’t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play </a:t>
            </a:r>
            <a:r>
              <a:rPr lang="en-GB" dirty="0" smtClean="0"/>
              <a:t>tennis, </a:t>
            </a:r>
            <a:r>
              <a:rPr lang="en-GB" b="1" dirty="0">
                <a:solidFill>
                  <a:srgbClr val="00B0F0"/>
                </a:solidFill>
              </a:rPr>
              <a:t>can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 smtClean="0"/>
              <a:t>she?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He</a:t>
            </a:r>
            <a:r>
              <a:rPr lang="en-GB" b="1" dirty="0">
                <a:solidFill>
                  <a:srgbClr val="00B0F0"/>
                </a:solidFill>
              </a:rPr>
              <a:t>’s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00B0F0"/>
                </a:solidFill>
              </a:rPr>
              <a:t>got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e-reader, </a:t>
            </a:r>
            <a:r>
              <a:rPr lang="en-GB" b="1" dirty="0">
                <a:solidFill>
                  <a:srgbClr val="00B0F0"/>
                </a:solidFill>
              </a:rPr>
              <a:t>hasn’t</a:t>
            </a:r>
            <a:r>
              <a:rPr lang="en-GB" b="1" dirty="0"/>
              <a:t> </a:t>
            </a:r>
            <a:r>
              <a:rPr lang="en-GB" dirty="0"/>
              <a:t>he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r>
              <a:rPr lang="en-GB" dirty="0"/>
              <a:t>He</a:t>
            </a:r>
            <a:r>
              <a:rPr lang="en-GB" b="1" dirty="0">
                <a:solidFill>
                  <a:srgbClr val="00B0F0"/>
                </a:solidFill>
              </a:rPr>
              <a:t> </a:t>
            </a:r>
            <a:r>
              <a:rPr lang="en-GB" b="1" dirty="0" smtClean="0">
                <a:solidFill>
                  <a:srgbClr val="00B0F0"/>
                </a:solidFill>
              </a:rPr>
              <a:t>hasn’t got</a:t>
            </a:r>
            <a:r>
              <a:rPr lang="en-GB" dirty="0" smtClean="0"/>
              <a:t> an e-reader, </a:t>
            </a:r>
            <a:r>
              <a:rPr lang="en-GB" b="1" dirty="0">
                <a:solidFill>
                  <a:srgbClr val="00B0F0"/>
                </a:solidFill>
              </a:rPr>
              <a:t>has</a:t>
            </a:r>
            <a:r>
              <a:rPr lang="en-GB" b="1" dirty="0"/>
              <a:t> </a:t>
            </a:r>
            <a:r>
              <a:rPr lang="en-GB" dirty="0"/>
              <a:t>he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Cambridge University Press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573735"/>
            <a:ext cx="10515600" cy="1325563"/>
          </a:xfrm>
        </p:spPr>
        <p:txBody>
          <a:bodyPr/>
          <a:lstStyle/>
          <a:p>
            <a:r>
              <a:rPr lang="en-GB" b="1" dirty="0" smtClean="0"/>
              <a:t>Tags with modals, </a:t>
            </a:r>
            <a:r>
              <a:rPr lang="en-GB" b="1" i="1" dirty="0" smtClean="0"/>
              <a:t>have got </a:t>
            </a:r>
            <a:r>
              <a:rPr lang="en-GB" b="1" dirty="0" smtClean="0"/>
              <a:t>and</a:t>
            </a:r>
            <a:br>
              <a:rPr lang="en-GB" b="1" dirty="0" smtClean="0"/>
            </a:br>
            <a:r>
              <a:rPr lang="en-GB" b="1" dirty="0" smtClean="0"/>
              <a:t>other verbs</a:t>
            </a:r>
            <a:endParaRPr lang="en-GB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44926" y="2324662"/>
            <a:ext cx="61160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She </a:t>
            </a:r>
            <a:r>
              <a:rPr lang="en-GB" b="1" dirty="0">
                <a:solidFill>
                  <a:srgbClr val="00B0F0"/>
                </a:solidFill>
              </a:rPr>
              <a:t>doesn’t </a:t>
            </a:r>
            <a:r>
              <a:rPr lang="en-GB" b="1" dirty="0" smtClean="0">
                <a:solidFill>
                  <a:srgbClr val="00B0F0"/>
                </a:solidFill>
              </a:rPr>
              <a:t>like </a:t>
            </a:r>
            <a:r>
              <a:rPr lang="en-GB" dirty="0" smtClean="0"/>
              <a:t>cats, </a:t>
            </a:r>
            <a:r>
              <a:rPr lang="en-GB" b="1" dirty="0">
                <a:solidFill>
                  <a:srgbClr val="00B0F0"/>
                </a:solidFill>
              </a:rPr>
              <a:t>does</a:t>
            </a:r>
            <a:r>
              <a:rPr lang="en-GB" dirty="0"/>
              <a:t> she?</a:t>
            </a:r>
          </a:p>
          <a:p>
            <a:pPr marL="0" indent="0">
              <a:buNone/>
            </a:pPr>
            <a:r>
              <a:rPr lang="en-GB" dirty="0" smtClean="0"/>
              <a:t>She </a:t>
            </a:r>
            <a:r>
              <a:rPr lang="en-GB" b="1" dirty="0" smtClean="0">
                <a:solidFill>
                  <a:srgbClr val="00B0F0"/>
                </a:solidFill>
              </a:rPr>
              <a:t>likes</a:t>
            </a:r>
            <a:r>
              <a:rPr lang="en-GB" dirty="0" smtClean="0"/>
              <a:t> cats, </a:t>
            </a:r>
            <a:r>
              <a:rPr lang="en-GB" b="1" dirty="0">
                <a:solidFill>
                  <a:srgbClr val="00B0F0"/>
                </a:solidFill>
              </a:rPr>
              <a:t>doesn’t</a:t>
            </a:r>
            <a:r>
              <a:rPr lang="en-GB" dirty="0"/>
              <a:t> she?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They</a:t>
            </a:r>
            <a:r>
              <a:rPr lang="en-GB" b="1" dirty="0">
                <a:solidFill>
                  <a:srgbClr val="00B0F0"/>
                </a:solidFill>
              </a:rPr>
              <a:t>’ve gone </a:t>
            </a:r>
            <a:r>
              <a:rPr lang="en-GB" dirty="0" smtClean="0"/>
              <a:t>to Italy, </a:t>
            </a:r>
            <a:r>
              <a:rPr lang="en-GB" b="1" dirty="0">
                <a:solidFill>
                  <a:srgbClr val="00B0F0"/>
                </a:solidFill>
              </a:rPr>
              <a:t>haven’t</a:t>
            </a:r>
            <a:r>
              <a:rPr lang="en-GB" dirty="0"/>
              <a:t> </a:t>
            </a:r>
            <a:r>
              <a:rPr lang="en-GB" dirty="0" smtClean="0"/>
              <a:t>they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They </a:t>
            </a:r>
            <a:r>
              <a:rPr lang="en-GB" b="1" dirty="0">
                <a:solidFill>
                  <a:srgbClr val="00B0F0"/>
                </a:solidFill>
              </a:rPr>
              <a:t>haven’t gone </a:t>
            </a:r>
            <a:r>
              <a:rPr lang="en-GB" dirty="0" smtClean="0"/>
              <a:t>to Italy,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00B0F0"/>
                </a:solidFill>
              </a:rPr>
              <a:t>have </a:t>
            </a:r>
            <a:r>
              <a:rPr lang="en-GB" dirty="0"/>
              <a:t>they?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0611" y="2174237"/>
            <a:ext cx="1020107" cy="16874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1763" y="2087994"/>
            <a:ext cx="1009791" cy="1714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50046" y="4451509"/>
            <a:ext cx="1258600" cy="21120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39006" y="4500331"/>
            <a:ext cx="1020310" cy="173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30497" cy="4351338"/>
          </a:xfrm>
        </p:spPr>
        <p:txBody>
          <a:bodyPr/>
          <a:lstStyle/>
          <a:p>
            <a:pPr marL="0" indent="0">
              <a:buNone/>
            </a:pPr>
            <a:r>
              <a:rPr lang="en-GB" strike="sngStrike" dirty="0" smtClean="0"/>
              <a:t>Are you a new student, aren’t you?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trike="sngStrike" dirty="0" smtClean="0"/>
              <a:t>He doesn’t like cats, doesn’t he?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trike="sngStrike" dirty="0" smtClean="0"/>
              <a:t>They’ve organised a party, don’t they?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Cambridge University Press 2015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66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GET IT RIGHT!</a:t>
            </a:r>
            <a:endParaRPr lang="en-GB" b="1" dirty="0"/>
          </a:p>
        </p:txBody>
      </p:sp>
      <p:sp>
        <p:nvSpPr>
          <p:cNvPr id="6" name="Multiply 5"/>
          <p:cNvSpPr/>
          <p:nvPr/>
        </p:nvSpPr>
        <p:spPr>
          <a:xfrm>
            <a:off x="468324" y="1701361"/>
            <a:ext cx="504296" cy="68164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446192" y="3266925"/>
            <a:ext cx="504296" cy="68164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46192" y="4782612"/>
            <a:ext cx="504296" cy="68164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746" y="2383004"/>
            <a:ext cx="5287224" cy="6589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/>
              <a:t>You’</a:t>
            </a:r>
            <a:r>
              <a:rPr lang="en-GB" sz="2800" b="1" dirty="0">
                <a:solidFill>
                  <a:srgbClr val="00B0F0"/>
                </a:solidFill>
              </a:rPr>
              <a:t>re</a:t>
            </a:r>
            <a:r>
              <a:rPr lang="en-GB" sz="2800" dirty="0"/>
              <a:t> a new student, </a:t>
            </a:r>
            <a:r>
              <a:rPr lang="en-GB" sz="2800" b="1" dirty="0">
                <a:solidFill>
                  <a:srgbClr val="00B0F0"/>
                </a:solidFill>
              </a:rPr>
              <a:t>aren’t </a:t>
            </a:r>
            <a:r>
              <a:rPr lang="en-GB" sz="2800" dirty="0"/>
              <a:t>you?</a:t>
            </a:r>
          </a:p>
          <a:p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32288" y="3921410"/>
            <a:ext cx="5287224" cy="6589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GB" sz="2800" dirty="0"/>
              <a:t>He </a:t>
            </a:r>
            <a:r>
              <a:rPr lang="en-GB" sz="2800" b="1" dirty="0">
                <a:solidFill>
                  <a:srgbClr val="00B0F0"/>
                </a:solidFill>
              </a:rPr>
              <a:t>doesn’t</a:t>
            </a:r>
            <a:r>
              <a:rPr lang="en-GB" sz="2800" dirty="0"/>
              <a:t> like cats, </a:t>
            </a:r>
            <a:r>
              <a:rPr lang="en-GB" sz="2800" b="1" dirty="0">
                <a:solidFill>
                  <a:srgbClr val="00B0F0"/>
                </a:solidFill>
              </a:rPr>
              <a:t>does </a:t>
            </a:r>
            <a:r>
              <a:rPr lang="en-GB" sz="2800" dirty="0"/>
              <a:t>he?</a:t>
            </a:r>
          </a:p>
          <a:p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32799" y="5469272"/>
            <a:ext cx="5641818" cy="658959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GB" sz="2800" dirty="0"/>
              <a:t>They’</a:t>
            </a:r>
            <a:r>
              <a:rPr lang="en-GB" sz="2800" b="1" dirty="0">
                <a:solidFill>
                  <a:srgbClr val="00B0F0"/>
                </a:solidFill>
              </a:rPr>
              <a:t>ve</a:t>
            </a:r>
            <a:r>
              <a:rPr lang="en-GB" sz="2800" dirty="0"/>
              <a:t> organised a party, </a:t>
            </a:r>
            <a:r>
              <a:rPr lang="en-GB" sz="2800" b="1" dirty="0">
                <a:solidFill>
                  <a:srgbClr val="00B0F0"/>
                </a:solidFill>
              </a:rPr>
              <a:t>haven’t</a:t>
            </a:r>
            <a:r>
              <a:rPr lang="en-GB" sz="2800" dirty="0"/>
              <a:t> they?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8371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224</Words>
  <Application>Microsoft Office PowerPoint</Application>
  <PresentationFormat>Custom</PresentationFormat>
  <Paragraphs>55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Question tags</vt:lpstr>
      <vt:lpstr>Negative tags</vt:lpstr>
      <vt:lpstr>Positive tags</vt:lpstr>
      <vt:lpstr>Tags with modals, have got and other verbs</vt:lpstr>
      <vt:lpstr>GET IT RIGHT!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 (form, auxiliaries in negative and question forms)</dc:title>
  <dc:creator>Ирина Риммер</dc:creator>
  <cp:lastModifiedBy>Windows User</cp:lastModifiedBy>
  <cp:revision>57</cp:revision>
  <dcterms:created xsi:type="dcterms:W3CDTF">2015-01-04T07:06:13Z</dcterms:created>
  <dcterms:modified xsi:type="dcterms:W3CDTF">2020-02-03T10:10:33Z</dcterms:modified>
</cp:coreProperties>
</file>