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2" r:id="rId5"/>
    <p:sldId id="263" r:id="rId6"/>
    <p:sldId id="261" r:id="rId7"/>
    <p:sldId id="264" r:id="rId8"/>
    <p:sldId id="260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9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179" autoAdjust="0"/>
  </p:normalViewPr>
  <p:slideViewPr>
    <p:cSldViewPr>
      <p:cViewPr varScale="1">
        <p:scale>
          <a:sx n="43" d="100"/>
          <a:sy n="4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9BFF0-DB4E-4BFB-BB6E-61CF920FEB66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C7483-AE34-4939-9DE7-558AB70BDABD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4302F-A21A-4C93-95E7-FBF60EE493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2F68F-3A02-4680-9D8D-5103EB68D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48CE-EBAC-4985-976D-8EE00B7A60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D07E7-6D5F-4FBD-95A2-A9904FA67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4A657-88C9-4116-A1E1-7554E3C546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1D243-1D07-41B7-9898-D2433BE68F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1862-312C-4501-AE69-2D10B91FA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2B963-B876-417C-8900-C01CCC8D5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2CE37-0B98-4C96-AC01-850B04525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643B7-FA53-4C68-A09B-380D3AE741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EDC0E-75DB-4F2C-A917-CF46996C53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4CEFD6-9D9A-4042-8F19-7C687A839F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  <a:p>
            <a:endParaRPr lang="en-US" i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  <a:p>
            <a:endParaRPr lang="en-US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  <a:p>
            <a:endParaRPr lang="en-US" i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  <a:p>
            <a:endParaRPr lang="en-US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  <a:p>
            <a:endParaRPr lang="en-US" i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  <a:p>
            <a:endParaRPr lang="mk-MK" dirty="0"/>
          </a:p>
        </p:txBody>
      </p:sp>
      <p:pic>
        <p:nvPicPr>
          <p:cNvPr id="6" name="Picture 5" descr="folklo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Класификација – поделба на</a:t>
            </a:r>
            <a:r>
              <a:rPr lang="en-US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mk-MK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македонските</a:t>
            </a:r>
            <a:r>
              <a:rPr lang="ru-RU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народни песни    </a:t>
            </a:r>
          </a:p>
          <a:p>
            <a:pPr algn="ctr"/>
            <a:r>
              <a:rPr lang="ru-RU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(Споредсодржината и </a:t>
            </a:r>
            <a:r>
              <a:rPr lang="mk-MK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</a:t>
            </a:r>
            <a:r>
              <a:rPr lang="ru-RU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амена</a:t>
            </a:r>
            <a:r>
              <a:rPr lang="ru-RU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та</a:t>
            </a:r>
            <a:r>
              <a:rPr lang="en-US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)</a:t>
            </a:r>
            <a:r>
              <a:rPr lang="mk-MK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 </a:t>
            </a:r>
            <a:r>
              <a:rPr lang="en-US" sz="54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VI </a:t>
            </a:r>
            <a:r>
              <a:rPr lang="mk-MK" sz="5400" b="1" kern="10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одд.</a:t>
            </a:r>
            <a:endParaRPr lang="en-US" sz="54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  <a:p>
            <a:pPr algn="ctr"/>
            <a:endParaRPr lang="en-US" sz="54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flipH="1">
            <a:off x="1" y="0"/>
            <a:ext cx="91439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   Песни </a:t>
            </a:r>
            <a:r>
              <a:rPr lang="ru-RU" b="1" dirty="0"/>
              <a:t>за деца</a:t>
            </a:r>
          </a:p>
          <a:p>
            <a:r>
              <a:rPr lang="ru-RU" dirty="0"/>
              <a:t> </a:t>
            </a:r>
            <a:r>
              <a:rPr lang="ru-RU" dirty="0" smtClean="0"/>
              <a:t>   Песните </a:t>
            </a:r>
            <a:r>
              <a:rPr lang="ru-RU" dirty="0"/>
              <a:t>за деца се едноставни, куси </a:t>
            </a:r>
            <a:r>
              <a:rPr lang="ru-RU" dirty="0" smtClean="0"/>
              <a:t>    </a:t>
            </a:r>
          </a:p>
          <a:p>
            <a:r>
              <a:rPr lang="ru-RU" dirty="0"/>
              <a:t> </a:t>
            </a:r>
            <a:r>
              <a:rPr lang="ru-RU" dirty="0" smtClean="0"/>
              <a:t>  песнички</a:t>
            </a:r>
            <a:r>
              <a:rPr lang="ru-RU" dirty="0"/>
              <a:t>, често брзозборки кои имаат </a:t>
            </a: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  едукативна </a:t>
            </a:r>
            <a:r>
              <a:rPr lang="ru-RU" dirty="0"/>
              <a:t>содржина (да поучат). Тука 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спаѓаат </a:t>
            </a:r>
            <a:r>
              <a:rPr lang="ru-RU" dirty="0"/>
              <a:t>приспивните песни, песните за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животните </a:t>
            </a:r>
            <a:r>
              <a:rPr lang="ru-RU" dirty="0"/>
              <a:t>и растенијата, залагалките,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бројалките </a:t>
            </a:r>
            <a:r>
              <a:rPr lang="ru-RU" dirty="0"/>
              <a:t>итн.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 Смилата </a:t>
            </a:r>
            <a:r>
              <a:rPr lang="ru-RU" dirty="0"/>
              <a:t>за шега јасно се огледа во </a:t>
            </a: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  нашите </a:t>
            </a:r>
            <a:r>
              <a:rPr lang="ru-RU" dirty="0"/>
              <a:t>хумористични песни кои се во </a:t>
            </a: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  голем </a:t>
            </a:r>
            <a:r>
              <a:rPr lang="ru-RU" dirty="0"/>
              <a:t>број.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ds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" y="0"/>
            <a:ext cx="9144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Епски </a:t>
            </a:r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песни</a:t>
            </a:r>
          </a:p>
          <a:p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Епските песни се одликуваат со богата идејна содржина.</a:t>
            </a:r>
          </a:p>
          <a:p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Основен мотив во нашите епски песни е љубовта кон татковината и величање на јунаштината на историски познати и непознати личности. Идеализацијата на јунакот е главната цел во песните.</a:t>
            </a:r>
          </a:p>
          <a:p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Жанровски </a:t>
            </a:r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разликуваме:</a:t>
            </a:r>
            <a:b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– неисториски (со митолошки, религиозно-легендарни мотиви);</a:t>
            </a:r>
            <a:b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– историски (јуначки, ајдутски, револуционерни, партизански).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21763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/>
              <a:t>Лирско-епски песни</a:t>
            </a:r>
          </a:p>
          <a:p>
            <a:r>
              <a:rPr lang="ru-RU" sz="2400" b="1" dirty="0"/>
              <a:t> </a:t>
            </a:r>
            <a:endParaRPr lang="ru-RU" sz="2400" b="1" dirty="0" smtClean="0"/>
          </a:p>
          <a:p>
            <a:r>
              <a:rPr lang="ru-RU" sz="2400" b="1" dirty="0" smtClean="0"/>
              <a:t>Во </a:t>
            </a:r>
            <a:r>
              <a:rPr lang="ru-RU" sz="2400" b="1" dirty="0"/>
              <a:t>народните песни често се среќава преплетување на лирските и епските елементи. Тоа го среќаваме во митолошките, тажачките и ајдутските песни, но како посебни видови се јавуваат:</a:t>
            </a:r>
            <a:br>
              <a:rPr lang="ru-RU" sz="2400" b="1" dirty="0"/>
            </a:br>
            <a:r>
              <a:rPr lang="ru-RU" sz="2400" b="1" dirty="0"/>
              <a:t>– баладата и</a:t>
            </a:r>
            <a:br>
              <a:rPr lang="ru-RU" sz="2400" b="1" dirty="0"/>
            </a:br>
            <a:r>
              <a:rPr lang="ru-RU" sz="2400" b="1" dirty="0"/>
              <a:t>– романсата.</a:t>
            </a:r>
          </a:p>
          <a:p>
            <a:r>
              <a:rPr lang="ru-RU" sz="2400" b="1" dirty="0"/>
              <a:t> </a:t>
            </a:r>
            <a:r>
              <a:rPr lang="ru-RU" sz="2400" b="1" dirty="0" smtClean="0"/>
              <a:t>Лирски </a:t>
            </a:r>
            <a:r>
              <a:rPr lang="ru-RU" sz="2400" b="1" dirty="0"/>
              <a:t>во овие песни се мотивите и експресијата, а композицијата и строежот – епски.</a:t>
            </a:r>
          </a:p>
          <a:p>
            <a:r>
              <a:rPr lang="ru-RU" sz="2400" b="1" dirty="0"/>
              <a:t>Народната балада има епска сижетна основа, ликови на натприродни суштества (самовили, змејови, наречници), но е проникната со лирски, силни чувства и драматизам. Во неа се испреплетени фантастични и реални елементи, а најчесто завршуваат трагично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r>
              <a:rPr lang="ru-RU" sz="2400" b="1" dirty="0" smtClean="0"/>
              <a:t>За разлика </a:t>
            </a:r>
            <a:r>
              <a:rPr lang="ru-RU" sz="2400" b="1" dirty="0"/>
              <a:t>од баладата, романсата е со поведра содржина и никогаш не завршува трагично. Романсите најчесто имаат љубовна содржина, а лирскиот драматизам предизвикува и ненадејно менување на емоционалното расположение. 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mk-MK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571480"/>
            <a:ext cx="842968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mk-MK" b="1" dirty="0" smtClean="0">
                <a:solidFill>
                  <a:srgbClr val="00B050"/>
                </a:solidFill>
              </a:rPr>
              <a:t>        ОУ„Гоце Делчев“-Битола</a:t>
            </a:r>
          </a:p>
          <a:p>
            <a:pPr>
              <a:buNone/>
            </a:pPr>
            <a:r>
              <a:rPr lang="mk-MK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mk-MK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00B050"/>
                </a:solidFill>
              </a:rPr>
              <a:t>                    </a:t>
            </a:r>
            <a:r>
              <a:rPr lang="mk-MK" b="1" dirty="0" smtClean="0">
                <a:solidFill>
                  <a:srgbClr val="FFC000"/>
                </a:solidFill>
              </a:rPr>
              <a:t>Марија Арсиќ</a:t>
            </a:r>
          </a:p>
          <a:p>
            <a:pPr>
              <a:buNone/>
            </a:pPr>
            <a:r>
              <a:rPr lang="mk-MK" b="1" dirty="0" smtClean="0">
                <a:solidFill>
                  <a:srgbClr val="FFC000"/>
                </a:solidFill>
              </a:rPr>
              <a:t>            </a:t>
            </a:r>
            <a:r>
              <a:rPr lang="mk-MK" b="1" dirty="0" smtClean="0">
                <a:solidFill>
                  <a:srgbClr val="FFC000"/>
                </a:solidFill>
              </a:rPr>
              <a:t> Наставник </a:t>
            </a:r>
            <a:r>
              <a:rPr lang="mk-MK" b="1" dirty="0" smtClean="0">
                <a:solidFill>
                  <a:srgbClr val="FFC000"/>
                </a:solidFill>
              </a:rPr>
              <a:t>по музичко                 </a:t>
            </a:r>
          </a:p>
          <a:p>
            <a:pPr>
              <a:buNone/>
            </a:pPr>
            <a:r>
              <a:rPr lang="mk-MK" b="1" dirty="0" smtClean="0">
                <a:solidFill>
                  <a:srgbClr val="FFC000"/>
                </a:solidFill>
              </a:rPr>
              <a:t>                   образование </a:t>
            </a:r>
            <a:r>
              <a:rPr lang="mk-MK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mk-MK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mk-MK" sz="44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mk-MK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mk-MK" sz="44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mk-MK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mk-MK" sz="44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mk-MK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lk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-285776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b="1" dirty="0" smtClean="0">
              <a:solidFill>
                <a:srgbClr val="FFFF00"/>
              </a:solidFill>
            </a:endParaRPr>
          </a:p>
          <a:p>
            <a:r>
              <a:rPr lang="mk-MK" b="1" dirty="0" smtClean="0">
                <a:solidFill>
                  <a:srgbClr val="FFFF00"/>
                </a:solidFill>
              </a:rPr>
              <a:t>Резултати </a:t>
            </a:r>
            <a:r>
              <a:rPr lang="mk-MK" b="1" dirty="0">
                <a:solidFill>
                  <a:srgbClr val="FFFF00"/>
                </a:solidFill>
              </a:rPr>
              <a:t>од учење 	</a:t>
            </a:r>
          </a:p>
          <a:p>
            <a:endParaRPr lang="mk-MK" b="1" dirty="0" smtClean="0">
              <a:solidFill>
                <a:srgbClr val="FFFF00"/>
              </a:solidFill>
            </a:endParaRPr>
          </a:p>
          <a:p>
            <a:r>
              <a:rPr lang="mk-MK" b="1" dirty="0" smtClean="0">
                <a:solidFill>
                  <a:srgbClr val="FFFF00"/>
                </a:solidFill>
              </a:rPr>
              <a:t>Ученикот/ученичката</a:t>
            </a:r>
            <a:r>
              <a:rPr lang="mk-MK" b="1" dirty="0">
                <a:solidFill>
                  <a:srgbClr val="FFFF00"/>
                </a:solidFill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препознава народни песни различни според содржината; </a:t>
            </a:r>
          </a:p>
          <a:p>
            <a:pPr>
              <a:buFont typeface="Arial" pitchFamily="34" charset="0"/>
              <a:buChar char="•"/>
            </a:pPr>
            <a:endParaRPr lang="mk-MK" b="1" dirty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опишува народни песни различни според содржината; </a:t>
            </a:r>
          </a:p>
          <a:p>
            <a:pPr>
              <a:buFont typeface="Arial" pitchFamily="34" charset="0"/>
              <a:buChar char="•"/>
            </a:pPr>
            <a:endParaRPr lang="mk-MK" b="1" dirty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класифицира народни песни според содржината. </a:t>
            </a:r>
          </a:p>
          <a:p>
            <a:r>
              <a:rPr lang="mk-MK" dirty="0"/>
              <a:t>	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FFC000"/>
              </a:solidFill>
            </a:endParaRPr>
          </a:p>
          <a:p>
            <a:endParaRPr lang="ru-RU" sz="2000" b="1" dirty="0">
              <a:solidFill>
                <a:srgbClr val="FFC000"/>
              </a:solidFill>
            </a:endParaRPr>
          </a:p>
          <a:p>
            <a:r>
              <a:rPr lang="ru-RU" sz="2000" b="1" dirty="0" smtClean="0"/>
              <a:t>Македонските </a:t>
            </a:r>
            <a:r>
              <a:rPr lang="ru-RU" sz="2000" b="1" dirty="0"/>
              <a:t>народни песни претставуваат дел од богатото фолклорно наследство на нашиот </a:t>
            </a:r>
            <a:r>
              <a:rPr lang="ru-RU" sz="2000" b="1" dirty="0" smtClean="0"/>
              <a:t>народ.</a:t>
            </a:r>
          </a:p>
          <a:p>
            <a:r>
              <a:rPr lang="ru-RU" sz="2000" b="1" dirty="0" smtClean="0"/>
              <a:t>Народните песни потекнуваат од најдалечното минато. Нивниот автор е непознат (анонимен), а се зачувале со усно пренесување од колено на колено.</a:t>
            </a:r>
          </a:p>
          <a:p>
            <a:r>
              <a:rPr lang="ru-RU" sz="2000" b="1" dirty="0" smtClean="0"/>
              <a:t>Македонските народни песни почнале да се запишуваат во средината на деветнаесеттиот век, во времето на Преродбата. Први интерес покажале научници од соседните народи, како што се: Вук Караџиќ од Србија, Стефан Верковиќ од Хрватска, Словенецот Станко Враз, Виктор Иванович Григорович од Русија итн. Под влијание и поттик на последниов во Македонија започнува Преродбата, па Димитар Миладинов се посветува на собирање народни умотворби, како и на отварање училишта и наоѓање приврзаници и наследници. Со макотрпна работа и со помош на брат му Константин, во 1861 година успеваат да го објават Зборникот со народни песни.</a:t>
            </a:r>
          </a:p>
          <a:p>
            <a:r>
              <a:rPr lang="ru-RU" sz="2000" b="1" dirty="0" smtClean="0"/>
              <a:t>Освен браќата Миладиновци со собирачка дејност се занимавале и: Кузман Шапкарев, Марко Цепенков, Ѓорѓија Пулевски и др.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bg1"/>
                </a:solidFill>
              </a:rPr>
              <a:t>Народните песни се делат на: лирски, епски и лирско-епски.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lang="mk-MK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lkl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Лирски песни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Чувството е основниот елемент на лирските песни. Тие најчесто биле интерпретирани од жени, па затоа се нарекуваат и женски песни.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Има повеќе видови лирски песни, и тоа: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обредни;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митолошки;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религиски;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трудови;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љубовни;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семејни;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песни за деца;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хумористични;</a:t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– тажаленки.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olkl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285728"/>
            <a:ext cx="9001188" cy="55707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Обредни песни</a:t>
            </a:r>
          </a:p>
          <a:p>
            <a:r>
              <a:rPr lang="ru-RU" sz="4000" b="1" dirty="0" smtClean="0">
                <a:solidFill>
                  <a:srgbClr val="FFC000"/>
                </a:solidFill>
              </a:rPr>
              <a:t> </a:t>
            </a:r>
          </a:p>
          <a:p>
            <a:r>
              <a:rPr lang="ru-RU" sz="4000" b="1" dirty="0" smtClean="0">
                <a:solidFill>
                  <a:srgbClr val="FFC000"/>
                </a:solidFill>
              </a:rPr>
              <a:t>Најстари се обредните лирски песни. Во нив гледаме колку луѓето верувале во магиското дејство на зборот. Овие песни се пееле при прославувањето на празниците.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lklor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Митолошки песни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Митолошките песни се создавани во паганскиот период, пред христијанизирањето. Словените имале своја митологија, свои богови и разни митолошки суштества, но за жал таа не е доволно проучена, па затоа сметаме дека не била доволно развиена како старогрчката, римската или германската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ds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rgbClr val="FFFF00"/>
              </a:solidFill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Религиски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песни</a:t>
            </a:r>
          </a:p>
          <a:p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Кај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религиските песни главни ликови се христијанските божества и светци. Кај овие песни често ја среќаваме врската на митологијата со христијанството, па имаме песни со Св. Ѓорѓија со ламјата, Богородица со самовилите итн. Карактеристично за овие песни е тоа што се пореалистични и затоа, ликовите, иако се Библиски, имаат човечки особини и се занимаваат со вообичаени дејности.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mk-MK"/>
          </a:p>
        </p:txBody>
      </p:sp>
      <p:sp>
        <p:nvSpPr>
          <p:cNvPr id="6151" name="AutoShape 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mk-MK"/>
          </a:p>
        </p:txBody>
      </p:sp>
      <p:sp>
        <p:nvSpPr>
          <p:cNvPr id="6153" name="AutoShape 9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mk-MK"/>
          </a:p>
        </p:txBody>
      </p:sp>
      <p:sp>
        <p:nvSpPr>
          <p:cNvPr id="6155" name="AutoShape 11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mk-MK"/>
          </a:p>
        </p:txBody>
      </p:sp>
      <p:sp>
        <p:nvSpPr>
          <p:cNvPr id="6157" name="AutoShape 13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mk-MK"/>
          </a:p>
        </p:txBody>
      </p:sp>
      <p:sp>
        <p:nvSpPr>
          <p:cNvPr id="6159" name="AutoShape 15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mk-MK"/>
          </a:p>
        </p:txBody>
      </p:sp>
      <p:sp>
        <p:nvSpPr>
          <p:cNvPr id="6161" name="AutoShape 1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mk-MK"/>
          </a:p>
        </p:txBody>
      </p:sp>
      <p:sp>
        <p:nvSpPr>
          <p:cNvPr id="16" name="TextBox 15"/>
          <p:cNvSpPr txBox="1"/>
          <p:nvPr/>
        </p:nvSpPr>
        <p:spPr>
          <a:xfrm>
            <a:off x="40362438" y="2714620"/>
            <a:ext cx="269168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Трудови песни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Трудовите песни играле улога на олеснување на работата на земјоделците, сточарите, дрвосечите, овоштарите, рибарите и др. Подоцна, со појавата на занаетите се појавиле песни поврзани со разните занаетчиски дејности.</a:t>
            </a:r>
          </a:p>
          <a:p>
            <a:r>
              <a:rPr lang="ru-RU" dirty="0"/>
              <a:t>Најмногубројни се жетварските песни. Во нив е претставен нашиот трудољубив човек, кој жетвата ја сметал за празник, иако е најтешкиот дел од работата, која се вршела без времетраење, на жешко сонце, со особен напор. Истакнат е натпреварувачкиот дух во кој рамноправно учествува и жената.</a:t>
            </a:r>
          </a:p>
          <a:p>
            <a:endParaRPr lang="mk-MK" dirty="0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Трудови песни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Трудовите </a:t>
            </a:r>
            <a:r>
              <a:rPr lang="ru-RU" sz="2800" b="1" dirty="0"/>
              <a:t>песни играле улога на олеснување на работата на земјоделците, сточарите, дрвосечите, овоштарите, рибарите и др. Подоцна, со појавата на занаетите се појавиле песни поврзани со разните занаетчиски дејности.</a:t>
            </a:r>
          </a:p>
          <a:p>
            <a:r>
              <a:rPr lang="ru-RU" sz="2800" b="1" dirty="0"/>
              <a:t>Најмногубројни се жетварските песни. Во нив е претставен нашиот трудољубив човек, кој жетвата ја сметал за празник, иако е најтешкиот дел од работата, која се вршела без времетраење, на жешко сонце, со особен напор. Истакнат е натпреварувачкиот дух во кој рамноправно учествува и жената.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u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"/>
            <a:ext cx="871540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Љубовни песни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Групата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љубовните песни во нашата народна лирика е најобемна. Основниот мотив во овие песни е љубовното чувство во сите негови варијанти и нијанси. Од првата средба, првиот поглед на улица, од мечтите за заеднички живот, неостварената љубов заради надворешни фактори (немање дозвола од родителите, различна социјална средина), остварена љубов и семејство, губење (смрт) на саканиот, па до верност до гроба, и многу други љубовни ситуации.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584</TotalTime>
  <Words>246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Bluestone Lodge Pty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@</dc:creator>
  <cp:lastModifiedBy>Marija</cp:lastModifiedBy>
  <cp:revision>18</cp:revision>
  <dcterms:created xsi:type="dcterms:W3CDTF">2012-05-02T17:36:26Z</dcterms:created>
  <dcterms:modified xsi:type="dcterms:W3CDTF">2020-03-17T23:59:35Z</dcterms:modified>
</cp:coreProperties>
</file>